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Lst>
  <p:sldSz cy="30266650" cx="42793925"/>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9AA0A6"/>
          </p15:clr>
        </p15:guide>
        <p15:guide id="2" pos="134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3" orient="horz"/>
        <p:guide pos="13478"/>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47343" y="1143000"/>
            <a:ext cx="4363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929" lvl="1" marL="1843429"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00"/>
                </a:solidFill>
                <a:latin typeface="Roboto"/>
                <a:ea typeface="Roboto"/>
                <a:cs typeface="Roboto"/>
                <a:sym typeface="Roboto"/>
              </a:rPr>
              <a:t>highlight de</a:t>
            </a:r>
            <a:r>
              <a:rPr b="1" lang="en-US" sz="1000">
                <a:solidFill>
                  <a:srgbClr val="000000"/>
                </a:solidFill>
                <a:latin typeface="Roboto"/>
                <a:ea typeface="Roboto"/>
                <a:cs typeface="Roboto"/>
                <a:sym typeface="Roboto"/>
              </a:rPr>
              <a:t>tails about team members, </a:t>
            </a:r>
            <a:endParaRPr b="1" sz="1000">
              <a:solidFill>
                <a:srgbClr val="000000"/>
              </a:solidFill>
              <a:latin typeface="Roboto"/>
              <a:ea typeface="Roboto"/>
              <a:cs typeface="Roboto"/>
              <a:sym typeface="Roboto"/>
            </a:endParaRPr>
          </a:p>
          <a:p>
            <a:pPr indent="0" lvl="0" marL="0" rtl="0" algn="l">
              <a:spcBef>
                <a:spcPts val="0"/>
              </a:spcBef>
              <a:spcAft>
                <a:spcPts val="0"/>
              </a:spcAft>
              <a:buNone/>
            </a:pPr>
            <a:r>
              <a:rPr b="1" lang="en-US" sz="1000">
                <a:solidFill>
                  <a:srgbClr val="000000"/>
                </a:solidFill>
                <a:latin typeface="Roboto"/>
                <a:ea typeface="Roboto"/>
                <a:cs typeface="Roboto"/>
                <a:sym typeface="Roboto"/>
              </a:rPr>
              <a:t>project title and problem statement</a:t>
            </a:r>
            <a:r>
              <a:rPr lang="en-US" sz="1000">
                <a:solidFill>
                  <a:srgbClr val="000000"/>
                </a:solidFill>
                <a:latin typeface="Roboto"/>
                <a:ea typeface="Roboto"/>
                <a:cs typeface="Roboto"/>
                <a:sym typeface="Roboto"/>
              </a:rPr>
              <a:t>,</a:t>
            </a:r>
            <a:r>
              <a:rPr b="1" lang="en-US" sz="1000">
                <a:solidFill>
                  <a:srgbClr val="000000"/>
                </a:solidFill>
                <a:latin typeface="Roboto"/>
                <a:ea typeface="Roboto"/>
                <a:cs typeface="Roboto"/>
                <a:sym typeface="Roboto"/>
              </a:rPr>
              <a:t> literature review</a:t>
            </a:r>
            <a:r>
              <a:rPr lang="en-US" sz="1000">
                <a:solidFill>
                  <a:srgbClr val="000000"/>
                </a:solidFill>
                <a:latin typeface="Roboto"/>
                <a:ea typeface="Roboto"/>
                <a:cs typeface="Roboto"/>
                <a:sym typeface="Roboto"/>
              </a:rPr>
              <a:t>, </a:t>
            </a:r>
            <a:r>
              <a:rPr b="1" lang="en-US" sz="1000">
                <a:solidFill>
                  <a:srgbClr val="000000"/>
                </a:solidFill>
                <a:latin typeface="Roboto"/>
                <a:ea typeface="Roboto"/>
                <a:cs typeface="Roboto"/>
                <a:sym typeface="Roboto"/>
              </a:rPr>
              <a:t>dataset description</a:t>
            </a:r>
            <a:r>
              <a:rPr lang="en-US" sz="1000">
                <a:solidFill>
                  <a:srgbClr val="000000"/>
                </a:solidFill>
                <a:latin typeface="Roboto"/>
                <a:ea typeface="Roboto"/>
                <a:cs typeface="Roboto"/>
                <a:sym typeface="Roboto"/>
              </a:rPr>
              <a:t>, </a:t>
            </a:r>
            <a:r>
              <a:rPr b="1" lang="en-US" sz="1000">
                <a:solidFill>
                  <a:srgbClr val="000000"/>
                </a:solidFill>
                <a:latin typeface="Roboto"/>
                <a:ea typeface="Roboto"/>
                <a:cs typeface="Roboto"/>
                <a:sym typeface="Roboto"/>
              </a:rPr>
              <a:t>the existing baseline for the problem/dataset, proposed algorithm,</a:t>
            </a:r>
            <a:r>
              <a:rPr lang="en-US" sz="1000">
                <a:solidFill>
                  <a:srgbClr val="000000"/>
                </a:solidFill>
                <a:latin typeface="Roboto"/>
                <a:ea typeface="Roboto"/>
                <a:cs typeface="Roboto"/>
                <a:sym typeface="Roboto"/>
              </a:rPr>
              <a:t> results, interpretation of results, conclusion, and reference.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p>
        </p:txBody>
      </p:sp>
      <p:sp>
        <p:nvSpPr>
          <p:cNvPr id="42" name="Google Shape;42;p3:notes"/>
          <p:cNvSpPr/>
          <p:nvPr>
            <p:ph idx="2" type="sldImg"/>
          </p:nvPr>
        </p:nvSpPr>
        <p:spPr>
          <a:xfrm>
            <a:off x="1247343" y="1143000"/>
            <a:ext cx="43632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16" name="Shape 16"/>
        <p:cNvGrpSpPr/>
        <p:nvPr/>
      </p:nvGrpSpPr>
      <p:grpSpPr>
        <a:xfrm>
          <a:off x="0" y="0"/>
          <a:ext cx="0" cy="0"/>
          <a:chOff x="0" y="0"/>
          <a:chExt cx="0" cy="0"/>
        </a:xfrm>
      </p:grpSpPr>
      <p:sp>
        <p:nvSpPr>
          <p:cNvPr id="17" name="Google Shape;17;p2"/>
          <p:cNvSpPr txBox="1"/>
          <p:nvPr>
            <p:ph type="title"/>
          </p:nvPr>
        </p:nvSpPr>
        <p:spPr>
          <a:xfrm>
            <a:off x="6240781" y="910802"/>
            <a:ext cx="30312900" cy="2311800"/>
          </a:xfrm>
          <a:prstGeom prst="rect">
            <a:avLst/>
          </a:prstGeom>
          <a:noFill/>
          <a:ln>
            <a:noFill/>
          </a:ln>
        </p:spPr>
        <p:txBody>
          <a:bodyPr anchorCtr="0" anchor="b" bIns="81625" lIns="81625" spcFirstLastPara="1" rIns="81625" wrap="square" tIns="81625"/>
          <a:lstStyle>
            <a:lvl1pPr indent="0" lvl="0" marL="0" marR="0" rtl="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indent="0" lvl="1" rtl="0">
              <a:spcBef>
                <a:spcPts val="0"/>
              </a:spcBef>
              <a:spcAft>
                <a:spcPts val="0"/>
              </a:spcAft>
              <a:buSzPts val="1300"/>
              <a:buNone/>
              <a:defRPr sz="1600"/>
            </a:lvl2pPr>
            <a:lvl3pPr indent="0" lvl="2" rtl="0">
              <a:spcBef>
                <a:spcPts val="0"/>
              </a:spcBef>
              <a:spcAft>
                <a:spcPts val="0"/>
              </a:spcAft>
              <a:buSzPts val="1300"/>
              <a:buNone/>
              <a:defRPr sz="1600"/>
            </a:lvl3pPr>
            <a:lvl4pPr indent="0" lvl="3" rtl="0">
              <a:spcBef>
                <a:spcPts val="0"/>
              </a:spcBef>
              <a:spcAft>
                <a:spcPts val="0"/>
              </a:spcAft>
              <a:buSzPts val="1300"/>
              <a:buNone/>
              <a:defRPr sz="1600"/>
            </a:lvl4pPr>
            <a:lvl5pPr indent="0" lvl="4" rtl="0">
              <a:spcBef>
                <a:spcPts val="0"/>
              </a:spcBef>
              <a:spcAft>
                <a:spcPts val="0"/>
              </a:spcAft>
              <a:buSzPts val="1300"/>
              <a:buNone/>
              <a:defRPr sz="1600"/>
            </a:lvl5pPr>
            <a:lvl6pPr indent="0" lvl="5" rtl="0">
              <a:spcBef>
                <a:spcPts val="0"/>
              </a:spcBef>
              <a:spcAft>
                <a:spcPts val="0"/>
              </a:spcAft>
              <a:buSzPts val="1300"/>
              <a:buNone/>
              <a:defRPr sz="1600"/>
            </a:lvl6pPr>
            <a:lvl7pPr indent="0" lvl="6" rtl="0">
              <a:spcBef>
                <a:spcPts val="0"/>
              </a:spcBef>
              <a:spcAft>
                <a:spcPts val="0"/>
              </a:spcAft>
              <a:buSzPts val="1300"/>
              <a:buNone/>
              <a:defRPr sz="1600"/>
            </a:lvl7pPr>
            <a:lvl8pPr indent="0" lvl="7" rtl="0">
              <a:spcBef>
                <a:spcPts val="0"/>
              </a:spcBef>
              <a:spcAft>
                <a:spcPts val="0"/>
              </a:spcAft>
              <a:buSzPts val="1300"/>
              <a:buNone/>
              <a:defRPr sz="1600"/>
            </a:lvl8pPr>
            <a:lvl9pPr indent="0" lvl="8" rtl="0">
              <a:spcBef>
                <a:spcPts val="0"/>
              </a:spcBef>
              <a:spcAft>
                <a:spcPts val="0"/>
              </a:spcAft>
              <a:buSzPts val="1300"/>
              <a:buNone/>
              <a:defRPr sz="1600"/>
            </a:lvl9pPr>
          </a:lstStyle>
          <a:p/>
        </p:txBody>
      </p:sp>
      <p:sp>
        <p:nvSpPr>
          <p:cNvPr id="18" name="Google Shape;18;p2"/>
          <p:cNvSpPr txBox="1"/>
          <p:nvPr>
            <p:ph idx="1" type="body"/>
          </p:nvPr>
        </p:nvSpPr>
        <p:spPr>
          <a:xfrm>
            <a:off x="6240781" y="3299522"/>
            <a:ext cx="30312900" cy="764400"/>
          </a:xfrm>
          <a:prstGeom prst="rect">
            <a:avLst/>
          </a:prstGeom>
          <a:noFill/>
          <a:ln>
            <a:noFill/>
          </a:ln>
        </p:spPr>
        <p:txBody>
          <a:bodyPr anchorCtr="0" anchor="t" bIns="81625" lIns="81625" spcFirstLastPara="1" rIns="81625" wrap="square" tIns="81625"/>
          <a:lstStyle>
            <a:lvl1pPr indent="-228600" lvl="0" marL="4572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accent2"/>
              </a:buClr>
              <a:buSzPts val="2100"/>
              <a:buFont typeface="Arial"/>
              <a:buNone/>
              <a:defRPr b="0" i="0" sz="2100" u="none" cap="none" strike="noStrike">
                <a:solidFill>
                  <a:schemeClr val="lt1"/>
                </a:solidFill>
                <a:latin typeface="Calibri"/>
                <a:ea typeface="Calibri"/>
                <a:cs typeface="Calibri"/>
                <a:sym typeface="Calibri"/>
              </a:defRPr>
            </a:lvl9pPr>
          </a:lstStyle>
          <a:p/>
        </p:txBody>
      </p:sp>
      <p:sp>
        <p:nvSpPr>
          <p:cNvPr id="19" name="Google Shape;19;p2"/>
          <p:cNvSpPr txBox="1"/>
          <p:nvPr>
            <p:ph idx="10" type="dt"/>
          </p:nvPr>
        </p:nvSpPr>
        <p:spPr>
          <a:xfrm>
            <a:off x="1114425" y="29527689"/>
            <a:ext cx="9628500" cy="420000"/>
          </a:xfrm>
          <a:prstGeom prst="rect">
            <a:avLst/>
          </a:prstGeom>
          <a:noFill/>
          <a:ln>
            <a:noFill/>
          </a:ln>
        </p:spPr>
        <p:txBody>
          <a:bodyPr anchorCtr="0" anchor="ctr" bIns="81625" lIns="81625" spcFirstLastPara="1" rIns="81625" wrap="square" tIns="81625"/>
          <a:lstStyle>
            <a:lvl1pPr indent="0" lvl="0" marL="0" marR="0" rtl="0" algn="l">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10743059" y="29527689"/>
            <a:ext cx="21307800" cy="420000"/>
          </a:xfrm>
          <a:prstGeom prst="rect">
            <a:avLst/>
          </a:prstGeom>
          <a:noFill/>
          <a:ln>
            <a:noFill/>
          </a:ln>
        </p:spPr>
        <p:txBody>
          <a:bodyPr anchorCtr="0" anchor="ctr" bIns="81625" lIns="81625" spcFirstLastPara="1" rIns="81625" wrap="square" tIns="81625"/>
          <a:lstStyle>
            <a:lvl1pPr indent="0" lvl="0" marL="0" marR="0" rtl="0" algn="ctr">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32050868" y="29527689"/>
            <a:ext cx="9628500" cy="420000"/>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400" u="none" cap="none" strike="noStrike">
                <a:solidFill>
                  <a:srgbClr val="8B8B8D"/>
                </a:solidFill>
                <a:latin typeface="Calibri"/>
                <a:ea typeface="Calibri"/>
                <a:cs typeface="Calibri"/>
                <a:sym typeface="Calibri"/>
              </a:defRPr>
            </a:lvl1pPr>
            <a:lvl2pPr indent="0" lvl="1" marL="0" marR="0" rtl="0" algn="r">
              <a:spcBef>
                <a:spcPts val="0"/>
              </a:spcBef>
              <a:buNone/>
              <a:defRPr b="0" i="0" sz="1400" u="none" cap="none" strike="noStrike">
                <a:solidFill>
                  <a:srgbClr val="8B8B8D"/>
                </a:solidFill>
                <a:latin typeface="Calibri"/>
                <a:ea typeface="Calibri"/>
                <a:cs typeface="Calibri"/>
                <a:sym typeface="Calibri"/>
              </a:defRPr>
            </a:lvl2pPr>
            <a:lvl3pPr indent="0" lvl="2" marL="0" marR="0" rtl="0" algn="r">
              <a:spcBef>
                <a:spcPts val="0"/>
              </a:spcBef>
              <a:buNone/>
              <a:defRPr b="0" i="0" sz="1400" u="none" cap="none" strike="noStrike">
                <a:solidFill>
                  <a:srgbClr val="8B8B8D"/>
                </a:solidFill>
                <a:latin typeface="Calibri"/>
                <a:ea typeface="Calibri"/>
                <a:cs typeface="Calibri"/>
                <a:sym typeface="Calibri"/>
              </a:defRPr>
            </a:lvl3pPr>
            <a:lvl4pPr indent="0" lvl="3" marL="0" marR="0" rtl="0" algn="r">
              <a:spcBef>
                <a:spcPts val="0"/>
              </a:spcBef>
              <a:buNone/>
              <a:defRPr b="0" i="0" sz="1400" u="none" cap="none" strike="noStrike">
                <a:solidFill>
                  <a:srgbClr val="8B8B8D"/>
                </a:solidFill>
                <a:latin typeface="Calibri"/>
                <a:ea typeface="Calibri"/>
                <a:cs typeface="Calibri"/>
                <a:sym typeface="Calibri"/>
              </a:defRPr>
            </a:lvl4pPr>
            <a:lvl5pPr indent="0" lvl="4" marL="0" marR="0" rtl="0" algn="r">
              <a:spcBef>
                <a:spcPts val="0"/>
              </a:spcBef>
              <a:buNone/>
              <a:defRPr b="0" i="0" sz="1400" u="none" cap="none" strike="noStrike">
                <a:solidFill>
                  <a:srgbClr val="8B8B8D"/>
                </a:solidFill>
                <a:latin typeface="Calibri"/>
                <a:ea typeface="Calibri"/>
                <a:cs typeface="Calibri"/>
                <a:sym typeface="Calibri"/>
              </a:defRPr>
            </a:lvl5pPr>
            <a:lvl6pPr indent="0" lvl="5" marL="0" marR="0" rtl="0" algn="r">
              <a:spcBef>
                <a:spcPts val="0"/>
              </a:spcBef>
              <a:buNone/>
              <a:defRPr b="0" i="0" sz="1400" u="none" cap="none" strike="noStrike">
                <a:solidFill>
                  <a:srgbClr val="8B8B8D"/>
                </a:solidFill>
                <a:latin typeface="Calibri"/>
                <a:ea typeface="Calibri"/>
                <a:cs typeface="Calibri"/>
                <a:sym typeface="Calibri"/>
              </a:defRPr>
            </a:lvl6pPr>
            <a:lvl7pPr indent="0" lvl="6" marL="0" marR="0" rtl="0" algn="r">
              <a:spcBef>
                <a:spcPts val="0"/>
              </a:spcBef>
              <a:buNone/>
              <a:defRPr b="0" i="0" sz="1400" u="none" cap="none" strike="noStrike">
                <a:solidFill>
                  <a:srgbClr val="8B8B8D"/>
                </a:solidFill>
                <a:latin typeface="Calibri"/>
                <a:ea typeface="Calibri"/>
                <a:cs typeface="Calibri"/>
                <a:sym typeface="Calibri"/>
              </a:defRPr>
            </a:lvl7pPr>
            <a:lvl8pPr indent="0" lvl="7" marL="0" marR="0" rtl="0" algn="r">
              <a:spcBef>
                <a:spcPts val="0"/>
              </a:spcBef>
              <a:buNone/>
              <a:defRPr b="0" i="0" sz="1400" u="none" cap="none" strike="noStrike">
                <a:solidFill>
                  <a:srgbClr val="8B8B8D"/>
                </a:solidFill>
                <a:latin typeface="Calibri"/>
                <a:ea typeface="Calibri"/>
                <a:cs typeface="Calibri"/>
                <a:sym typeface="Calibri"/>
              </a:defRPr>
            </a:lvl8pPr>
            <a:lvl9pPr indent="0" lvl="8" marL="0" marR="0" rtl="0" algn="r">
              <a:spcBef>
                <a:spcPts val="0"/>
              </a:spcBef>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p:nvPr>
            <p:ph idx="2" type="body"/>
          </p:nvPr>
        </p:nvSpPr>
        <p:spPr>
          <a:xfrm>
            <a:off x="1114425" y="5380738"/>
            <a:ext cx="12481500" cy="1121100"/>
          </a:xfrm>
          <a:prstGeom prst="round1Rect">
            <a:avLst>
              <a:gd fmla="val 16667" name="adj"/>
            </a:avLst>
          </a:prstGeom>
          <a:solidFill>
            <a:schemeClr val="accent2"/>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3" name="Google Shape;23;p2"/>
          <p:cNvSpPr txBox="1"/>
          <p:nvPr>
            <p:ph idx="3" type="body"/>
          </p:nvPr>
        </p:nvSpPr>
        <p:spPr>
          <a:xfrm>
            <a:off x="1114425" y="6501725"/>
            <a:ext cx="12481500" cy="63057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4" name="Google Shape;24;p2"/>
          <p:cNvSpPr/>
          <p:nvPr>
            <p:ph idx="4" type="body"/>
          </p:nvPr>
        </p:nvSpPr>
        <p:spPr>
          <a:xfrm>
            <a:off x="1114425" y="13821770"/>
            <a:ext cx="12481500" cy="1121100"/>
          </a:xfrm>
          <a:prstGeom prst="round1Rect">
            <a:avLst>
              <a:gd fmla="val 16667" name="adj"/>
            </a:avLst>
          </a:prstGeom>
          <a:solidFill>
            <a:schemeClr val="accent3"/>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5" name="Google Shape;25;p2"/>
          <p:cNvSpPr txBox="1"/>
          <p:nvPr>
            <p:ph idx="5" type="body"/>
          </p:nvPr>
        </p:nvSpPr>
        <p:spPr>
          <a:xfrm>
            <a:off x="1114425" y="14942757"/>
            <a:ext cx="12481500" cy="83562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6" name="Google Shape;26;p2"/>
          <p:cNvSpPr/>
          <p:nvPr>
            <p:ph idx="6" type="body"/>
          </p:nvPr>
        </p:nvSpPr>
        <p:spPr>
          <a:xfrm>
            <a:off x="1114425" y="23750913"/>
            <a:ext cx="12481500" cy="1121100"/>
          </a:xfrm>
          <a:prstGeom prst="round1Rect">
            <a:avLst>
              <a:gd fmla="val 16667" name="adj"/>
            </a:avLst>
          </a:prstGeom>
          <a:solidFill>
            <a:schemeClr val="accent4"/>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7" name="Google Shape;27;p2"/>
          <p:cNvSpPr txBox="1"/>
          <p:nvPr>
            <p:ph idx="7" type="body"/>
          </p:nvPr>
        </p:nvSpPr>
        <p:spPr>
          <a:xfrm>
            <a:off x="1114425"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28" name="Google Shape;28;p2"/>
          <p:cNvSpPr/>
          <p:nvPr>
            <p:ph idx="8" type="body"/>
          </p:nvPr>
        </p:nvSpPr>
        <p:spPr>
          <a:xfrm>
            <a:off x="15156182" y="5380738"/>
            <a:ext cx="12481500" cy="1121100"/>
          </a:xfrm>
          <a:prstGeom prst="round1Rect">
            <a:avLst>
              <a:gd fmla="val 16667" name="adj"/>
            </a:avLst>
          </a:prstGeom>
          <a:solidFill>
            <a:schemeClr val="accent5"/>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29" name="Google Shape;29;p2"/>
          <p:cNvSpPr txBox="1"/>
          <p:nvPr>
            <p:ph idx="9" type="body"/>
          </p:nvPr>
        </p:nvSpPr>
        <p:spPr>
          <a:xfrm>
            <a:off x="15156182" y="6501693"/>
            <a:ext cx="12481500" cy="9537900"/>
          </a:xfrm>
          <a:prstGeom prst="rect">
            <a:avLst/>
          </a:prstGeom>
          <a:noFill/>
          <a:ln>
            <a:noFill/>
          </a:ln>
        </p:spPr>
        <p:txBody>
          <a:bodyPr anchorCtr="0" anchor="t" bIns="81625" lIns="81625" spcFirstLastPara="1" rIns="81625" wrap="square" tIns="81625"/>
          <a:lstStyle>
            <a:lvl1pPr indent="-387350" lvl="0" marL="457200" rtl="0">
              <a:spcBef>
                <a:spcPts val="1100"/>
              </a:spcBef>
              <a:spcAft>
                <a:spcPts val="0"/>
              </a:spcAft>
              <a:buSzPts val="2500"/>
              <a:buChar char="•"/>
              <a:defRPr b="0" i="0" sz="2500" u="none" cap="none" strike="noStrike">
                <a:solidFill>
                  <a:schemeClr val="dk1"/>
                </a:solidFill>
                <a:latin typeface="Calibri"/>
                <a:ea typeface="Calibri"/>
                <a:cs typeface="Calibri"/>
                <a:sym typeface="Calibri"/>
              </a:defRPr>
            </a:lvl1pPr>
            <a:lvl2pPr indent="-361950" lvl="1" marL="914400" rtl="0">
              <a:spcBef>
                <a:spcPts val="1100"/>
              </a:spcBef>
              <a:spcAft>
                <a:spcPts val="0"/>
              </a:spcAft>
              <a:buClr>
                <a:schemeClr val="accent2"/>
              </a:buClr>
              <a:buSzPts val="2100"/>
              <a:buFont typeface="Arial"/>
              <a:buChar char="•"/>
              <a:defRPr b="0" i="0" sz="23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0" name="Google Shape;30;p2"/>
          <p:cNvSpPr txBox="1"/>
          <p:nvPr>
            <p:ph idx="13" type="body"/>
          </p:nvPr>
        </p:nvSpPr>
        <p:spPr>
          <a:xfrm>
            <a:off x="15156182" y="10985673"/>
            <a:ext cx="12481500" cy="56751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1" name="Google Shape;31;p2"/>
          <p:cNvSpPr txBox="1"/>
          <p:nvPr>
            <p:ph idx="14" type="body"/>
          </p:nvPr>
        </p:nvSpPr>
        <p:spPr>
          <a:xfrm>
            <a:off x="15156182" y="21579000"/>
            <a:ext cx="12481500" cy="16113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2" name="Google Shape;32;p2"/>
          <p:cNvSpPr/>
          <p:nvPr>
            <p:ph idx="15" type="body"/>
          </p:nvPr>
        </p:nvSpPr>
        <p:spPr>
          <a:xfrm>
            <a:off x="15156182" y="23750913"/>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3" name="Google Shape;33;p2"/>
          <p:cNvSpPr txBox="1"/>
          <p:nvPr>
            <p:ph idx="16" type="body"/>
          </p:nvPr>
        </p:nvSpPr>
        <p:spPr>
          <a:xfrm>
            <a:off x="15156182"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4" name="Google Shape;34;p2"/>
          <p:cNvSpPr/>
          <p:nvPr>
            <p:ph idx="17" type="body"/>
          </p:nvPr>
        </p:nvSpPr>
        <p:spPr>
          <a:xfrm>
            <a:off x="29153363" y="5380738"/>
            <a:ext cx="12481500" cy="1121100"/>
          </a:xfrm>
          <a:prstGeom prst="round1Rect">
            <a:avLst>
              <a:gd fmla="val 16667" name="adj"/>
            </a:avLst>
          </a:prstGeom>
          <a:solidFill>
            <a:schemeClr val="accent6"/>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5" name="Google Shape;35;p2"/>
          <p:cNvSpPr txBox="1"/>
          <p:nvPr>
            <p:ph idx="18" type="body"/>
          </p:nvPr>
        </p:nvSpPr>
        <p:spPr>
          <a:xfrm>
            <a:off x="29153363" y="6501725"/>
            <a:ext cx="12481500" cy="6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6" name="Google Shape;36;p2"/>
          <p:cNvSpPr txBox="1"/>
          <p:nvPr>
            <p:ph idx="19" type="body"/>
          </p:nvPr>
        </p:nvSpPr>
        <p:spPr>
          <a:xfrm>
            <a:off x="29153363" y="14561621"/>
            <a:ext cx="12481500" cy="6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7" name="Google Shape;37;p2"/>
          <p:cNvSpPr/>
          <p:nvPr>
            <p:ph idx="20" type="body"/>
          </p:nvPr>
        </p:nvSpPr>
        <p:spPr>
          <a:xfrm>
            <a:off x="29153363" y="23750913"/>
            <a:ext cx="12481500" cy="1121100"/>
          </a:xfrm>
          <a:prstGeom prst="round1Rect">
            <a:avLst>
              <a:gd fmla="val 16667" name="adj"/>
            </a:avLst>
          </a:prstGeom>
          <a:solidFill>
            <a:schemeClr val="accent1"/>
          </a:solidFill>
          <a:ln>
            <a:noFill/>
          </a:ln>
        </p:spPr>
        <p:txBody>
          <a:bodyPr anchorCtr="0" anchor="ctr" bIns="81625" lIns="81625" spcFirstLastPara="1" rIns="81625" wrap="square" tIns="81625"/>
          <a:lstStyle>
            <a:lvl1pPr indent="-228600" lvl="0" marL="457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1pPr>
            <a:lvl2pPr indent="-228600" lvl="1" marL="914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2pPr>
            <a:lvl3pPr indent="-228600" lvl="2" marL="1371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3pPr>
            <a:lvl4pPr indent="-228600" lvl="3" marL="1828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4pPr>
            <a:lvl5pPr indent="-228600" lvl="4" marL="22860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5pPr>
            <a:lvl6pPr indent="-228600" lvl="5" marL="27432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6pPr>
            <a:lvl7pPr indent="-228600" lvl="6" marL="32004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7pPr>
            <a:lvl8pPr indent="-228600" lvl="7" marL="36576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8pPr>
            <a:lvl9pPr indent="-228600" lvl="8" marL="4114800" marR="0" rtl="0" algn="l">
              <a:lnSpc>
                <a:spcPct val="100000"/>
              </a:lnSpc>
              <a:spcBef>
                <a:spcPts val="0"/>
              </a:spcBef>
              <a:spcAft>
                <a:spcPts val="0"/>
              </a:spcAft>
              <a:buClr>
                <a:schemeClr val="accent2"/>
              </a:buClr>
              <a:buSzPts val="5400"/>
              <a:buFont typeface="Arial"/>
              <a:buNone/>
              <a:defRPr b="0" i="0" sz="5400" u="none" cap="none" strike="noStrike">
                <a:solidFill>
                  <a:schemeClr val="lt1"/>
                </a:solidFill>
                <a:latin typeface="Cambria"/>
                <a:ea typeface="Cambria"/>
                <a:cs typeface="Cambria"/>
                <a:sym typeface="Cambria"/>
              </a:defRPr>
            </a:lvl9pPr>
          </a:lstStyle>
          <a:p/>
        </p:txBody>
      </p:sp>
      <p:sp>
        <p:nvSpPr>
          <p:cNvPr id="38" name="Google Shape;38;p2"/>
          <p:cNvSpPr txBox="1"/>
          <p:nvPr>
            <p:ph idx="21" type="body"/>
          </p:nvPr>
        </p:nvSpPr>
        <p:spPr>
          <a:xfrm>
            <a:off x="29153363" y="24877506"/>
            <a:ext cx="12481500" cy="42036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39" name="Google Shape;39;p2"/>
          <p:cNvSpPr/>
          <p:nvPr/>
        </p:nvSpPr>
        <p:spPr>
          <a:xfrm>
            <a:off x="42793925" y="2347066"/>
            <a:ext cx="12136200" cy="30266700"/>
          </a:xfrm>
          <a:prstGeom prst="rect">
            <a:avLst/>
          </a:prstGeom>
          <a:solidFill>
            <a:srgbClr val="D8D8D8"/>
          </a:solidFill>
          <a:ln>
            <a:noFill/>
          </a:ln>
        </p:spPr>
        <p:txBody>
          <a:bodyPr anchorCtr="0" anchor="t" bIns="40800" lIns="244950" spcFirstLastPara="1" rIns="244950" wrap="square" tIns="40800">
            <a:noAutofit/>
          </a:bodyPr>
          <a:lstStyle/>
          <a:p>
            <a:pPr indent="0" lvl="0" marL="0" marR="0" rtl="0" algn="l">
              <a:spcBef>
                <a:spcPts val="0"/>
              </a:spcBef>
              <a:spcAft>
                <a:spcPts val="0"/>
              </a:spcAft>
              <a:buNone/>
            </a:pPr>
            <a:r>
              <a:rPr b="0" i="0" lang="en-US" sz="8600" u="none" cap="none" strike="noStrike">
                <a:solidFill>
                  <a:srgbClr val="7F7F7F"/>
                </a:solidFill>
                <a:latin typeface="Calibri"/>
                <a:ea typeface="Calibri"/>
                <a:cs typeface="Calibri"/>
                <a:sym typeface="Calibri"/>
              </a:rPr>
              <a:t>Printing:</a:t>
            </a:r>
            <a:endParaRPr sz="1300"/>
          </a:p>
          <a:p>
            <a:pPr indent="0" lvl="0" marL="0" marR="0" rtl="0" algn="l">
              <a:spcBef>
                <a:spcPts val="1100"/>
              </a:spcBef>
              <a:spcAft>
                <a:spcPts val="0"/>
              </a:spcAft>
              <a:buNone/>
            </a:pPr>
            <a:r>
              <a:rPr b="0" i="0" lang="en-US" sz="5900" u="none" cap="none" strike="noStrike">
                <a:solidFill>
                  <a:srgbClr val="7F7F7F"/>
                </a:solidFill>
                <a:latin typeface="Calibri"/>
                <a:ea typeface="Calibri"/>
                <a:cs typeface="Calibri"/>
                <a:sym typeface="Calibri"/>
              </a:rPr>
              <a:t>This poster is 48” wide by 36” high. It’s designed to be printed on a large-format printer.</a:t>
            </a:r>
            <a:endParaRPr sz="1300"/>
          </a:p>
          <a:p>
            <a:pPr indent="0" lvl="0" marL="0" marR="0" rtl="0" algn="l">
              <a:spcBef>
                <a:spcPts val="300"/>
              </a:spcBef>
              <a:spcAft>
                <a:spcPts val="0"/>
              </a:spcAft>
              <a:buNone/>
            </a:pPr>
            <a:r>
              <a:t/>
            </a:r>
            <a:endParaRPr b="0" i="0" sz="5400" u="none" cap="none" strike="noStrike">
              <a:solidFill>
                <a:srgbClr val="7F7F7F"/>
              </a:solidFill>
              <a:latin typeface="Calibri"/>
              <a:ea typeface="Calibri"/>
              <a:cs typeface="Calibri"/>
              <a:sym typeface="Calibri"/>
            </a:endParaRPr>
          </a:p>
          <a:p>
            <a:pPr indent="0" lvl="0" marL="0" marR="0" rtl="0" algn="l">
              <a:spcBef>
                <a:spcPts val="1100"/>
              </a:spcBef>
              <a:spcAft>
                <a:spcPts val="0"/>
              </a:spcAft>
              <a:buNone/>
            </a:pPr>
            <a:r>
              <a:rPr b="0" i="0" lang="en-US" sz="7900" u="none" cap="none" strike="noStrike">
                <a:solidFill>
                  <a:srgbClr val="7F7F7F"/>
                </a:solidFill>
                <a:latin typeface="Calibri"/>
                <a:ea typeface="Calibri"/>
                <a:cs typeface="Calibri"/>
                <a:sym typeface="Calibri"/>
              </a:rPr>
              <a:t>Customizing the Content:</a:t>
            </a:r>
            <a:endParaRPr sz="1300"/>
          </a:p>
          <a:p>
            <a:pPr indent="0" lvl="0" marL="0" marR="0" rtl="0" algn="l">
              <a:spcBef>
                <a:spcPts val="1100"/>
              </a:spcBef>
              <a:spcAft>
                <a:spcPts val="0"/>
              </a:spcAft>
              <a:buNone/>
            </a:pPr>
            <a:r>
              <a:rPr b="0" i="0" lang="en-US" sz="59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To add or remove bullet points from text, just click the Bullets button on the Home tab.</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sz="1300"/>
          </a:p>
          <a:p>
            <a:pPr indent="0" lvl="0" marL="0" marR="0" rtl="0" algn="l">
              <a:spcBef>
                <a:spcPts val="2100"/>
              </a:spcBef>
              <a:spcAft>
                <a:spcPts val="0"/>
              </a:spcAft>
              <a:buNone/>
            </a:pPr>
            <a:r>
              <a:rPr b="0" i="0" lang="en-US" sz="5900" u="none" cap="none" strike="noStrik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b="0" i="0" sz="5900" u="none" cap="none" strike="noStrike">
              <a:solidFill>
                <a:srgbClr val="7F7F7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42794100" cy="4624200"/>
          </a:xfrm>
          <a:prstGeom prst="rect">
            <a:avLst/>
          </a:prstGeom>
          <a:solidFill>
            <a:schemeClr val="accent4"/>
          </a:solidFill>
          <a:ln>
            <a:noFill/>
          </a:ln>
        </p:spPr>
        <p:txBody>
          <a:bodyPr anchorCtr="0" anchor="ctr" bIns="40800" lIns="81625" spcFirstLastPara="1" rIns="81625" wrap="square" tIns="40800">
            <a:noAutofit/>
          </a:bodyPr>
          <a:lstStyle/>
          <a:p>
            <a:pPr indent="0" lvl="0" marL="0" marR="0" rtl="0" algn="ctr">
              <a:spcBef>
                <a:spcPts val="0"/>
              </a:spcBef>
              <a:spcAft>
                <a:spcPts val="0"/>
              </a:spcAft>
              <a:buNone/>
            </a:pPr>
            <a:r>
              <a:t/>
            </a:r>
            <a:endParaRPr b="0" i="0" sz="65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6240781" y="910802"/>
            <a:ext cx="30312900" cy="2311800"/>
          </a:xfrm>
          <a:prstGeom prst="rect">
            <a:avLst/>
          </a:prstGeom>
          <a:noFill/>
          <a:ln>
            <a:noFill/>
          </a:ln>
        </p:spPr>
        <p:txBody>
          <a:bodyPr anchorCtr="0" anchor="b" bIns="81625" lIns="81625" spcFirstLastPara="1" rIns="81625" wrap="square" tIns="81625"/>
          <a:lstStyle>
            <a:lvl1pPr indent="0" lvl="0" marL="0" marR="0" rtl="0" algn="l">
              <a:lnSpc>
                <a:spcPct val="90000"/>
              </a:lnSpc>
              <a:spcBef>
                <a:spcPts val="0"/>
              </a:spcBef>
              <a:spcAft>
                <a:spcPts val="0"/>
              </a:spcAft>
              <a:buClr>
                <a:schemeClr val="lt1"/>
              </a:buClr>
              <a:buSzPts val="7900"/>
              <a:buFont typeface="Cambria"/>
              <a:buNone/>
              <a:defRPr b="1" i="0" sz="7900" u="none" cap="none" strike="noStrike">
                <a:solidFill>
                  <a:schemeClr val="lt1"/>
                </a:solidFill>
                <a:latin typeface="Cambria"/>
                <a:ea typeface="Cambria"/>
                <a:cs typeface="Cambria"/>
                <a:sym typeface="Cambria"/>
              </a:defRPr>
            </a:lvl1pPr>
            <a:lvl2pPr indent="0" lvl="1" rtl="0">
              <a:spcBef>
                <a:spcPts val="0"/>
              </a:spcBef>
              <a:spcAft>
                <a:spcPts val="0"/>
              </a:spcAft>
              <a:buSzPts val="1300"/>
              <a:buNone/>
              <a:defRPr sz="1600"/>
            </a:lvl2pPr>
            <a:lvl3pPr indent="0" lvl="2" rtl="0">
              <a:spcBef>
                <a:spcPts val="0"/>
              </a:spcBef>
              <a:spcAft>
                <a:spcPts val="0"/>
              </a:spcAft>
              <a:buSzPts val="1300"/>
              <a:buNone/>
              <a:defRPr sz="1600"/>
            </a:lvl3pPr>
            <a:lvl4pPr indent="0" lvl="3" rtl="0">
              <a:spcBef>
                <a:spcPts val="0"/>
              </a:spcBef>
              <a:spcAft>
                <a:spcPts val="0"/>
              </a:spcAft>
              <a:buSzPts val="1300"/>
              <a:buNone/>
              <a:defRPr sz="1600"/>
            </a:lvl4pPr>
            <a:lvl5pPr indent="0" lvl="4" rtl="0">
              <a:spcBef>
                <a:spcPts val="0"/>
              </a:spcBef>
              <a:spcAft>
                <a:spcPts val="0"/>
              </a:spcAft>
              <a:buSzPts val="1300"/>
              <a:buNone/>
              <a:defRPr sz="1600"/>
            </a:lvl5pPr>
            <a:lvl6pPr indent="0" lvl="5" rtl="0">
              <a:spcBef>
                <a:spcPts val="0"/>
              </a:spcBef>
              <a:spcAft>
                <a:spcPts val="0"/>
              </a:spcAft>
              <a:buSzPts val="1300"/>
              <a:buNone/>
              <a:defRPr sz="1600"/>
            </a:lvl6pPr>
            <a:lvl7pPr indent="0" lvl="6" rtl="0">
              <a:spcBef>
                <a:spcPts val="0"/>
              </a:spcBef>
              <a:spcAft>
                <a:spcPts val="0"/>
              </a:spcAft>
              <a:buSzPts val="1300"/>
              <a:buNone/>
              <a:defRPr sz="1600"/>
            </a:lvl7pPr>
            <a:lvl8pPr indent="0" lvl="7" rtl="0">
              <a:spcBef>
                <a:spcPts val="0"/>
              </a:spcBef>
              <a:spcAft>
                <a:spcPts val="0"/>
              </a:spcAft>
              <a:buSzPts val="1300"/>
              <a:buNone/>
              <a:defRPr sz="1600"/>
            </a:lvl8pPr>
            <a:lvl9pPr indent="0" lvl="8" rtl="0">
              <a:spcBef>
                <a:spcPts val="0"/>
              </a:spcBef>
              <a:spcAft>
                <a:spcPts val="0"/>
              </a:spcAft>
              <a:buSzPts val="1300"/>
              <a:buNone/>
              <a:defRPr sz="1600"/>
            </a:lvl9pPr>
          </a:lstStyle>
          <a:p/>
        </p:txBody>
      </p:sp>
      <p:sp>
        <p:nvSpPr>
          <p:cNvPr id="12" name="Google Shape;12;p1"/>
          <p:cNvSpPr txBox="1"/>
          <p:nvPr>
            <p:ph idx="1" type="body"/>
          </p:nvPr>
        </p:nvSpPr>
        <p:spPr>
          <a:xfrm>
            <a:off x="6240781" y="5534873"/>
            <a:ext cx="30312900" cy="21726000"/>
          </a:xfrm>
          <a:prstGeom prst="rect">
            <a:avLst/>
          </a:prstGeom>
          <a:noFill/>
          <a:ln>
            <a:noFill/>
          </a:ln>
        </p:spPr>
        <p:txBody>
          <a:bodyPr anchorCtr="0" anchor="t" bIns="81625" lIns="81625" spcFirstLastPara="1" rIns="81625" wrap="square" tIns="81625"/>
          <a:lstStyle>
            <a:lvl1pPr indent="-387350" lvl="0" marL="457200" marR="0" rtl="0" algn="l">
              <a:lnSpc>
                <a:spcPct val="100000"/>
              </a:lnSpc>
              <a:spcBef>
                <a:spcPts val="1100"/>
              </a:spcBef>
              <a:spcAft>
                <a:spcPts val="0"/>
              </a:spcAft>
              <a:buClr>
                <a:schemeClr val="accent2"/>
              </a:buClr>
              <a:buSzPts val="2500"/>
              <a:buFont typeface="Arial"/>
              <a:buChar char="•"/>
              <a:defRPr b="0" i="0" sz="2500" u="none" cap="none" strike="noStrike">
                <a:solidFill>
                  <a:schemeClr val="dk1"/>
                </a:solidFill>
                <a:latin typeface="Calibri"/>
                <a:ea typeface="Calibri"/>
                <a:cs typeface="Calibri"/>
                <a:sym typeface="Calibri"/>
              </a:defRPr>
            </a:lvl1pPr>
            <a:lvl2pPr indent="-361950" lvl="1" marL="914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3pPr>
            <a:lvl4pPr indent="-361950" lvl="3" marL="1828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4pPr>
            <a:lvl5pPr indent="-361950" lvl="4" marL="22860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5pPr>
            <a:lvl6pPr indent="-361950" lvl="5" marL="27432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6pPr>
            <a:lvl7pPr indent="-361950" lvl="6" marL="32004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7pPr>
            <a:lvl8pPr indent="-361950" lvl="7" marL="36576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8pPr>
            <a:lvl9pPr indent="-361950" lvl="8" marL="4114800" marR="0" rtl="0" algn="l">
              <a:lnSpc>
                <a:spcPct val="100000"/>
              </a:lnSpc>
              <a:spcBef>
                <a:spcPts val="11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1114425" y="29527689"/>
            <a:ext cx="9628500" cy="420000"/>
          </a:xfrm>
          <a:prstGeom prst="rect">
            <a:avLst/>
          </a:prstGeom>
          <a:noFill/>
          <a:ln>
            <a:noFill/>
          </a:ln>
        </p:spPr>
        <p:txBody>
          <a:bodyPr anchorCtr="0" anchor="ctr" bIns="81625" lIns="81625" spcFirstLastPara="1" rIns="81625" wrap="square" tIns="81625"/>
          <a:lstStyle>
            <a:lvl1pPr indent="0" lvl="0" marL="0" marR="0" rtl="0" algn="l">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10743059" y="29527689"/>
            <a:ext cx="21307800" cy="420000"/>
          </a:xfrm>
          <a:prstGeom prst="rect">
            <a:avLst/>
          </a:prstGeom>
          <a:noFill/>
          <a:ln>
            <a:noFill/>
          </a:ln>
        </p:spPr>
        <p:txBody>
          <a:bodyPr anchorCtr="0" anchor="ctr" bIns="81625" lIns="81625" spcFirstLastPara="1" rIns="81625" wrap="square" tIns="81625"/>
          <a:lstStyle>
            <a:lvl1pPr indent="0" lvl="0" marL="0" marR="0" rtl="0" algn="ctr">
              <a:spcBef>
                <a:spcPts val="0"/>
              </a:spcBef>
              <a:spcAft>
                <a:spcPts val="0"/>
              </a:spcAft>
              <a:buSzPts val="1300"/>
              <a:buNone/>
              <a:defRPr b="0" i="0" sz="1400" u="none" cap="none" strike="noStrike">
                <a:solidFill>
                  <a:srgbClr val="8B8B8D"/>
                </a:solidFill>
                <a:latin typeface="Calibri"/>
                <a:ea typeface="Calibri"/>
                <a:cs typeface="Calibri"/>
                <a:sym typeface="Calibri"/>
              </a:defRPr>
            </a:lvl1pPr>
            <a:lvl2pPr indent="0" lvl="1" marL="16510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2pPr>
            <a:lvl3pPr indent="0" lvl="2" marL="3289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3pPr>
            <a:lvl4pPr indent="0" lvl="3" marL="4940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4pPr>
            <a:lvl5pPr indent="-12700" lvl="4" marL="65913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5pPr>
            <a:lvl6pPr indent="0" lvl="5" marL="8229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6pPr>
            <a:lvl7pPr indent="-25400" lvl="6" marL="9880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7pPr>
            <a:lvl8pPr indent="0" lvl="7" marL="115316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8pPr>
            <a:lvl9pPr indent="0" lvl="8" marL="13169900" marR="0" rtl="0" algn="l">
              <a:spcBef>
                <a:spcPts val="0"/>
              </a:spcBef>
              <a:spcAft>
                <a:spcPts val="0"/>
              </a:spcAft>
              <a:buSzPts val="1300"/>
              <a:buNone/>
              <a:defRPr b="0" i="0" sz="65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32050868" y="29527689"/>
            <a:ext cx="9628500" cy="420000"/>
          </a:xfrm>
          <a:prstGeom prst="rect">
            <a:avLst/>
          </a:prstGeom>
          <a:noFill/>
          <a:ln>
            <a:noFill/>
          </a:ln>
        </p:spPr>
        <p:txBody>
          <a:bodyPr anchorCtr="0" anchor="ctr" bIns="40800" lIns="81625" spcFirstLastPara="1" rIns="81625" wrap="square" tIns="40800">
            <a:noAutofit/>
          </a:bodyPr>
          <a:lstStyle>
            <a:lvl1pPr indent="0" lvl="0" marL="0" marR="0" rtl="0" algn="r">
              <a:spcBef>
                <a:spcPts val="0"/>
              </a:spcBef>
              <a:buNone/>
              <a:defRPr b="0" i="0" sz="1400" u="none" cap="none" strike="noStrike">
                <a:solidFill>
                  <a:srgbClr val="8B8B8D"/>
                </a:solidFill>
                <a:latin typeface="Calibri"/>
                <a:ea typeface="Calibri"/>
                <a:cs typeface="Calibri"/>
                <a:sym typeface="Calibri"/>
              </a:defRPr>
            </a:lvl1pPr>
            <a:lvl2pPr indent="0" lvl="1" marL="0" marR="0" rtl="0" algn="r">
              <a:spcBef>
                <a:spcPts val="0"/>
              </a:spcBef>
              <a:buNone/>
              <a:defRPr b="0" i="0" sz="1400" u="none" cap="none" strike="noStrike">
                <a:solidFill>
                  <a:srgbClr val="8B8B8D"/>
                </a:solidFill>
                <a:latin typeface="Calibri"/>
                <a:ea typeface="Calibri"/>
                <a:cs typeface="Calibri"/>
                <a:sym typeface="Calibri"/>
              </a:defRPr>
            </a:lvl2pPr>
            <a:lvl3pPr indent="0" lvl="2" marL="0" marR="0" rtl="0" algn="r">
              <a:spcBef>
                <a:spcPts val="0"/>
              </a:spcBef>
              <a:buNone/>
              <a:defRPr b="0" i="0" sz="1400" u="none" cap="none" strike="noStrike">
                <a:solidFill>
                  <a:srgbClr val="8B8B8D"/>
                </a:solidFill>
                <a:latin typeface="Calibri"/>
                <a:ea typeface="Calibri"/>
                <a:cs typeface="Calibri"/>
                <a:sym typeface="Calibri"/>
              </a:defRPr>
            </a:lvl3pPr>
            <a:lvl4pPr indent="0" lvl="3" marL="0" marR="0" rtl="0" algn="r">
              <a:spcBef>
                <a:spcPts val="0"/>
              </a:spcBef>
              <a:buNone/>
              <a:defRPr b="0" i="0" sz="1400" u="none" cap="none" strike="noStrike">
                <a:solidFill>
                  <a:srgbClr val="8B8B8D"/>
                </a:solidFill>
                <a:latin typeface="Calibri"/>
                <a:ea typeface="Calibri"/>
                <a:cs typeface="Calibri"/>
                <a:sym typeface="Calibri"/>
              </a:defRPr>
            </a:lvl4pPr>
            <a:lvl5pPr indent="0" lvl="4" marL="0" marR="0" rtl="0" algn="r">
              <a:spcBef>
                <a:spcPts val="0"/>
              </a:spcBef>
              <a:buNone/>
              <a:defRPr b="0" i="0" sz="1400" u="none" cap="none" strike="noStrike">
                <a:solidFill>
                  <a:srgbClr val="8B8B8D"/>
                </a:solidFill>
                <a:latin typeface="Calibri"/>
                <a:ea typeface="Calibri"/>
                <a:cs typeface="Calibri"/>
                <a:sym typeface="Calibri"/>
              </a:defRPr>
            </a:lvl5pPr>
            <a:lvl6pPr indent="0" lvl="5" marL="0" marR="0" rtl="0" algn="r">
              <a:spcBef>
                <a:spcPts val="0"/>
              </a:spcBef>
              <a:buNone/>
              <a:defRPr b="0" i="0" sz="1400" u="none" cap="none" strike="noStrike">
                <a:solidFill>
                  <a:srgbClr val="8B8B8D"/>
                </a:solidFill>
                <a:latin typeface="Calibri"/>
                <a:ea typeface="Calibri"/>
                <a:cs typeface="Calibri"/>
                <a:sym typeface="Calibri"/>
              </a:defRPr>
            </a:lvl6pPr>
            <a:lvl7pPr indent="0" lvl="6" marL="0" marR="0" rtl="0" algn="r">
              <a:spcBef>
                <a:spcPts val="0"/>
              </a:spcBef>
              <a:buNone/>
              <a:defRPr b="0" i="0" sz="1400" u="none" cap="none" strike="noStrike">
                <a:solidFill>
                  <a:srgbClr val="8B8B8D"/>
                </a:solidFill>
                <a:latin typeface="Calibri"/>
                <a:ea typeface="Calibri"/>
                <a:cs typeface="Calibri"/>
                <a:sym typeface="Calibri"/>
              </a:defRPr>
            </a:lvl7pPr>
            <a:lvl8pPr indent="0" lvl="7" marL="0" marR="0" rtl="0" algn="r">
              <a:spcBef>
                <a:spcPts val="0"/>
              </a:spcBef>
              <a:buNone/>
              <a:defRPr b="0" i="0" sz="1400" u="none" cap="none" strike="noStrike">
                <a:solidFill>
                  <a:srgbClr val="8B8B8D"/>
                </a:solidFill>
                <a:latin typeface="Calibri"/>
                <a:ea typeface="Calibri"/>
                <a:cs typeface="Calibri"/>
                <a:sym typeface="Calibri"/>
              </a:defRPr>
            </a:lvl8pPr>
            <a:lvl9pPr indent="0" lvl="8" marL="0" marR="0" rtl="0" algn="r">
              <a:spcBef>
                <a:spcPts val="0"/>
              </a:spcBef>
              <a:buNone/>
              <a:defRPr b="0" i="0" sz="1400" u="none" cap="none" strike="noStrike">
                <a:solidFill>
                  <a:srgbClr val="8B8B8D"/>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1.png"/><Relationship Id="rId13"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eb.nlm.nih.gov/repositories/malaria-datasets/" TargetMode="External"/><Relationship Id="rId4" Type="http://schemas.openxmlformats.org/officeDocument/2006/relationships/image" Target="../media/image1.png"/><Relationship Id="rId9" Type="http://schemas.openxmlformats.org/officeDocument/2006/relationships/image" Target="../media/image10.png"/><Relationship Id="rId1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3"/>
          <p:cNvSpPr txBox="1"/>
          <p:nvPr>
            <p:ph idx="7" type="body"/>
          </p:nvPr>
        </p:nvSpPr>
        <p:spPr>
          <a:xfrm>
            <a:off x="15064425" y="6009175"/>
            <a:ext cx="12481500" cy="2996400"/>
          </a:xfrm>
          <a:prstGeom prst="rect">
            <a:avLst/>
          </a:prstGeom>
          <a:noFill/>
          <a:ln>
            <a:noFill/>
          </a:ln>
        </p:spPr>
        <p:txBody>
          <a:bodyPr anchorCtr="0" anchor="t" bIns="40800" lIns="326625" spcFirstLastPara="1" rIns="81625" wrap="square" tIns="163300">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Different combinations of feature sets were used, some of which are shown in Table 1 &amp; 2 (</a:t>
            </a:r>
            <a:r>
              <a:rPr b="1" lang="en-US" sz="2700">
                <a:solidFill>
                  <a:srgbClr val="000000"/>
                </a:solidFill>
              </a:rPr>
              <a:t>Ugly Duckling Theorem</a:t>
            </a:r>
            <a:r>
              <a:rPr lang="en-US" sz="2700">
                <a:solidFill>
                  <a:srgbClr val="000000"/>
                </a:solidFill>
              </a:rPr>
              <a:t>) many other combinations were tried.</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Evaluated with different classifiers, </a:t>
            </a:r>
            <a:r>
              <a:rPr lang="en-US" sz="2700">
                <a:solidFill>
                  <a:srgbClr val="000000"/>
                </a:solidFill>
              </a:rPr>
              <a:t>model parameters were varied using </a:t>
            </a:r>
            <a:r>
              <a:rPr b="1" lang="en-US" sz="2700">
                <a:solidFill>
                  <a:srgbClr val="000000"/>
                </a:solidFill>
              </a:rPr>
              <a:t>Grid Search</a:t>
            </a:r>
            <a:r>
              <a:rPr lang="en-US" sz="2700">
                <a:solidFill>
                  <a:srgbClr val="000000"/>
                </a:solidFill>
              </a:rPr>
              <a:t> to find the best parameters</a:t>
            </a:r>
            <a:r>
              <a:rPr lang="en-US" sz="2700">
                <a:solidFill>
                  <a:srgbClr val="000000"/>
                </a:solidFill>
              </a:rPr>
              <a:t> (</a:t>
            </a:r>
            <a:r>
              <a:rPr b="1" lang="en-US" sz="2700">
                <a:solidFill>
                  <a:srgbClr val="000000"/>
                </a:solidFill>
              </a:rPr>
              <a:t>No Free Lunch Theorem</a:t>
            </a:r>
            <a:r>
              <a:rPr lang="en-US" sz="2700">
                <a:solidFill>
                  <a:srgbClr val="000000"/>
                </a:solidFill>
              </a:rPr>
              <a:t>)</a:t>
            </a:r>
            <a:r>
              <a:rPr lang="en-US" sz="2700">
                <a:solidFill>
                  <a:srgbClr val="000000"/>
                </a:solidFill>
              </a:rPr>
              <a:t>.</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In PCA, number of components were preserved using </a:t>
            </a:r>
            <a:r>
              <a:rPr b="1" lang="en-US" sz="2700">
                <a:solidFill>
                  <a:srgbClr val="000000"/>
                </a:solidFill>
              </a:rPr>
              <a:t>Elbow method</a:t>
            </a:r>
            <a:r>
              <a:rPr lang="en-US" sz="2700">
                <a:solidFill>
                  <a:srgbClr val="000000"/>
                </a:solidFill>
              </a:rPr>
              <a:t> over variance of PCA projected data (Fig. 4).</a:t>
            </a:r>
            <a:endParaRPr sz="2700">
              <a:solidFill>
                <a:srgbClr val="000000"/>
              </a:solidFill>
            </a:endParaRPr>
          </a:p>
        </p:txBody>
      </p:sp>
      <p:sp>
        <p:nvSpPr>
          <p:cNvPr id="45" name="Google Shape;45;p3"/>
          <p:cNvSpPr txBox="1"/>
          <p:nvPr>
            <p:ph type="title"/>
          </p:nvPr>
        </p:nvSpPr>
        <p:spPr>
          <a:xfrm>
            <a:off x="6240765" y="350309"/>
            <a:ext cx="36330000" cy="2224800"/>
          </a:xfrm>
          <a:prstGeom prst="rect">
            <a:avLst/>
          </a:prstGeom>
          <a:noFill/>
          <a:ln>
            <a:noFill/>
          </a:ln>
        </p:spPr>
        <p:txBody>
          <a:bodyPr anchorCtr="0" anchor="b" bIns="40800" lIns="81625" spcFirstLastPara="1" rIns="81625" wrap="square" tIns="40800">
            <a:noAutofit/>
          </a:bodyPr>
          <a:lstStyle/>
          <a:p>
            <a:pPr indent="0" lvl="0" marL="0" rtl="0" algn="l">
              <a:lnSpc>
                <a:spcPct val="115000"/>
              </a:lnSpc>
              <a:spcBef>
                <a:spcPts val="0"/>
              </a:spcBef>
              <a:spcAft>
                <a:spcPts val="0"/>
              </a:spcAft>
              <a:buNone/>
            </a:pPr>
            <a:r>
              <a:rPr lang="en-US" sz="10200"/>
              <a:t>Malaria Infected Cell Detection</a:t>
            </a:r>
            <a:endParaRPr sz="10200"/>
          </a:p>
        </p:txBody>
      </p:sp>
      <p:sp>
        <p:nvSpPr>
          <p:cNvPr id="46" name="Google Shape;46;p3"/>
          <p:cNvSpPr txBox="1"/>
          <p:nvPr>
            <p:ph idx="1" type="body"/>
          </p:nvPr>
        </p:nvSpPr>
        <p:spPr>
          <a:xfrm>
            <a:off x="6240765" y="2575189"/>
            <a:ext cx="16170900" cy="823200"/>
          </a:xfrm>
          <a:prstGeom prst="rect">
            <a:avLst/>
          </a:prstGeom>
          <a:noFill/>
          <a:ln>
            <a:noFill/>
          </a:ln>
        </p:spPr>
        <p:txBody>
          <a:bodyPr anchorCtr="0" anchor="t" bIns="40800" lIns="81625" spcFirstLastPara="1" rIns="81625" wrap="square" tIns="40800">
            <a:noAutofit/>
          </a:bodyPr>
          <a:lstStyle/>
          <a:p>
            <a:pPr indent="0" lvl="0" marL="0" marR="0" rtl="0" algn="l">
              <a:lnSpc>
                <a:spcPct val="100000"/>
              </a:lnSpc>
              <a:spcBef>
                <a:spcPts val="0"/>
              </a:spcBef>
              <a:spcAft>
                <a:spcPts val="0"/>
              </a:spcAft>
              <a:buClr>
                <a:schemeClr val="accent2"/>
              </a:buClr>
              <a:buSzPts val="2100"/>
              <a:buFont typeface="Arial"/>
              <a:buNone/>
            </a:pPr>
            <a:r>
              <a:rPr lang="en-US" sz="5100"/>
              <a:t>Anubhav Shrimal (MT18033), Vrutti Patel (MT18020)</a:t>
            </a:r>
            <a:endParaRPr sz="5100"/>
          </a:p>
          <a:p>
            <a:pPr indent="0" lvl="0" marL="0" marR="0" rtl="0" algn="l">
              <a:lnSpc>
                <a:spcPct val="100000"/>
              </a:lnSpc>
              <a:spcBef>
                <a:spcPts val="0"/>
              </a:spcBef>
              <a:spcAft>
                <a:spcPts val="0"/>
              </a:spcAft>
              <a:buClr>
                <a:schemeClr val="accent2"/>
              </a:buClr>
              <a:buSzPts val="2100"/>
              <a:buFont typeface="Arial"/>
              <a:buNone/>
            </a:pPr>
            <a:r>
              <a:t/>
            </a:r>
            <a:endParaRPr b="0" i="0" sz="5100" u="none" cap="none" strike="noStrike">
              <a:solidFill>
                <a:schemeClr val="lt1"/>
              </a:solidFill>
              <a:latin typeface="Calibri"/>
              <a:ea typeface="Calibri"/>
              <a:cs typeface="Calibri"/>
              <a:sym typeface="Calibri"/>
            </a:endParaRPr>
          </a:p>
        </p:txBody>
      </p:sp>
      <p:sp>
        <p:nvSpPr>
          <p:cNvPr id="47" name="Google Shape;47;p3"/>
          <p:cNvSpPr/>
          <p:nvPr>
            <p:ph idx="2" type="body"/>
          </p:nvPr>
        </p:nvSpPr>
        <p:spPr>
          <a:xfrm>
            <a:off x="1114425" y="53807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Abstract</a:t>
            </a:r>
            <a:endParaRPr sz="3600"/>
          </a:p>
        </p:txBody>
      </p:sp>
      <p:sp>
        <p:nvSpPr>
          <p:cNvPr id="48" name="Google Shape;48;p3"/>
          <p:cNvSpPr txBox="1"/>
          <p:nvPr>
            <p:ph idx="3" type="body"/>
          </p:nvPr>
        </p:nvSpPr>
        <p:spPr>
          <a:xfrm>
            <a:off x="1114425" y="6045225"/>
            <a:ext cx="12481500" cy="39861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0"/>
              </a:spcBef>
              <a:spcAft>
                <a:spcPts val="0"/>
              </a:spcAft>
              <a:buNone/>
            </a:pPr>
            <a:r>
              <a:rPr lang="en-US" sz="2700">
                <a:solidFill>
                  <a:srgbClr val="000000"/>
                </a:solidFill>
              </a:rPr>
              <a:t>In this project our aim is to identify whether a cell is malaria infected or not. We show an in breadth &amp; depth analysis of v</a:t>
            </a:r>
            <a:r>
              <a:rPr lang="en-US" sz="2700">
                <a:solidFill>
                  <a:srgbClr val="000000"/>
                </a:solidFill>
              </a:rPr>
              <a:t>arious</a:t>
            </a:r>
            <a:r>
              <a:rPr lang="en-US" sz="2700">
                <a:solidFill>
                  <a:srgbClr val="000000"/>
                </a:solidFill>
              </a:rPr>
              <a:t> features like HOG, LBP, SIFT, SURF, pixel values with feature reduction techniques PCA, LDA along with normalization techniques such as z-score and min-max over different </a:t>
            </a:r>
            <a:r>
              <a:rPr lang="en-US" sz="2700">
                <a:solidFill>
                  <a:srgbClr val="000000"/>
                </a:solidFill>
              </a:rPr>
              <a:t>classifiers such as Naive Bayes, SVM, XGBoost, Bagging, AdaBoost, K-Nearest Neighbors, Random Forests </a:t>
            </a:r>
            <a:r>
              <a:rPr lang="en-US" sz="2700">
                <a:solidFill>
                  <a:srgbClr val="000000"/>
                </a:solidFill>
              </a:rPr>
              <a:t>and compare their performance by tuning different hyper-parameters. We evaluate the performance of these classifiers on metrics such as Accuracy, Precision, Recall, F1 score and ROC.</a:t>
            </a:r>
            <a:endParaRPr sz="2700">
              <a:solidFill>
                <a:srgbClr val="000000"/>
              </a:solidFill>
            </a:endParaRPr>
          </a:p>
        </p:txBody>
      </p:sp>
      <p:sp>
        <p:nvSpPr>
          <p:cNvPr id="49" name="Google Shape;49;p3"/>
          <p:cNvSpPr txBox="1"/>
          <p:nvPr>
            <p:ph idx="5" type="body"/>
          </p:nvPr>
        </p:nvSpPr>
        <p:spPr>
          <a:xfrm>
            <a:off x="1114425" y="10959200"/>
            <a:ext cx="12481500" cy="4366800"/>
          </a:xfrm>
          <a:prstGeom prst="rect">
            <a:avLst/>
          </a:prstGeom>
          <a:noFill/>
          <a:ln>
            <a:noFill/>
          </a:ln>
        </p:spPr>
        <p:txBody>
          <a:bodyPr anchorCtr="0" anchor="t" bIns="40800" lIns="326625" spcFirstLastPara="1" rIns="81625" wrap="square" tIns="163300">
            <a:noAutofit/>
          </a:bodyPr>
          <a:lstStyle/>
          <a:p>
            <a:pPr indent="-504825" lvl="0" marL="2857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Hundreds of thousands of people die every year due to malaria majorly in the underdeveloped or developing countries due to delayed diagnostics and unavailability of specialized doctors in this field. The goal of our project is to automate the detection of malaria parasite in a given blood sample image accurately.</a:t>
            </a:r>
            <a:endParaRPr sz="2700">
              <a:solidFill>
                <a:srgbClr val="000000"/>
              </a:solidFill>
              <a:highlight>
                <a:schemeClr val="lt1"/>
              </a:highlight>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It is a challenge in Computer Vision &amp; Machine Learning to handle sensitive cases like detecting cancerous cell and classifying whether a person is suffering from a disease or not. This project is a good example of solving such issues and can be extended to other use cases or domains as well.</a:t>
            </a:r>
            <a:endParaRPr sz="2700">
              <a:solidFill>
                <a:srgbClr val="000000"/>
              </a:solidFill>
              <a:highlight>
                <a:schemeClr val="lt1"/>
              </a:highlight>
            </a:endParaRPr>
          </a:p>
        </p:txBody>
      </p:sp>
      <p:sp>
        <p:nvSpPr>
          <p:cNvPr id="50" name="Google Shape;50;p3"/>
          <p:cNvSpPr txBox="1"/>
          <p:nvPr>
            <p:ph idx="7" type="body"/>
          </p:nvPr>
        </p:nvSpPr>
        <p:spPr>
          <a:xfrm>
            <a:off x="29163600" y="25219399"/>
            <a:ext cx="12481500" cy="4938000"/>
          </a:xfrm>
          <a:prstGeom prst="rect">
            <a:avLst/>
          </a:prstGeom>
          <a:noFill/>
          <a:ln>
            <a:noFill/>
          </a:ln>
        </p:spPr>
        <p:txBody>
          <a:bodyPr anchorCtr="0" anchor="t" bIns="40800" lIns="326625" spcFirstLastPara="1" rIns="81625" wrap="square" tIns="163300">
            <a:noAutofit/>
          </a:bodyPr>
          <a:lstStyle/>
          <a:p>
            <a:pPr indent="-323850" lvl="0" marL="292100" rtl="0" algn="just">
              <a:lnSpc>
                <a:spcPct val="100000"/>
              </a:lnSpc>
              <a:spcBef>
                <a:spcPts val="800"/>
              </a:spcBef>
              <a:spcAft>
                <a:spcPts val="0"/>
              </a:spcAft>
              <a:buClr>
                <a:srgbClr val="000000"/>
              </a:buClr>
              <a:buSzPts val="2300"/>
              <a:buFont typeface="Calibri"/>
              <a:buAutoNum type="arabicPeriod"/>
            </a:pPr>
            <a:r>
              <a:rPr lang="en-US" sz="2300">
                <a:solidFill>
                  <a:srgbClr val="000000"/>
                </a:solidFill>
                <a:highlight>
                  <a:srgbClr val="FCFCFC"/>
                </a:highlight>
              </a:rPr>
              <a:t>Poostchi M, Silamut K, Maude R, Jaeger S, Thoma G (2018) “Image analysis and machine learning for detecting malaria” Transl Res 194</a:t>
            </a:r>
            <a:endParaRPr sz="2300">
              <a:solidFill>
                <a:srgbClr val="000000"/>
              </a:solidFill>
              <a:highlight>
                <a:schemeClr val="lt1"/>
              </a:highlight>
            </a:endParaRPr>
          </a:p>
          <a:p>
            <a:pPr indent="-323850" lvl="0" marL="292100" rtl="0" algn="just">
              <a:lnSpc>
                <a:spcPct val="100000"/>
              </a:lnSpc>
              <a:spcBef>
                <a:spcPts val="800"/>
              </a:spcBef>
              <a:spcAft>
                <a:spcPts val="0"/>
              </a:spcAft>
              <a:buClr>
                <a:srgbClr val="000000"/>
              </a:buClr>
              <a:buSzPts val="2300"/>
              <a:buFont typeface="Calibri"/>
              <a:buAutoNum type="arabicPeriod"/>
            </a:pPr>
            <a:r>
              <a:rPr lang="en-US" sz="2300">
                <a:solidFill>
                  <a:srgbClr val="000000"/>
                </a:solidFill>
                <a:highlight>
                  <a:srgbClr val="FCFCFC"/>
                </a:highlight>
              </a:rPr>
              <a:t>Jan Z, Khan A, Sajjad M, Muhammad K, Rho S, Mehmood I (2017) “A review on automated diagnosis of malaria parasite in microscopic blood smears images” Multimedia Tools Appl 77:1–26</a:t>
            </a:r>
            <a:endParaRPr sz="2300">
              <a:solidFill>
                <a:srgbClr val="000000"/>
              </a:solidFill>
              <a:highlight>
                <a:schemeClr val="lt1"/>
              </a:highlight>
            </a:endParaRPr>
          </a:p>
          <a:p>
            <a:pPr indent="-323850" lvl="0" marL="292100" rtl="0" algn="just">
              <a:lnSpc>
                <a:spcPct val="100000"/>
              </a:lnSpc>
              <a:spcBef>
                <a:spcPts val="800"/>
              </a:spcBef>
              <a:spcAft>
                <a:spcPts val="0"/>
              </a:spcAft>
              <a:buClr>
                <a:srgbClr val="000000"/>
              </a:buClr>
              <a:buSzPts val="2300"/>
              <a:buFont typeface="Calibri"/>
              <a:buAutoNum type="arabicPeriod"/>
            </a:pPr>
            <a:r>
              <a:rPr lang="en-US" sz="2300">
                <a:solidFill>
                  <a:srgbClr val="000000"/>
                </a:solidFill>
                <a:highlight>
                  <a:srgbClr val="FCFCFC"/>
                </a:highlight>
              </a:rPr>
              <a:t>Das DK, Maiti AK, Chakraborty C (2015) “Automated system for characterization and classification of malaria-infected stages using light microscopic images of thin blood smears” J Microsc 257(3):238–252</a:t>
            </a:r>
            <a:endParaRPr sz="2300">
              <a:solidFill>
                <a:srgbClr val="000000"/>
              </a:solidFill>
              <a:highlight>
                <a:schemeClr val="lt1"/>
              </a:highlight>
            </a:endParaRPr>
          </a:p>
          <a:p>
            <a:pPr indent="-323850" lvl="0" marL="292100" rtl="0" algn="just">
              <a:lnSpc>
                <a:spcPct val="100000"/>
              </a:lnSpc>
              <a:spcBef>
                <a:spcPts val="800"/>
              </a:spcBef>
              <a:spcAft>
                <a:spcPts val="0"/>
              </a:spcAft>
              <a:buClr>
                <a:srgbClr val="000000"/>
              </a:buClr>
              <a:buSzPts val="2300"/>
              <a:buFont typeface="Calibri"/>
              <a:buAutoNum type="arabicPeriod"/>
            </a:pPr>
            <a:r>
              <a:rPr lang="en-US" sz="2300">
                <a:solidFill>
                  <a:srgbClr val="000000"/>
                </a:solidFill>
                <a:highlight>
                  <a:srgbClr val="FCFCFC"/>
                </a:highlight>
              </a:rPr>
              <a:t>Suryawanshi MS, Dixit V (2013) “Improved technique for detection of malaria parasites within the blood cell images” Int J Sci Eng Res 4:373–375</a:t>
            </a:r>
            <a:endParaRPr sz="2300">
              <a:solidFill>
                <a:srgbClr val="000000"/>
              </a:solidFill>
              <a:highlight>
                <a:srgbClr val="FCFCFC"/>
              </a:highlight>
            </a:endParaRPr>
          </a:p>
          <a:p>
            <a:pPr indent="-323850" lvl="0" marL="292100" rtl="0" algn="just">
              <a:lnSpc>
                <a:spcPct val="100000"/>
              </a:lnSpc>
              <a:spcBef>
                <a:spcPts val="0"/>
              </a:spcBef>
              <a:spcAft>
                <a:spcPts val="0"/>
              </a:spcAft>
              <a:buClr>
                <a:srgbClr val="000000"/>
              </a:buClr>
              <a:buSzPts val="2300"/>
              <a:buFont typeface="Calibri"/>
              <a:buAutoNum type="arabicPeriod"/>
            </a:pPr>
            <a:r>
              <a:rPr lang="en-US" sz="2300">
                <a:solidFill>
                  <a:srgbClr val="000000"/>
                </a:solidFill>
              </a:rPr>
              <a:t>Gloria   Daz,   Fabio   A.   Gonzlez,   and   Eduardo   Romero.   2009.   “A semi-automatic  method  for  quantification  and  classification  of  erythrocytes   infected   with   malaria   parasites   in microscopic   images” J.   of   Biomedical   Informatics</a:t>
            </a:r>
            <a:endParaRPr sz="2300">
              <a:solidFill>
                <a:srgbClr val="000000"/>
              </a:solidFill>
              <a:highlight>
                <a:srgbClr val="FCFCFC"/>
              </a:highlight>
            </a:endParaRPr>
          </a:p>
        </p:txBody>
      </p:sp>
      <p:sp>
        <p:nvSpPr>
          <p:cNvPr id="51" name="Google Shape;51;p3"/>
          <p:cNvSpPr txBox="1"/>
          <p:nvPr>
            <p:ph idx="21" type="body"/>
          </p:nvPr>
        </p:nvSpPr>
        <p:spPr>
          <a:xfrm>
            <a:off x="1114425" y="23773925"/>
            <a:ext cx="12481500" cy="2545200"/>
          </a:xfrm>
          <a:prstGeom prst="rect">
            <a:avLst/>
          </a:prstGeom>
          <a:noFill/>
          <a:ln>
            <a:noFill/>
          </a:ln>
        </p:spPr>
        <p:txBody>
          <a:bodyPr anchorCtr="0" anchor="t" bIns="40800" lIns="326625" spcFirstLastPara="1" rIns="81625" wrap="square" tIns="163300">
            <a:noAutofit/>
          </a:bodyPr>
          <a:lstStyle/>
          <a:p>
            <a:pPr indent="-504825" lvl="0" marL="2857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The dataset consists of 27,558 cell images; 13,780 images of infected and uninfected cells each and is taken from the official NIH Website.</a:t>
            </a:r>
            <a:endParaRPr sz="2700">
              <a:solidFill>
                <a:srgbClr val="000000"/>
              </a:solidFill>
              <a:highlight>
                <a:schemeClr val="lt1"/>
              </a:highlight>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Link: </a:t>
            </a:r>
            <a:r>
              <a:rPr lang="en-US" sz="2700" u="sng">
                <a:solidFill>
                  <a:srgbClr val="000000"/>
                </a:solidFill>
                <a:highlight>
                  <a:schemeClr val="lt1"/>
                </a:highlight>
                <a:hlinkClick r:id="rId3"/>
              </a:rPr>
              <a:t>https://ceb.nlm.nih.gov/repositories/malaria-datasets/</a:t>
            </a:r>
            <a:endParaRPr sz="2700">
              <a:solidFill>
                <a:srgbClr val="000000"/>
              </a:solidFill>
            </a:endParaRPr>
          </a:p>
          <a:p>
            <a:pPr indent="-504825" lvl="0" marL="285750" rtl="0" algn="just">
              <a:lnSpc>
                <a:spcPct val="115000"/>
              </a:lnSpc>
              <a:spcBef>
                <a:spcPts val="0"/>
              </a:spcBef>
              <a:spcAft>
                <a:spcPts val="0"/>
              </a:spcAft>
              <a:buClr>
                <a:srgbClr val="000000"/>
              </a:buClr>
              <a:buSzPts val="2700"/>
              <a:buChar char="•"/>
            </a:pPr>
            <a:r>
              <a:rPr lang="en-US" sz="2700">
                <a:solidFill>
                  <a:srgbClr val="000000"/>
                </a:solidFill>
              </a:rPr>
              <a:t>Fig 1 shows visualization of the dataset used.</a:t>
            </a:r>
            <a:endParaRPr sz="2700">
              <a:solidFill>
                <a:srgbClr val="000000"/>
              </a:solidFill>
            </a:endParaRPr>
          </a:p>
        </p:txBody>
      </p:sp>
      <p:sp>
        <p:nvSpPr>
          <p:cNvPr id="52" name="Google Shape;52;p3"/>
          <p:cNvSpPr txBox="1"/>
          <p:nvPr/>
        </p:nvSpPr>
        <p:spPr>
          <a:xfrm>
            <a:off x="6240765" y="3398446"/>
            <a:ext cx="16016100" cy="1121100"/>
          </a:xfrm>
          <a:prstGeom prst="rect">
            <a:avLst/>
          </a:prstGeom>
          <a:noFill/>
          <a:ln>
            <a:noFill/>
          </a:ln>
        </p:spPr>
        <p:txBody>
          <a:bodyPr anchorCtr="0" anchor="t" bIns="129275" lIns="129275" spcFirstLastPara="1" rIns="129275" wrap="square" tIns="129275">
            <a:noAutofit/>
          </a:bodyPr>
          <a:lstStyle/>
          <a:p>
            <a:pPr indent="0" lvl="0" marL="0" rtl="0" algn="l">
              <a:spcBef>
                <a:spcPts val="0"/>
              </a:spcBef>
              <a:spcAft>
                <a:spcPts val="0"/>
              </a:spcAft>
              <a:buClr>
                <a:schemeClr val="accent2"/>
              </a:buClr>
              <a:buSzPts val="1500"/>
              <a:buFont typeface="Arial"/>
              <a:buNone/>
            </a:pPr>
            <a:r>
              <a:rPr lang="en-US" sz="5100">
                <a:solidFill>
                  <a:schemeClr val="lt1"/>
                </a:solidFill>
                <a:latin typeface="Calibri"/>
                <a:ea typeface="Calibri"/>
                <a:cs typeface="Calibri"/>
                <a:sym typeface="Calibri"/>
              </a:rPr>
              <a:t>Advisor: Dr. Richa Singh</a:t>
            </a:r>
            <a:endParaRPr sz="5100">
              <a:solidFill>
                <a:schemeClr val="lt1"/>
              </a:solidFill>
              <a:latin typeface="Calibri"/>
              <a:ea typeface="Calibri"/>
              <a:cs typeface="Calibri"/>
              <a:sym typeface="Calibri"/>
            </a:endParaRPr>
          </a:p>
          <a:p>
            <a:pPr indent="0" lvl="0" marL="0" rtl="0" algn="l">
              <a:spcBef>
                <a:spcPts val="0"/>
              </a:spcBef>
              <a:spcAft>
                <a:spcPts val="0"/>
              </a:spcAft>
              <a:buNone/>
            </a:pPr>
            <a:r>
              <a:t/>
            </a:r>
            <a:endParaRPr sz="5100"/>
          </a:p>
          <a:p>
            <a:pPr indent="0" lvl="0" marL="0" rtl="0" algn="l">
              <a:spcBef>
                <a:spcPts val="0"/>
              </a:spcBef>
              <a:spcAft>
                <a:spcPts val="0"/>
              </a:spcAft>
              <a:buNone/>
            </a:pPr>
            <a:r>
              <a:t/>
            </a:r>
            <a:endParaRPr sz="5100">
              <a:solidFill>
                <a:schemeClr val="lt1"/>
              </a:solidFill>
              <a:latin typeface="Calibri"/>
              <a:ea typeface="Calibri"/>
              <a:cs typeface="Calibri"/>
              <a:sym typeface="Calibri"/>
            </a:endParaRPr>
          </a:p>
        </p:txBody>
      </p:sp>
      <p:sp>
        <p:nvSpPr>
          <p:cNvPr id="53" name="Google Shape;53;p3"/>
          <p:cNvSpPr txBox="1"/>
          <p:nvPr/>
        </p:nvSpPr>
        <p:spPr>
          <a:xfrm>
            <a:off x="23979905" y="3364851"/>
            <a:ext cx="18591300" cy="1121100"/>
          </a:xfrm>
          <a:prstGeom prst="rect">
            <a:avLst/>
          </a:prstGeom>
          <a:noFill/>
          <a:ln>
            <a:noFill/>
          </a:ln>
        </p:spPr>
        <p:txBody>
          <a:bodyPr anchorCtr="0" anchor="t" bIns="129275" lIns="129275" spcFirstLastPara="1" rIns="129275" wrap="square" tIns="129275">
            <a:noAutofit/>
          </a:bodyPr>
          <a:lstStyle/>
          <a:p>
            <a:pPr indent="0" lvl="0" marL="0" rtl="0" algn="r">
              <a:spcBef>
                <a:spcPts val="0"/>
              </a:spcBef>
              <a:spcAft>
                <a:spcPts val="0"/>
              </a:spcAft>
              <a:buClr>
                <a:schemeClr val="accent2"/>
              </a:buClr>
              <a:buSzPts val="1500"/>
              <a:buFont typeface="Arial"/>
              <a:buNone/>
            </a:pPr>
            <a:r>
              <a:rPr lang="en-US" sz="5100">
                <a:solidFill>
                  <a:schemeClr val="lt1"/>
                </a:solidFill>
                <a:latin typeface="Calibri"/>
                <a:ea typeface="Calibri"/>
                <a:cs typeface="Calibri"/>
                <a:sym typeface="Calibri"/>
              </a:rPr>
              <a:t>Statistical Machine Learning (CSE 542)</a:t>
            </a:r>
            <a:endParaRPr sz="5100"/>
          </a:p>
          <a:p>
            <a:pPr indent="0" lvl="0" marL="0" rtl="0" algn="r">
              <a:spcBef>
                <a:spcPts val="0"/>
              </a:spcBef>
              <a:spcAft>
                <a:spcPts val="0"/>
              </a:spcAft>
              <a:buClr>
                <a:schemeClr val="accent2"/>
              </a:buClr>
              <a:buSzPts val="2100"/>
              <a:buFont typeface="Arial"/>
              <a:buNone/>
            </a:pPr>
            <a:r>
              <a:t/>
            </a:r>
            <a:endParaRPr sz="5100">
              <a:solidFill>
                <a:schemeClr val="lt1"/>
              </a:solidFill>
              <a:latin typeface="Calibri"/>
              <a:ea typeface="Calibri"/>
              <a:cs typeface="Calibri"/>
              <a:sym typeface="Calibri"/>
            </a:endParaRPr>
          </a:p>
        </p:txBody>
      </p:sp>
      <p:sp>
        <p:nvSpPr>
          <p:cNvPr id="54" name="Google Shape;54;p3"/>
          <p:cNvSpPr txBox="1"/>
          <p:nvPr/>
        </p:nvSpPr>
        <p:spPr>
          <a:xfrm>
            <a:off x="430956" y="431149"/>
            <a:ext cx="4241700" cy="4243500"/>
          </a:xfrm>
          <a:prstGeom prst="rect">
            <a:avLst/>
          </a:prstGeom>
          <a:noFill/>
          <a:ln>
            <a:noFill/>
          </a:ln>
        </p:spPr>
        <p:txBody>
          <a:bodyPr anchorCtr="0" anchor="ctr" bIns="129275" lIns="129275" spcFirstLastPara="1" rIns="129275" wrap="square" tIns="129275">
            <a:noAutofit/>
          </a:bodyPr>
          <a:lstStyle/>
          <a:p>
            <a:pPr indent="0" lvl="0" marL="0" rtl="0" algn="l">
              <a:spcBef>
                <a:spcPts val="0"/>
              </a:spcBef>
              <a:spcAft>
                <a:spcPts val="0"/>
              </a:spcAft>
              <a:buNone/>
            </a:pPr>
            <a:r>
              <a:t/>
            </a:r>
            <a:endParaRPr sz="2000"/>
          </a:p>
        </p:txBody>
      </p:sp>
      <p:sp>
        <p:nvSpPr>
          <p:cNvPr id="55" name="Google Shape;55;p3"/>
          <p:cNvSpPr txBox="1"/>
          <p:nvPr>
            <p:ph idx="7" type="body"/>
          </p:nvPr>
        </p:nvSpPr>
        <p:spPr>
          <a:xfrm>
            <a:off x="15293025" y="21975675"/>
            <a:ext cx="12481500" cy="699600"/>
          </a:xfrm>
          <a:prstGeom prst="rect">
            <a:avLst/>
          </a:prstGeom>
          <a:noFill/>
          <a:ln>
            <a:noFill/>
          </a:ln>
        </p:spPr>
        <p:txBody>
          <a:bodyPr anchorCtr="0" anchor="t" bIns="40800" lIns="326625" spcFirstLastPara="1" rIns="81625" wrap="square" tIns="163300">
            <a:noAutofit/>
          </a:bodyPr>
          <a:lstStyle/>
          <a:p>
            <a:pPr indent="-400050" lvl="0" marL="171450" rtl="0" algn="just">
              <a:lnSpc>
                <a:spcPct val="115000"/>
              </a:lnSpc>
              <a:spcBef>
                <a:spcPts val="0"/>
              </a:spcBef>
              <a:spcAft>
                <a:spcPts val="0"/>
              </a:spcAft>
              <a:buClr>
                <a:srgbClr val="000000"/>
              </a:buClr>
              <a:buSzPts val="2700"/>
              <a:buChar char="•"/>
            </a:pPr>
            <a:r>
              <a:rPr lang="en-US" sz="2700">
                <a:solidFill>
                  <a:srgbClr val="000000"/>
                </a:solidFill>
                <a:highlight>
                  <a:schemeClr val="lt1"/>
                </a:highlight>
              </a:rPr>
              <a:t>Receiver Operating Characteristic</a:t>
            </a:r>
            <a:r>
              <a:rPr lang="en-US" sz="2700">
                <a:solidFill>
                  <a:srgbClr val="000000"/>
                </a:solidFill>
              </a:rPr>
              <a:t> (ROC), </a:t>
            </a:r>
            <a:r>
              <a:rPr lang="en-US" sz="2700">
                <a:solidFill>
                  <a:srgbClr val="000000"/>
                </a:solidFill>
              </a:rPr>
              <a:t>Accuracy, Precision, Recall and F1-score.</a:t>
            </a:r>
            <a:endParaRPr sz="2700">
              <a:solidFill>
                <a:srgbClr val="000000"/>
              </a:solidFill>
            </a:endParaRPr>
          </a:p>
        </p:txBody>
      </p:sp>
      <p:pic>
        <p:nvPicPr>
          <p:cNvPr id="56" name="Google Shape;56;p3"/>
          <p:cNvPicPr preferRelativeResize="0"/>
          <p:nvPr/>
        </p:nvPicPr>
        <p:blipFill>
          <a:blip r:embed="rId4">
            <a:alphaModFix/>
          </a:blip>
          <a:stretch>
            <a:fillRect/>
          </a:stretch>
        </p:blipFill>
        <p:spPr>
          <a:xfrm>
            <a:off x="430950" y="431150"/>
            <a:ext cx="5420850" cy="3484832"/>
          </a:xfrm>
          <a:prstGeom prst="rect">
            <a:avLst/>
          </a:prstGeom>
          <a:noFill/>
          <a:ln>
            <a:noFill/>
          </a:ln>
        </p:spPr>
      </p:pic>
      <p:sp>
        <p:nvSpPr>
          <p:cNvPr id="57" name="Google Shape;57;p3"/>
          <p:cNvSpPr/>
          <p:nvPr>
            <p:ph idx="2" type="body"/>
          </p:nvPr>
        </p:nvSpPr>
        <p:spPr>
          <a:xfrm>
            <a:off x="1133475" y="102575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Use Case of the Problem</a:t>
            </a:r>
            <a:endParaRPr sz="3600"/>
          </a:p>
        </p:txBody>
      </p:sp>
      <p:sp>
        <p:nvSpPr>
          <p:cNvPr id="58" name="Google Shape;58;p3"/>
          <p:cNvSpPr/>
          <p:nvPr>
            <p:ph idx="2" type="body"/>
          </p:nvPr>
        </p:nvSpPr>
        <p:spPr>
          <a:xfrm>
            <a:off x="1133475" y="230591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Dataset Description</a:t>
            </a:r>
            <a:endParaRPr sz="3600"/>
          </a:p>
        </p:txBody>
      </p:sp>
      <p:sp>
        <p:nvSpPr>
          <p:cNvPr id="59" name="Google Shape;59;p3"/>
          <p:cNvSpPr/>
          <p:nvPr>
            <p:ph idx="2" type="body"/>
          </p:nvPr>
        </p:nvSpPr>
        <p:spPr>
          <a:xfrm>
            <a:off x="29163750" y="16658349"/>
            <a:ext cx="12481500" cy="589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Interpretation of Results</a:t>
            </a:r>
            <a:endParaRPr sz="3600"/>
          </a:p>
        </p:txBody>
      </p:sp>
      <p:sp>
        <p:nvSpPr>
          <p:cNvPr id="60" name="Google Shape;60;p3"/>
          <p:cNvSpPr/>
          <p:nvPr>
            <p:ph idx="2" type="body"/>
          </p:nvPr>
        </p:nvSpPr>
        <p:spPr>
          <a:xfrm>
            <a:off x="15293025" y="213293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Evaluation Metrics</a:t>
            </a:r>
            <a:endParaRPr sz="3600"/>
          </a:p>
        </p:txBody>
      </p:sp>
      <p:sp>
        <p:nvSpPr>
          <p:cNvPr id="61" name="Google Shape;61;p3"/>
          <p:cNvSpPr/>
          <p:nvPr>
            <p:ph idx="2" type="body"/>
          </p:nvPr>
        </p:nvSpPr>
        <p:spPr>
          <a:xfrm>
            <a:off x="29163750" y="24583150"/>
            <a:ext cx="12481500" cy="6873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References</a:t>
            </a:r>
            <a:endParaRPr sz="3600"/>
          </a:p>
        </p:txBody>
      </p:sp>
      <p:sp>
        <p:nvSpPr>
          <p:cNvPr id="62" name="Google Shape;62;p3"/>
          <p:cNvSpPr txBox="1"/>
          <p:nvPr>
            <p:ph idx="21" type="body"/>
          </p:nvPr>
        </p:nvSpPr>
        <p:spPr>
          <a:xfrm>
            <a:off x="1112525" y="16328775"/>
            <a:ext cx="12481500" cy="70743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0"/>
              </a:spcBef>
              <a:spcAft>
                <a:spcPts val="0"/>
              </a:spcAft>
              <a:buNone/>
            </a:pPr>
            <a:r>
              <a:rPr lang="en-US" sz="2700">
                <a:solidFill>
                  <a:srgbClr val="000000"/>
                </a:solidFill>
              </a:rPr>
              <a:t>In-depth  explanation  about  malaria  and  how  it  is  detected and  diagnosed  in  real  life  is  explained  in  paper  [1]  so  that machine learning technique which automates the detection of malaria  is  close  to  the  real  world  practise  and  gives  better results. It is a survey paper. In this paper [2] the authors give an in depth review of the how malaria detection can be done using machine learning and clever image pre-processing. In paper [3] a technique to morph the cell images is </a:t>
            </a:r>
            <a:r>
              <a:rPr lang="en-US" sz="2700">
                <a:solidFill>
                  <a:srgbClr val="000000"/>
                </a:solidFill>
              </a:rPr>
              <a:t>described </a:t>
            </a:r>
            <a:r>
              <a:rPr lang="en-US" sz="2700">
                <a:solidFill>
                  <a:srgbClr val="000000"/>
                </a:solidFill>
              </a:rPr>
              <a:t>to have better boundary detection and it is then compared with different techniques such as Naive bayes and neural networks. The authors in [4] show the effects of image transformations such as segmentation to get better classification results. The  proposed  approach  in  paper  [5]  includes  a  preprocessing  step  to  correct  luminance  differences,  segmentation technique  using  the  normalized  RGB  color  space  to  classify pixels as erythrocyte or background followed by an </a:t>
            </a:r>
            <a:r>
              <a:rPr lang="en-US" sz="2700">
                <a:solidFill>
                  <a:srgbClr val="000000"/>
                </a:solidFill>
              </a:rPr>
              <a:t>Inclusion Tree</a:t>
            </a:r>
            <a:r>
              <a:rPr lang="en-US" sz="2700">
                <a:solidFill>
                  <a:srgbClr val="000000"/>
                </a:solidFill>
              </a:rPr>
              <a:t>  representation  that  structures  the  pixel  information  into objects.</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a:p>
            <a:pPr indent="0" lvl="0" marL="0" rtl="0" algn="just">
              <a:lnSpc>
                <a:spcPct val="115000"/>
              </a:lnSpc>
              <a:spcBef>
                <a:spcPts val="0"/>
              </a:spcBef>
              <a:spcAft>
                <a:spcPts val="0"/>
              </a:spcAft>
              <a:buNone/>
            </a:pPr>
            <a:r>
              <a:t/>
            </a:r>
            <a:endParaRPr sz="2700">
              <a:solidFill>
                <a:srgbClr val="000000"/>
              </a:solidFill>
            </a:endParaRPr>
          </a:p>
        </p:txBody>
      </p:sp>
      <p:sp>
        <p:nvSpPr>
          <p:cNvPr id="63" name="Google Shape;63;p3"/>
          <p:cNvSpPr/>
          <p:nvPr>
            <p:ph idx="2" type="body"/>
          </p:nvPr>
        </p:nvSpPr>
        <p:spPr>
          <a:xfrm>
            <a:off x="1114425" y="15669720"/>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Literature Review</a:t>
            </a:r>
            <a:endParaRPr sz="3600"/>
          </a:p>
        </p:txBody>
      </p:sp>
      <p:sp>
        <p:nvSpPr>
          <p:cNvPr id="64" name="Google Shape;64;p3"/>
          <p:cNvSpPr txBox="1"/>
          <p:nvPr>
            <p:ph idx="7" type="body"/>
          </p:nvPr>
        </p:nvSpPr>
        <p:spPr>
          <a:xfrm>
            <a:off x="29163600" y="22763925"/>
            <a:ext cx="12481500" cy="1876200"/>
          </a:xfrm>
          <a:prstGeom prst="rect">
            <a:avLst/>
          </a:prstGeom>
          <a:noFill/>
          <a:ln>
            <a:noFill/>
          </a:ln>
        </p:spPr>
        <p:txBody>
          <a:bodyPr anchorCtr="0" anchor="t" bIns="40800" lIns="326625" spcFirstLastPara="1" rIns="81625" wrap="square" tIns="163300">
            <a:noAutofit/>
          </a:bodyPr>
          <a:lstStyle/>
          <a:p>
            <a:pPr indent="0" lvl="0" marL="0" rtl="0" algn="just">
              <a:lnSpc>
                <a:spcPct val="115000"/>
              </a:lnSpc>
              <a:spcBef>
                <a:spcPts val="1100"/>
              </a:spcBef>
              <a:spcAft>
                <a:spcPts val="0"/>
              </a:spcAft>
              <a:buNone/>
            </a:pPr>
            <a:r>
              <a:rPr lang="en-US" sz="2700">
                <a:solidFill>
                  <a:srgbClr val="000000"/>
                </a:solidFill>
                <a:highlight>
                  <a:srgbClr val="FFFFFF"/>
                </a:highlight>
              </a:rPr>
              <a:t>Compared and contrasted over different classifiers and feature extraction, reduction techniques. We found that XGBoost on PCA projected feature set gave the best results because of boosting methods.</a:t>
            </a:r>
            <a:endParaRPr sz="2700">
              <a:solidFill>
                <a:srgbClr val="000000"/>
              </a:solidFill>
              <a:highlight>
                <a:srgbClr val="FFFFFF"/>
              </a:highlight>
            </a:endParaRPr>
          </a:p>
        </p:txBody>
      </p:sp>
      <p:sp>
        <p:nvSpPr>
          <p:cNvPr id="65" name="Google Shape;65;p3"/>
          <p:cNvSpPr/>
          <p:nvPr>
            <p:ph idx="2" type="body"/>
          </p:nvPr>
        </p:nvSpPr>
        <p:spPr>
          <a:xfrm>
            <a:off x="29163750" y="2222094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Conclusion</a:t>
            </a:r>
            <a:endParaRPr sz="3600"/>
          </a:p>
        </p:txBody>
      </p:sp>
      <p:sp>
        <p:nvSpPr>
          <p:cNvPr id="66" name="Google Shape;66;p3"/>
          <p:cNvSpPr/>
          <p:nvPr>
            <p:ph idx="2" type="body"/>
          </p:nvPr>
        </p:nvSpPr>
        <p:spPr>
          <a:xfrm>
            <a:off x="29068500" y="5380750"/>
            <a:ext cx="12481500" cy="6996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marR="0" rtl="0" algn="l">
              <a:lnSpc>
                <a:spcPct val="100000"/>
              </a:lnSpc>
              <a:spcBef>
                <a:spcPts val="0"/>
              </a:spcBef>
              <a:spcAft>
                <a:spcPts val="0"/>
              </a:spcAft>
              <a:buClr>
                <a:schemeClr val="accent2"/>
              </a:buClr>
              <a:buSzPts val="5400"/>
              <a:buFont typeface="Arial"/>
              <a:buNone/>
            </a:pPr>
            <a:r>
              <a:rPr lang="en-US" sz="3600"/>
              <a:t>Results</a:t>
            </a:r>
            <a:endParaRPr sz="3600"/>
          </a:p>
        </p:txBody>
      </p:sp>
      <p:sp>
        <p:nvSpPr>
          <p:cNvPr id="67" name="Google Shape;67;p3"/>
          <p:cNvSpPr/>
          <p:nvPr>
            <p:ph idx="2" type="body"/>
          </p:nvPr>
        </p:nvSpPr>
        <p:spPr>
          <a:xfrm>
            <a:off x="15064425" y="5342895"/>
            <a:ext cx="12481500" cy="670800"/>
          </a:xfrm>
          <a:prstGeom prst="round1Rect">
            <a:avLst>
              <a:gd fmla="val 16667" name="adj"/>
            </a:avLst>
          </a:prstGeom>
          <a:solidFill>
            <a:srgbClr val="073763"/>
          </a:solidFill>
          <a:ln>
            <a:noFill/>
          </a:ln>
        </p:spPr>
        <p:txBody>
          <a:bodyPr anchorCtr="0" anchor="ctr" bIns="40800" lIns="326625" spcFirstLastPara="1" rIns="81625" wrap="square" tIns="40800">
            <a:noAutofit/>
          </a:bodyPr>
          <a:lstStyle/>
          <a:p>
            <a:pPr indent="0" lvl="0" marL="0" rtl="0" algn="l">
              <a:spcBef>
                <a:spcPts val="0"/>
              </a:spcBef>
              <a:spcAft>
                <a:spcPts val="0"/>
              </a:spcAft>
              <a:buClr>
                <a:schemeClr val="accent2"/>
              </a:buClr>
              <a:buSzPts val="5400"/>
              <a:buFont typeface="Arial"/>
              <a:buNone/>
            </a:pPr>
            <a:r>
              <a:rPr lang="en-US" sz="3600"/>
              <a:t>Proposed Algorithm</a:t>
            </a:r>
            <a:endParaRPr sz="3600"/>
          </a:p>
        </p:txBody>
      </p:sp>
      <p:sp>
        <p:nvSpPr>
          <p:cNvPr id="68" name="Google Shape;68;p3"/>
          <p:cNvSpPr txBox="1"/>
          <p:nvPr>
            <p:ph idx="7" type="body"/>
          </p:nvPr>
        </p:nvSpPr>
        <p:spPr>
          <a:xfrm>
            <a:off x="29163600" y="17277525"/>
            <a:ext cx="12481500" cy="4486200"/>
          </a:xfrm>
          <a:prstGeom prst="rect">
            <a:avLst/>
          </a:prstGeom>
          <a:noFill/>
          <a:ln>
            <a:noFill/>
          </a:ln>
        </p:spPr>
        <p:txBody>
          <a:bodyPr anchorCtr="0" anchor="t" bIns="40800" lIns="326625" spcFirstLastPara="1" rIns="81625" wrap="square" tIns="163300">
            <a:noAutofit/>
          </a:bodyPr>
          <a:lstStyle/>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Z-score normalization gave better accuracy than min-max normalization (Fig. 8).</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Features were said to be bad because of close to random accuracy i.e. no differentiating capability.</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Naive Bayes though gives good precision, performs poorly on infected class (recall).</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b="1" lang="en-US" sz="2700">
                <a:solidFill>
                  <a:srgbClr val="000000"/>
                </a:solidFill>
              </a:rPr>
              <a:t>XGBoost on PCA projected feature set</a:t>
            </a:r>
            <a:r>
              <a:rPr lang="en-US" sz="2700">
                <a:solidFill>
                  <a:srgbClr val="000000"/>
                </a:solidFill>
              </a:rPr>
              <a:t> </a:t>
            </a:r>
            <a:r>
              <a:rPr b="1" lang="en-US" sz="2700">
                <a:solidFill>
                  <a:srgbClr val="000000"/>
                </a:solidFill>
              </a:rPr>
              <a:t>(HOG, LBP, Color Hist, SIFT &amp; RGB) gave the best metric scores </a:t>
            </a:r>
            <a:r>
              <a:rPr lang="en-US" sz="2700">
                <a:solidFill>
                  <a:srgbClr val="000000"/>
                </a:solidFill>
              </a:rPr>
              <a:t>because boosting methods learn for misclassified data as well and XGB parameters (regularization, gradient descent) help learn better.</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AUC for ROCs of uninfected class show that the trained models are able to differentiate well.</a:t>
            </a:r>
            <a:endParaRPr sz="2700">
              <a:solidFill>
                <a:srgbClr val="000000"/>
              </a:solidFill>
            </a:endParaRPr>
          </a:p>
          <a:p>
            <a:pPr indent="-488950" lvl="0" marL="241300" rtl="0" algn="just">
              <a:lnSpc>
                <a:spcPct val="115000"/>
              </a:lnSpc>
              <a:spcBef>
                <a:spcPts val="0"/>
              </a:spcBef>
              <a:spcAft>
                <a:spcPts val="0"/>
              </a:spcAft>
              <a:buClr>
                <a:srgbClr val="000000"/>
              </a:buClr>
              <a:buSzPts val="2700"/>
              <a:buChar char="•"/>
            </a:pPr>
            <a:r>
              <a:rPr lang="en-US" sz="2700">
                <a:solidFill>
                  <a:srgbClr val="000000"/>
                </a:solidFill>
              </a:rPr>
              <a:t>Table 2. shows the bad features which are close to random in classification (KAZE).</a:t>
            </a:r>
            <a:endParaRPr sz="2700">
              <a:solidFill>
                <a:srgbClr val="000000"/>
              </a:solidFill>
            </a:endParaRPr>
          </a:p>
        </p:txBody>
      </p:sp>
      <p:sp>
        <p:nvSpPr>
          <p:cNvPr id="69" name="Google Shape;69;p3"/>
          <p:cNvSpPr txBox="1"/>
          <p:nvPr/>
        </p:nvSpPr>
        <p:spPr>
          <a:xfrm>
            <a:off x="2647950" y="29496250"/>
            <a:ext cx="89727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a:latin typeface="Calibri"/>
                <a:ea typeface="Calibri"/>
                <a:cs typeface="Calibri"/>
                <a:sym typeface="Calibri"/>
              </a:rPr>
              <a:t>Fig 1. Dataset of uninfected and Malaria infected cells</a:t>
            </a:r>
            <a:r>
              <a:rPr b="1" lang="en-US">
                <a:latin typeface="Calibri"/>
                <a:ea typeface="Calibri"/>
                <a:cs typeface="Calibri"/>
                <a:sym typeface="Calibri"/>
              </a:rPr>
              <a:t>. (Source: Google Images)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pic>
        <p:nvPicPr>
          <p:cNvPr id="70" name="Google Shape;70;p3"/>
          <p:cNvPicPr preferRelativeResize="0"/>
          <p:nvPr/>
        </p:nvPicPr>
        <p:blipFill>
          <a:blip r:embed="rId5">
            <a:alphaModFix/>
          </a:blip>
          <a:stretch>
            <a:fillRect/>
          </a:stretch>
        </p:blipFill>
        <p:spPr>
          <a:xfrm>
            <a:off x="2647950" y="25957124"/>
            <a:ext cx="8972550" cy="3519910"/>
          </a:xfrm>
          <a:prstGeom prst="rect">
            <a:avLst/>
          </a:prstGeom>
          <a:noFill/>
          <a:ln cap="flat" cmpd="sng" w="19050">
            <a:solidFill>
              <a:srgbClr val="000000"/>
            </a:solidFill>
            <a:prstDash val="solid"/>
            <a:round/>
            <a:headEnd len="sm" w="sm" type="none"/>
            <a:tailEnd len="sm" w="sm" type="none"/>
          </a:ln>
        </p:spPr>
      </p:pic>
      <p:sp>
        <p:nvSpPr>
          <p:cNvPr id="71" name="Google Shape;71;p3"/>
          <p:cNvSpPr txBox="1"/>
          <p:nvPr/>
        </p:nvSpPr>
        <p:spPr>
          <a:xfrm>
            <a:off x="15133113" y="10717825"/>
            <a:ext cx="123441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2. Training Pipeline</a:t>
            </a:r>
            <a:endParaRPr b="1">
              <a:latin typeface="Calibri"/>
              <a:ea typeface="Calibri"/>
              <a:cs typeface="Calibri"/>
              <a:sym typeface="Calibri"/>
            </a:endParaRPr>
          </a:p>
        </p:txBody>
      </p:sp>
      <p:pic>
        <p:nvPicPr>
          <p:cNvPr id="72" name="Google Shape;72;p3"/>
          <p:cNvPicPr preferRelativeResize="0"/>
          <p:nvPr/>
        </p:nvPicPr>
        <p:blipFill rotWithShape="1">
          <a:blip r:embed="rId6">
            <a:alphaModFix/>
          </a:blip>
          <a:srcRect b="10460" l="9184" r="6789" t="7242"/>
          <a:stretch/>
        </p:blipFill>
        <p:spPr>
          <a:xfrm>
            <a:off x="16694944" y="14614113"/>
            <a:ext cx="2564306" cy="6278863"/>
          </a:xfrm>
          <a:prstGeom prst="rect">
            <a:avLst/>
          </a:prstGeom>
          <a:noFill/>
          <a:ln>
            <a:noFill/>
          </a:ln>
        </p:spPr>
      </p:pic>
      <p:pic>
        <p:nvPicPr>
          <p:cNvPr id="73" name="Google Shape;73;p3"/>
          <p:cNvPicPr preferRelativeResize="0"/>
          <p:nvPr/>
        </p:nvPicPr>
        <p:blipFill rotWithShape="1">
          <a:blip r:embed="rId7">
            <a:alphaModFix/>
          </a:blip>
          <a:srcRect b="8210" l="5237" r="5842" t="9437"/>
          <a:stretch/>
        </p:blipFill>
        <p:spPr>
          <a:xfrm>
            <a:off x="20488425" y="11041825"/>
            <a:ext cx="6988799" cy="9928174"/>
          </a:xfrm>
          <a:prstGeom prst="rect">
            <a:avLst/>
          </a:prstGeom>
          <a:noFill/>
          <a:ln>
            <a:noFill/>
          </a:ln>
        </p:spPr>
      </p:pic>
      <p:sp>
        <p:nvSpPr>
          <p:cNvPr id="74" name="Google Shape;74;p3"/>
          <p:cNvSpPr txBox="1"/>
          <p:nvPr/>
        </p:nvSpPr>
        <p:spPr>
          <a:xfrm>
            <a:off x="16824500" y="20817588"/>
            <a:ext cx="2305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a:latin typeface="Calibri"/>
                <a:ea typeface="Calibri"/>
                <a:cs typeface="Calibri"/>
                <a:sym typeface="Calibri"/>
              </a:rPr>
              <a:t>Fig 3. Feature Visualization</a:t>
            </a:r>
            <a:endParaRPr b="1">
              <a:latin typeface="Calibri"/>
              <a:ea typeface="Calibri"/>
              <a:cs typeface="Calibri"/>
              <a:sym typeface="Calibri"/>
            </a:endParaRPr>
          </a:p>
        </p:txBody>
      </p:sp>
      <p:sp>
        <p:nvSpPr>
          <p:cNvPr id="75" name="Google Shape;75;p3"/>
          <p:cNvSpPr txBox="1"/>
          <p:nvPr/>
        </p:nvSpPr>
        <p:spPr>
          <a:xfrm>
            <a:off x="21697875" y="20817600"/>
            <a:ext cx="45699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a:latin typeface="Calibri"/>
                <a:ea typeface="Calibri"/>
                <a:cs typeface="Calibri"/>
                <a:sym typeface="Calibri"/>
              </a:rPr>
              <a:t>Fig 4. Variance of PCA projected z-score normalized data</a:t>
            </a:r>
            <a:endParaRPr b="1">
              <a:latin typeface="Calibri"/>
              <a:ea typeface="Calibri"/>
              <a:cs typeface="Calibri"/>
              <a:sym typeface="Calibri"/>
            </a:endParaRPr>
          </a:p>
        </p:txBody>
      </p:sp>
      <p:pic>
        <p:nvPicPr>
          <p:cNvPr id="76" name="Google Shape;76;p3"/>
          <p:cNvPicPr preferRelativeResize="0"/>
          <p:nvPr/>
        </p:nvPicPr>
        <p:blipFill>
          <a:blip r:embed="rId8">
            <a:alphaModFix/>
          </a:blip>
          <a:stretch>
            <a:fillRect/>
          </a:stretch>
        </p:blipFill>
        <p:spPr>
          <a:xfrm>
            <a:off x="15133133" y="9126958"/>
            <a:ext cx="12344100" cy="1447568"/>
          </a:xfrm>
          <a:prstGeom prst="rect">
            <a:avLst/>
          </a:prstGeom>
          <a:noFill/>
          <a:ln>
            <a:noFill/>
          </a:ln>
        </p:spPr>
      </p:pic>
      <p:pic>
        <p:nvPicPr>
          <p:cNvPr id="77" name="Google Shape;77;p3"/>
          <p:cNvPicPr preferRelativeResize="0"/>
          <p:nvPr/>
        </p:nvPicPr>
        <p:blipFill rotWithShape="1">
          <a:blip r:embed="rId9">
            <a:alphaModFix/>
          </a:blip>
          <a:srcRect b="21377" l="7080" r="26501" t="27492"/>
          <a:stretch/>
        </p:blipFill>
        <p:spPr>
          <a:xfrm>
            <a:off x="29014425" y="6217900"/>
            <a:ext cx="12481502" cy="5404938"/>
          </a:xfrm>
          <a:prstGeom prst="rect">
            <a:avLst/>
          </a:prstGeom>
          <a:noFill/>
          <a:ln>
            <a:noFill/>
          </a:ln>
        </p:spPr>
      </p:pic>
      <p:pic>
        <p:nvPicPr>
          <p:cNvPr id="78" name="Google Shape;78;p3"/>
          <p:cNvPicPr preferRelativeResize="0"/>
          <p:nvPr/>
        </p:nvPicPr>
        <p:blipFill rotWithShape="1">
          <a:blip r:embed="rId10">
            <a:alphaModFix/>
          </a:blip>
          <a:srcRect b="30557" l="14007" r="37673" t="29272"/>
          <a:stretch/>
        </p:blipFill>
        <p:spPr>
          <a:xfrm>
            <a:off x="30986150" y="12065200"/>
            <a:ext cx="8836675" cy="4132363"/>
          </a:xfrm>
          <a:prstGeom prst="rect">
            <a:avLst/>
          </a:prstGeom>
          <a:noFill/>
          <a:ln>
            <a:noFill/>
          </a:ln>
        </p:spPr>
      </p:pic>
      <p:pic>
        <p:nvPicPr>
          <p:cNvPr id="79" name="Google Shape;79;p3"/>
          <p:cNvPicPr preferRelativeResize="0"/>
          <p:nvPr/>
        </p:nvPicPr>
        <p:blipFill rotWithShape="1">
          <a:blip r:embed="rId11">
            <a:alphaModFix/>
          </a:blip>
          <a:srcRect b="5632" l="7081" r="6667" t="7183"/>
          <a:stretch/>
        </p:blipFill>
        <p:spPr>
          <a:xfrm>
            <a:off x="14583087" y="22677300"/>
            <a:ext cx="7114788" cy="3596000"/>
          </a:xfrm>
          <a:prstGeom prst="rect">
            <a:avLst/>
          </a:prstGeom>
          <a:noFill/>
          <a:ln>
            <a:noFill/>
          </a:ln>
        </p:spPr>
      </p:pic>
      <p:pic>
        <p:nvPicPr>
          <p:cNvPr id="80" name="Google Shape;80;p3"/>
          <p:cNvPicPr preferRelativeResize="0"/>
          <p:nvPr/>
        </p:nvPicPr>
        <p:blipFill rotWithShape="1">
          <a:blip r:embed="rId12">
            <a:alphaModFix/>
          </a:blip>
          <a:srcRect b="5632" l="7498" r="7777" t="7183"/>
          <a:stretch/>
        </p:blipFill>
        <p:spPr>
          <a:xfrm>
            <a:off x="21530125" y="22677300"/>
            <a:ext cx="6819900" cy="3596000"/>
          </a:xfrm>
          <a:prstGeom prst="rect">
            <a:avLst/>
          </a:prstGeom>
          <a:noFill/>
          <a:ln>
            <a:noFill/>
          </a:ln>
        </p:spPr>
      </p:pic>
      <p:pic>
        <p:nvPicPr>
          <p:cNvPr id="81" name="Google Shape;81;p3"/>
          <p:cNvPicPr preferRelativeResize="0"/>
          <p:nvPr/>
        </p:nvPicPr>
        <p:blipFill rotWithShape="1">
          <a:blip r:embed="rId13">
            <a:alphaModFix/>
          </a:blip>
          <a:srcRect b="5412" l="7708" r="8958" t="9618"/>
          <a:stretch/>
        </p:blipFill>
        <p:spPr>
          <a:xfrm>
            <a:off x="18230850" y="26561100"/>
            <a:ext cx="6819900" cy="3296900"/>
          </a:xfrm>
          <a:prstGeom prst="rect">
            <a:avLst/>
          </a:prstGeom>
          <a:noFill/>
          <a:ln>
            <a:noFill/>
          </a:ln>
        </p:spPr>
      </p:pic>
      <p:sp>
        <p:nvSpPr>
          <p:cNvPr id="82" name="Google Shape;82;p3"/>
          <p:cNvSpPr txBox="1"/>
          <p:nvPr/>
        </p:nvSpPr>
        <p:spPr>
          <a:xfrm>
            <a:off x="15064425" y="26196725"/>
            <a:ext cx="63327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5. ROC of PCA reduced data</a:t>
            </a:r>
            <a:endParaRPr b="1">
              <a:latin typeface="Calibri"/>
              <a:ea typeface="Calibri"/>
              <a:cs typeface="Calibri"/>
              <a:sym typeface="Calibri"/>
            </a:endParaRPr>
          </a:p>
        </p:txBody>
      </p:sp>
      <p:sp>
        <p:nvSpPr>
          <p:cNvPr id="83" name="Google Shape;83;p3"/>
          <p:cNvSpPr txBox="1"/>
          <p:nvPr/>
        </p:nvSpPr>
        <p:spPr>
          <a:xfrm>
            <a:off x="21975400" y="26177675"/>
            <a:ext cx="61869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6. ROC of LDA reduced data</a:t>
            </a:r>
            <a:endParaRPr b="1">
              <a:latin typeface="Calibri"/>
              <a:ea typeface="Calibri"/>
              <a:cs typeface="Calibri"/>
              <a:sym typeface="Calibri"/>
            </a:endParaRPr>
          </a:p>
        </p:txBody>
      </p:sp>
      <p:sp>
        <p:nvSpPr>
          <p:cNvPr id="84" name="Google Shape;84;p3"/>
          <p:cNvSpPr txBox="1"/>
          <p:nvPr/>
        </p:nvSpPr>
        <p:spPr>
          <a:xfrm>
            <a:off x="18611850" y="29792750"/>
            <a:ext cx="63855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7. ROC of LDA on PCA reduced data</a:t>
            </a:r>
            <a:endParaRPr b="1">
              <a:latin typeface="Calibri"/>
              <a:ea typeface="Calibri"/>
              <a:cs typeface="Calibri"/>
              <a:sym typeface="Calibri"/>
            </a:endParaRPr>
          </a:p>
        </p:txBody>
      </p:sp>
      <p:sp>
        <p:nvSpPr>
          <p:cNvPr id="85" name="Google Shape;85;p3"/>
          <p:cNvSpPr txBox="1"/>
          <p:nvPr/>
        </p:nvSpPr>
        <p:spPr>
          <a:xfrm>
            <a:off x="30986925" y="16189750"/>
            <a:ext cx="88368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a:latin typeface="Calibri"/>
                <a:ea typeface="Calibri"/>
                <a:cs typeface="Calibri"/>
                <a:sym typeface="Calibri"/>
              </a:rPr>
              <a:t>Table 2</a:t>
            </a:r>
            <a:r>
              <a:rPr b="1" lang="en-US">
                <a:latin typeface="Calibri"/>
                <a:ea typeface="Calibri"/>
                <a:cs typeface="Calibri"/>
                <a:sym typeface="Calibri"/>
              </a:rPr>
              <a:t>. Good and Bad features on the basis of Accuracy on Random Forest classifier</a:t>
            </a:r>
            <a:endParaRPr b="1">
              <a:latin typeface="Calibri"/>
              <a:ea typeface="Calibri"/>
              <a:cs typeface="Calibri"/>
              <a:sym typeface="Calibri"/>
            </a:endParaRPr>
          </a:p>
        </p:txBody>
      </p:sp>
      <p:sp>
        <p:nvSpPr>
          <p:cNvPr id="86" name="Google Shape;86;p3"/>
          <p:cNvSpPr txBox="1"/>
          <p:nvPr/>
        </p:nvSpPr>
        <p:spPr>
          <a:xfrm>
            <a:off x="29014425" y="11643925"/>
            <a:ext cx="124815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a:latin typeface="Calibri"/>
                <a:ea typeface="Calibri"/>
                <a:cs typeface="Calibri"/>
                <a:sym typeface="Calibri"/>
              </a:rPr>
              <a:t>Table</a:t>
            </a:r>
            <a:r>
              <a:rPr b="1" lang="en-US">
                <a:latin typeface="Calibri"/>
                <a:ea typeface="Calibri"/>
                <a:cs typeface="Calibri"/>
                <a:sym typeface="Calibri"/>
              </a:rPr>
              <a:t> 1.Comparing various classifiers with different feature sets over Accuracy/Recall/Precision/F1 score</a:t>
            </a:r>
            <a:endParaRPr b="1">
              <a:latin typeface="Calibri"/>
              <a:ea typeface="Calibri"/>
              <a:cs typeface="Calibri"/>
              <a:sym typeface="Calibri"/>
            </a:endParaRPr>
          </a:p>
        </p:txBody>
      </p:sp>
      <p:pic>
        <p:nvPicPr>
          <p:cNvPr id="87" name="Google Shape;87;p3"/>
          <p:cNvPicPr preferRelativeResize="0"/>
          <p:nvPr/>
        </p:nvPicPr>
        <p:blipFill rotWithShape="1">
          <a:blip r:embed="rId14">
            <a:alphaModFix/>
          </a:blip>
          <a:srcRect b="4657" l="3079" r="4155" t="4009"/>
          <a:stretch/>
        </p:blipFill>
        <p:spPr>
          <a:xfrm>
            <a:off x="15001875" y="11041825"/>
            <a:ext cx="5372100" cy="3173275"/>
          </a:xfrm>
          <a:prstGeom prst="rect">
            <a:avLst/>
          </a:prstGeom>
          <a:noFill/>
          <a:ln>
            <a:noFill/>
          </a:ln>
        </p:spPr>
      </p:pic>
      <p:sp>
        <p:nvSpPr>
          <p:cNvPr id="88" name="Google Shape;88;p3"/>
          <p:cNvSpPr txBox="1"/>
          <p:nvPr/>
        </p:nvSpPr>
        <p:spPr>
          <a:xfrm>
            <a:off x="15001868" y="14128675"/>
            <a:ext cx="54210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Fig 8. Comparison between Min-Max and Z-score normalization</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