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17th Sept,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17th Sept,2024</a:t>
            </a:r>
          </a:p>
        </p:txBody>
      </p:sp>
      <p:sp>
        <p:nvSpPr>
          <p:cNvPr id="152" name="Presented By: Team Iterato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Presented By:</a:t>
            </a:r>
            <a:br/>
            <a:r>
              <a:t>Team Iterators</a:t>
            </a:r>
          </a:p>
        </p:txBody>
      </p:sp>
      <p:sp>
        <p:nvSpPr>
          <p:cNvPr id="153" name="Online Mental Health Platform for Youth in Nepal"/>
          <p:cNvSpPr txBox="1"/>
          <p:nvPr>
            <p:ph type="ctrTitle"/>
          </p:nvPr>
        </p:nvSpPr>
        <p:spPr>
          <a:xfrm>
            <a:off x="1257300" y="414054"/>
            <a:ext cx="21869400" cy="4184254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7904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Online Mental Health Platform for Youth in Nepal</a:t>
            </a:r>
          </a:p>
        </p:txBody>
      </p:sp>
      <p:sp>
        <p:nvSpPr>
          <p:cNvPr id="154" name="Brain Front"/>
          <p:cNvSpPr/>
          <p:nvPr/>
        </p:nvSpPr>
        <p:spPr>
          <a:xfrm>
            <a:off x="20429880" y="5053508"/>
            <a:ext cx="3128976" cy="2598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8302" y="9"/>
                </a:moveTo>
                <a:cubicBezTo>
                  <a:pt x="6982" y="101"/>
                  <a:pt x="5943" y="867"/>
                  <a:pt x="5256" y="1602"/>
                </a:cubicBezTo>
                <a:cubicBezTo>
                  <a:pt x="5021" y="1852"/>
                  <a:pt x="4829" y="2167"/>
                  <a:pt x="4726" y="2528"/>
                </a:cubicBezTo>
                <a:cubicBezTo>
                  <a:pt x="4627" y="2877"/>
                  <a:pt x="4605" y="3232"/>
                  <a:pt x="4671" y="3567"/>
                </a:cubicBezTo>
                <a:cubicBezTo>
                  <a:pt x="4747" y="3948"/>
                  <a:pt x="4927" y="4283"/>
                  <a:pt x="5162" y="4487"/>
                </a:cubicBezTo>
                <a:cubicBezTo>
                  <a:pt x="5228" y="4546"/>
                  <a:pt x="5327" y="4527"/>
                  <a:pt x="5370" y="4448"/>
                </a:cubicBezTo>
                <a:cubicBezTo>
                  <a:pt x="5730" y="3830"/>
                  <a:pt x="6309" y="3389"/>
                  <a:pt x="6844" y="3323"/>
                </a:cubicBezTo>
                <a:cubicBezTo>
                  <a:pt x="6925" y="3310"/>
                  <a:pt x="7003" y="3371"/>
                  <a:pt x="7024" y="3463"/>
                </a:cubicBezTo>
                <a:cubicBezTo>
                  <a:pt x="7052" y="3587"/>
                  <a:pt x="6985" y="3704"/>
                  <a:pt x="6881" y="3711"/>
                </a:cubicBezTo>
                <a:cubicBezTo>
                  <a:pt x="6434" y="3770"/>
                  <a:pt x="5949" y="4146"/>
                  <a:pt x="5638" y="4678"/>
                </a:cubicBezTo>
                <a:cubicBezTo>
                  <a:pt x="5431" y="5033"/>
                  <a:pt x="5343" y="5387"/>
                  <a:pt x="5392" y="5670"/>
                </a:cubicBezTo>
                <a:cubicBezTo>
                  <a:pt x="5409" y="5768"/>
                  <a:pt x="5375" y="5873"/>
                  <a:pt x="5293" y="5912"/>
                </a:cubicBezTo>
                <a:cubicBezTo>
                  <a:pt x="5272" y="5919"/>
                  <a:pt x="5256" y="5926"/>
                  <a:pt x="5234" y="5926"/>
                </a:cubicBezTo>
                <a:cubicBezTo>
                  <a:pt x="5157" y="5926"/>
                  <a:pt x="5092" y="5866"/>
                  <a:pt x="5075" y="5774"/>
                </a:cubicBezTo>
                <a:cubicBezTo>
                  <a:pt x="5037" y="5590"/>
                  <a:pt x="5043" y="5387"/>
                  <a:pt x="5087" y="5177"/>
                </a:cubicBezTo>
                <a:cubicBezTo>
                  <a:pt x="5114" y="5046"/>
                  <a:pt x="5071" y="4907"/>
                  <a:pt x="4978" y="4822"/>
                </a:cubicBezTo>
                <a:cubicBezTo>
                  <a:pt x="4672" y="4559"/>
                  <a:pt x="4443" y="4139"/>
                  <a:pt x="4350" y="3666"/>
                </a:cubicBezTo>
                <a:cubicBezTo>
                  <a:pt x="4323" y="3534"/>
                  <a:pt x="4306" y="3403"/>
                  <a:pt x="4306" y="3272"/>
                </a:cubicBezTo>
                <a:cubicBezTo>
                  <a:pt x="4301" y="3101"/>
                  <a:pt x="4175" y="2982"/>
                  <a:pt x="4038" y="3015"/>
                </a:cubicBezTo>
                <a:cubicBezTo>
                  <a:pt x="3503" y="3159"/>
                  <a:pt x="2363" y="3724"/>
                  <a:pt x="1332" y="5524"/>
                </a:cubicBezTo>
                <a:cubicBezTo>
                  <a:pt x="595" y="6917"/>
                  <a:pt x="279" y="8480"/>
                  <a:pt x="426" y="9302"/>
                </a:cubicBezTo>
                <a:cubicBezTo>
                  <a:pt x="443" y="9492"/>
                  <a:pt x="486" y="9670"/>
                  <a:pt x="541" y="9827"/>
                </a:cubicBezTo>
                <a:cubicBezTo>
                  <a:pt x="595" y="9978"/>
                  <a:pt x="748" y="10038"/>
                  <a:pt x="868" y="9953"/>
                </a:cubicBezTo>
                <a:cubicBezTo>
                  <a:pt x="1179" y="9729"/>
                  <a:pt x="1484" y="9624"/>
                  <a:pt x="1751" y="9585"/>
                </a:cubicBezTo>
                <a:cubicBezTo>
                  <a:pt x="2292" y="9500"/>
                  <a:pt x="2756" y="9664"/>
                  <a:pt x="3051" y="9815"/>
                </a:cubicBezTo>
                <a:cubicBezTo>
                  <a:pt x="3231" y="9907"/>
                  <a:pt x="3400" y="10019"/>
                  <a:pt x="3542" y="10144"/>
                </a:cubicBezTo>
                <a:cubicBezTo>
                  <a:pt x="3635" y="10222"/>
                  <a:pt x="3765" y="10190"/>
                  <a:pt x="3825" y="10072"/>
                </a:cubicBezTo>
                <a:cubicBezTo>
                  <a:pt x="3967" y="9789"/>
                  <a:pt x="4148" y="9553"/>
                  <a:pt x="4350" y="9382"/>
                </a:cubicBezTo>
                <a:cubicBezTo>
                  <a:pt x="4416" y="9329"/>
                  <a:pt x="4507" y="9328"/>
                  <a:pt x="4562" y="9400"/>
                </a:cubicBezTo>
                <a:cubicBezTo>
                  <a:pt x="4638" y="9492"/>
                  <a:pt x="4623" y="9638"/>
                  <a:pt x="4541" y="9704"/>
                </a:cubicBezTo>
                <a:cubicBezTo>
                  <a:pt x="4170" y="10006"/>
                  <a:pt x="3885" y="10617"/>
                  <a:pt x="3820" y="11260"/>
                </a:cubicBezTo>
                <a:cubicBezTo>
                  <a:pt x="3776" y="11687"/>
                  <a:pt x="3836" y="12056"/>
                  <a:pt x="3989" y="12273"/>
                </a:cubicBezTo>
                <a:cubicBezTo>
                  <a:pt x="4043" y="12351"/>
                  <a:pt x="4055" y="12463"/>
                  <a:pt x="4001" y="12542"/>
                </a:cubicBezTo>
                <a:cubicBezTo>
                  <a:pt x="3968" y="12588"/>
                  <a:pt x="3924" y="12607"/>
                  <a:pt x="3875" y="12607"/>
                </a:cubicBezTo>
                <a:cubicBezTo>
                  <a:pt x="3831" y="12607"/>
                  <a:pt x="3788" y="12588"/>
                  <a:pt x="3755" y="12542"/>
                </a:cubicBezTo>
                <a:cubicBezTo>
                  <a:pt x="3531" y="12239"/>
                  <a:pt x="3438" y="11765"/>
                  <a:pt x="3493" y="11207"/>
                </a:cubicBezTo>
                <a:cubicBezTo>
                  <a:pt x="3503" y="11102"/>
                  <a:pt x="3520" y="11004"/>
                  <a:pt x="3542" y="10899"/>
                </a:cubicBezTo>
                <a:cubicBezTo>
                  <a:pt x="3569" y="10774"/>
                  <a:pt x="3537" y="10635"/>
                  <a:pt x="3455" y="10550"/>
                </a:cubicBezTo>
                <a:cubicBezTo>
                  <a:pt x="3122" y="10202"/>
                  <a:pt x="2472" y="9868"/>
                  <a:pt x="1801" y="9973"/>
                </a:cubicBezTo>
                <a:cubicBezTo>
                  <a:pt x="1774" y="9980"/>
                  <a:pt x="1746" y="9979"/>
                  <a:pt x="1719" y="9985"/>
                </a:cubicBezTo>
                <a:cubicBezTo>
                  <a:pt x="1113" y="10110"/>
                  <a:pt x="606" y="10616"/>
                  <a:pt x="355" y="11299"/>
                </a:cubicBezTo>
                <a:cubicBezTo>
                  <a:pt x="126" y="11930"/>
                  <a:pt x="0" y="12621"/>
                  <a:pt x="0" y="13351"/>
                </a:cubicBezTo>
                <a:cubicBezTo>
                  <a:pt x="0" y="16287"/>
                  <a:pt x="2063" y="18664"/>
                  <a:pt x="4606" y="18664"/>
                </a:cubicBezTo>
                <a:cubicBezTo>
                  <a:pt x="5899" y="18664"/>
                  <a:pt x="7073" y="18046"/>
                  <a:pt x="7908" y="17054"/>
                </a:cubicBezTo>
                <a:cubicBezTo>
                  <a:pt x="7957" y="17002"/>
                  <a:pt x="7946" y="16897"/>
                  <a:pt x="7880" y="16851"/>
                </a:cubicBezTo>
                <a:cubicBezTo>
                  <a:pt x="7766" y="16772"/>
                  <a:pt x="7661" y="16687"/>
                  <a:pt x="7563" y="16595"/>
                </a:cubicBezTo>
                <a:cubicBezTo>
                  <a:pt x="7503" y="16535"/>
                  <a:pt x="7477" y="16425"/>
                  <a:pt x="7521" y="16340"/>
                </a:cubicBezTo>
                <a:cubicBezTo>
                  <a:pt x="7575" y="16228"/>
                  <a:pt x="7690" y="16208"/>
                  <a:pt x="7766" y="16280"/>
                </a:cubicBezTo>
                <a:cubicBezTo>
                  <a:pt x="7952" y="16471"/>
                  <a:pt x="8651" y="17023"/>
                  <a:pt x="9289" y="17030"/>
                </a:cubicBezTo>
                <a:cubicBezTo>
                  <a:pt x="10009" y="17036"/>
                  <a:pt x="10599" y="16305"/>
                  <a:pt x="10599" y="15412"/>
                </a:cubicBezTo>
                <a:cubicBezTo>
                  <a:pt x="10599" y="15228"/>
                  <a:pt x="10571" y="15051"/>
                  <a:pt x="10527" y="14886"/>
                </a:cubicBezTo>
                <a:cubicBezTo>
                  <a:pt x="10374" y="14453"/>
                  <a:pt x="10080" y="14139"/>
                  <a:pt x="9649" y="13942"/>
                </a:cubicBezTo>
                <a:cubicBezTo>
                  <a:pt x="8716" y="13515"/>
                  <a:pt x="7390" y="13783"/>
                  <a:pt x="6615" y="14256"/>
                </a:cubicBezTo>
                <a:cubicBezTo>
                  <a:pt x="5846" y="14722"/>
                  <a:pt x="5343" y="15578"/>
                  <a:pt x="5338" y="15584"/>
                </a:cubicBezTo>
                <a:lnTo>
                  <a:pt x="5310" y="15630"/>
                </a:lnTo>
                <a:cubicBezTo>
                  <a:pt x="5261" y="15715"/>
                  <a:pt x="5152" y="15722"/>
                  <a:pt x="5097" y="15630"/>
                </a:cubicBezTo>
                <a:lnTo>
                  <a:pt x="5070" y="15584"/>
                </a:lnTo>
                <a:cubicBezTo>
                  <a:pt x="4442" y="14527"/>
                  <a:pt x="2920" y="14106"/>
                  <a:pt x="2046" y="14736"/>
                </a:cubicBezTo>
                <a:cubicBezTo>
                  <a:pt x="1970" y="14789"/>
                  <a:pt x="1872" y="14768"/>
                  <a:pt x="1823" y="14683"/>
                </a:cubicBezTo>
                <a:cubicBezTo>
                  <a:pt x="1768" y="14591"/>
                  <a:pt x="1791" y="14461"/>
                  <a:pt x="1872" y="14402"/>
                </a:cubicBezTo>
                <a:cubicBezTo>
                  <a:pt x="2773" y="13738"/>
                  <a:pt x="4213" y="14026"/>
                  <a:pt x="5043" y="14946"/>
                </a:cubicBezTo>
                <a:cubicBezTo>
                  <a:pt x="5136" y="15044"/>
                  <a:pt x="5271" y="15039"/>
                  <a:pt x="5353" y="14934"/>
                </a:cubicBezTo>
                <a:cubicBezTo>
                  <a:pt x="5593" y="14618"/>
                  <a:pt x="5981" y="14190"/>
                  <a:pt x="6467" y="13895"/>
                </a:cubicBezTo>
                <a:cubicBezTo>
                  <a:pt x="7323" y="13376"/>
                  <a:pt x="8732" y="13093"/>
                  <a:pt x="9763" y="13560"/>
                </a:cubicBezTo>
                <a:cubicBezTo>
                  <a:pt x="10052" y="13691"/>
                  <a:pt x="10292" y="13876"/>
                  <a:pt x="10478" y="14106"/>
                </a:cubicBezTo>
                <a:cubicBezTo>
                  <a:pt x="10489" y="14067"/>
                  <a:pt x="10506" y="14020"/>
                  <a:pt x="10517" y="13981"/>
                </a:cubicBezTo>
                <a:cubicBezTo>
                  <a:pt x="10446" y="12161"/>
                  <a:pt x="9840" y="11095"/>
                  <a:pt x="8634" y="10649"/>
                </a:cubicBezTo>
                <a:cubicBezTo>
                  <a:pt x="8547" y="10616"/>
                  <a:pt x="8491" y="10511"/>
                  <a:pt x="8513" y="10412"/>
                </a:cubicBezTo>
                <a:cubicBezTo>
                  <a:pt x="8535" y="10301"/>
                  <a:pt x="8628" y="10236"/>
                  <a:pt x="8721" y="10269"/>
                </a:cubicBezTo>
                <a:cubicBezTo>
                  <a:pt x="9289" y="10472"/>
                  <a:pt x="9735" y="10806"/>
                  <a:pt x="10074" y="11273"/>
                </a:cubicBezTo>
                <a:cubicBezTo>
                  <a:pt x="10139" y="11358"/>
                  <a:pt x="10254" y="11359"/>
                  <a:pt x="10309" y="11260"/>
                </a:cubicBezTo>
                <a:cubicBezTo>
                  <a:pt x="10483" y="10971"/>
                  <a:pt x="10599" y="10564"/>
                  <a:pt x="10599" y="10117"/>
                </a:cubicBezTo>
                <a:cubicBezTo>
                  <a:pt x="10599" y="9795"/>
                  <a:pt x="10538" y="9500"/>
                  <a:pt x="10440" y="9244"/>
                </a:cubicBezTo>
                <a:cubicBezTo>
                  <a:pt x="10435" y="9231"/>
                  <a:pt x="10429" y="9216"/>
                  <a:pt x="10423" y="9203"/>
                </a:cubicBezTo>
                <a:cubicBezTo>
                  <a:pt x="10423" y="9203"/>
                  <a:pt x="10423" y="9204"/>
                  <a:pt x="10423" y="9197"/>
                </a:cubicBezTo>
                <a:cubicBezTo>
                  <a:pt x="10401" y="9151"/>
                  <a:pt x="10386" y="9105"/>
                  <a:pt x="10358" y="9059"/>
                </a:cubicBezTo>
                <a:cubicBezTo>
                  <a:pt x="10336" y="9013"/>
                  <a:pt x="10315" y="8968"/>
                  <a:pt x="10299" y="8916"/>
                </a:cubicBezTo>
                <a:cubicBezTo>
                  <a:pt x="10135" y="8627"/>
                  <a:pt x="9867" y="8383"/>
                  <a:pt x="9518" y="8199"/>
                </a:cubicBezTo>
                <a:cubicBezTo>
                  <a:pt x="8868" y="7864"/>
                  <a:pt x="8082" y="7825"/>
                  <a:pt x="7558" y="8101"/>
                </a:cubicBezTo>
                <a:cubicBezTo>
                  <a:pt x="6952" y="8423"/>
                  <a:pt x="6505" y="9079"/>
                  <a:pt x="6390" y="9815"/>
                </a:cubicBezTo>
                <a:cubicBezTo>
                  <a:pt x="6314" y="10295"/>
                  <a:pt x="6352" y="11018"/>
                  <a:pt x="6953" y="11747"/>
                </a:cubicBezTo>
                <a:cubicBezTo>
                  <a:pt x="7018" y="11826"/>
                  <a:pt x="7024" y="11964"/>
                  <a:pt x="6953" y="12043"/>
                </a:cubicBezTo>
                <a:cubicBezTo>
                  <a:pt x="6920" y="12076"/>
                  <a:pt x="6882" y="12088"/>
                  <a:pt x="6844" y="12088"/>
                </a:cubicBezTo>
                <a:cubicBezTo>
                  <a:pt x="6800" y="12088"/>
                  <a:pt x="6762" y="12068"/>
                  <a:pt x="6729" y="12028"/>
                </a:cubicBezTo>
                <a:cubicBezTo>
                  <a:pt x="6178" y="11365"/>
                  <a:pt x="5949" y="10558"/>
                  <a:pt x="6074" y="9743"/>
                </a:cubicBezTo>
                <a:cubicBezTo>
                  <a:pt x="6102" y="9572"/>
                  <a:pt x="6139" y="9408"/>
                  <a:pt x="6194" y="9250"/>
                </a:cubicBezTo>
                <a:cubicBezTo>
                  <a:pt x="6248" y="9093"/>
                  <a:pt x="6238" y="8908"/>
                  <a:pt x="6156" y="8764"/>
                </a:cubicBezTo>
                <a:cubicBezTo>
                  <a:pt x="6145" y="8744"/>
                  <a:pt x="6139" y="8738"/>
                  <a:pt x="6139" y="8731"/>
                </a:cubicBezTo>
                <a:cubicBezTo>
                  <a:pt x="5932" y="8324"/>
                  <a:pt x="4863" y="6766"/>
                  <a:pt x="2718" y="7056"/>
                </a:cubicBezTo>
                <a:cubicBezTo>
                  <a:pt x="2620" y="7069"/>
                  <a:pt x="2527" y="6971"/>
                  <a:pt x="2538" y="6846"/>
                </a:cubicBezTo>
                <a:cubicBezTo>
                  <a:pt x="2543" y="6748"/>
                  <a:pt x="2609" y="6674"/>
                  <a:pt x="2691" y="6668"/>
                </a:cubicBezTo>
                <a:cubicBezTo>
                  <a:pt x="4650" y="6411"/>
                  <a:pt x="5904" y="7628"/>
                  <a:pt x="6390" y="8429"/>
                </a:cubicBezTo>
                <a:cubicBezTo>
                  <a:pt x="6445" y="8521"/>
                  <a:pt x="6560" y="8527"/>
                  <a:pt x="6625" y="8441"/>
                </a:cubicBezTo>
                <a:cubicBezTo>
                  <a:pt x="6849" y="8146"/>
                  <a:pt x="7122" y="7904"/>
                  <a:pt x="7439" y="7739"/>
                </a:cubicBezTo>
                <a:cubicBezTo>
                  <a:pt x="8039" y="7424"/>
                  <a:pt x="8928" y="7463"/>
                  <a:pt x="9654" y="7838"/>
                </a:cubicBezTo>
                <a:cubicBezTo>
                  <a:pt x="9916" y="7969"/>
                  <a:pt x="10134" y="8140"/>
                  <a:pt x="10314" y="8337"/>
                </a:cubicBezTo>
                <a:cubicBezTo>
                  <a:pt x="10330" y="8297"/>
                  <a:pt x="10347" y="8251"/>
                  <a:pt x="10363" y="8211"/>
                </a:cubicBezTo>
                <a:cubicBezTo>
                  <a:pt x="10511" y="7929"/>
                  <a:pt x="10599" y="7561"/>
                  <a:pt x="10599" y="7160"/>
                </a:cubicBezTo>
                <a:cubicBezTo>
                  <a:pt x="10599" y="6714"/>
                  <a:pt x="10489" y="6312"/>
                  <a:pt x="10309" y="6017"/>
                </a:cubicBezTo>
                <a:cubicBezTo>
                  <a:pt x="10303" y="6010"/>
                  <a:pt x="10304" y="6005"/>
                  <a:pt x="10299" y="5998"/>
                </a:cubicBezTo>
                <a:cubicBezTo>
                  <a:pt x="10206" y="5841"/>
                  <a:pt x="10041" y="5760"/>
                  <a:pt x="9883" y="5820"/>
                </a:cubicBezTo>
                <a:cubicBezTo>
                  <a:pt x="9675" y="5898"/>
                  <a:pt x="9462" y="5932"/>
                  <a:pt x="9255" y="5932"/>
                </a:cubicBezTo>
                <a:cubicBezTo>
                  <a:pt x="8949" y="5932"/>
                  <a:pt x="8660" y="5861"/>
                  <a:pt x="8436" y="5762"/>
                </a:cubicBezTo>
                <a:cubicBezTo>
                  <a:pt x="8360" y="5729"/>
                  <a:pt x="8311" y="5637"/>
                  <a:pt x="8327" y="5538"/>
                </a:cubicBezTo>
                <a:cubicBezTo>
                  <a:pt x="8344" y="5413"/>
                  <a:pt x="8453" y="5347"/>
                  <a:pt x="8546" y="5386"/>
                </a:cubicBezTo>
                <a:cubicBezTo>
                  <a:pt x="8960" y="5577"/>
                  <a:pt x="9589" y="5624"/>
                  <a:pt x="10053" y="5302"/>
                </a:cubicBezTo>
                <a:cubicBezTo>
                  <a:pt x="10086" y="5276"/>
                  <a:pt x="10118" y="5248"/>
                  <a:pt x="10150" y="5222"/>
                </a:cubicBezTo>
                <a:cubicBezTo>
                  <a:pt x="10259" y="5124"/>
                  <a:pt x="10347" y="4999"/>
                  <a:pt x="10413" y="4855"/>
                </a:cubicBezTo>
                <a:cubicBezTo>
                  <a:pt x="10522" y="4592"/>
                  <a:pt x="10592" y="4270"/>
                  <a:pt x="10592" y="3929"/>
                </a:cubicBezTo>
                <a:lnTo>
                  <a:pt x="10592" y="3922"/>
                </a:lnTo>
                <a:cubicBezTo>
                  <a:pt x="10592" y="3647"/>
                  <a:pt x="10511" y="3369"/>
                  <a:pt x="10363" y="3159"/>
                </a:cubicBezTo>
                <a:cubicBezTo>
                  <a:pt x="9840" y="2397"/>
                  <a:pt x="9190" y="2095"/>
                  <a:pt x="8426" y="2259"/>
                </a:cubicBezTo>
                <a:cubicBezTo>
                  <a:pt x="8344" y="2279"/>
                  <a:pt x="8262" y="2232"/>
                  <a:pt x="8235" y="2140"/>
                </a:cubicBezTo>
                <a:cubicBezTo>
                  <a:pt x="8197" y="2022"/>
                  <a:pt x="8258" y="1898"/>
                  <a:pt x="8361" y="1871"/>
                </a:cubicBezTo>
                <a:cubicBezTo>
                  <a:pt x="9087" y="1714"/>
                  <a:pt x="9736" y="1924"/>
                  <a:pt x="10282" y="2489"/>
                </a:cubicBezTo>
                <a:cubicBezTo>
                  <a:pt x="10353" y="2568"/>
                  <a:pt x="10468" y="2523"/>
                  <a:pt x="10490" y="2411"/>
                </a:cubicBezTo>
                <a:cubicBezTo>
                  <a:pt x="10506" y="2306"/>
                  <a:pt x="10522" y="2160"/>
                  <a:pt x="10517" y="1970"/>
                </a:cubicBezTo>
                <a:cubicBezTo>
                  <a:pt x="10495" y="886"/>
                  <a:pt x="10195" y="118"/>
                  <a:pt x="8885" y="13"/>
                </a:cubicBezTo>
                <a:cubicBezTo>
                  <a:pt x="8685" y="-3"/>
                  <a:pt x="8490" y="-4"/>
                  <a:pt x="8302" y="9"/>
                </a:cubicBezTo>
                <a:close/>
                <a:moveTo>
                  <a:pt x="13298" y="9"/>
                </a:moveTo>
                <a:cubicBezTo>
                  <a:pt x="13110" y="-4"/>
                  <a:pt x="12915" y="-3"/>
                  <a:pt x="12715" y="13"/>
                </a:cubicBezTo>
                <a:cubicBezTo>
                  <a:pt x="11405" y="118"/>
                  <a:pt x="11105" y="886"/>
                  <a:pt x="11083" y="1970"/>
                </a:cubicBezTo>
                <a:cubicBezTo>
                  <a:pt x="11078" y="2160"/>
                  <a:pt x="11094" y="2306"/>
                  <a:pt x="11110" y="2411"/>
                </a:cubicBezTo>
                <a:cubicBezTo>
                  <a:pt x="11132" y="2523"/>
                  <a:pt x="11247" y="2568"/>
                  <a:pt x="11318" y="2489"/>
                </a:cubicBezTo>
                <a:cubicBezTo>
                  <a:pt x="11864" y="1924"/>
                  <a:pt x="12513" y="1714"/>
                  <a:pt x="13239" y="1871"/>
                </a:cubicBezTo>
                <a:cubicBezTo>
                  <a:pt x="13342" y="1898"/>
                  <a:pt x="13403" y="2022"/>
                  <a:pt x="13365" y="2140"/>
                </a:cubicBezTo>
                <a:cubicBezTo>
                  <a:pt x="13338" y="2232"/>
                  <a:pt x="13256" y="2279"/>
                  <a:pt x="13174" y="2259"/>
                </a:cubicBezTo>
                <a:cubicBezTo>
                  <a:pt x="12410" y="2095"/>
                  <a:pt x="11760" y="2397"/>
                  <a:pt x="11237" y="3159"/>
                </a:cubicBezTo>
                <a:cubicBezTo>
                  <a:pt x="11089" y="3369"/>
                  <a:pt x="11008" y="3647"/>
                  <a:pt x="11008" y="3922"/>
                </a:cubicBezTo>
                <a:lnTo>
                  <a:pt x="11008" y="3929"/>
                </a:lnTo>
                <a:cubicBezTo>
                  <a:pt x="11008" y="4270"/>
                  <a:pt x="11078" y="4592"/>
                  <a:pt x="11187" y="4855"/>
                </a:cubicBezTo>
                <a:cubicBezTo>
                  <a:pt x="11253" y="4999"/>
                  <a:pt x="11341" y="5124"/>
                  <a:pt x="11450" y="5222"/>
                </a:cubicBezTo>
                <a:cubicBezTo>
                  <a:pt x="11482" y="5248"/>
                  <a:pt x="11514" y="5276"/>
                  <a:pt x="11547" y="5302"/>
                </a:cubicBezTo>
                <a:cubicBezTo>
                  <a:pt x="12011" y="5624"/>
                  <a:pt x="12640" y="5577"/>
                  <a:pt x="13054" y="5386"/>
                </a:cubicBezTo>
                <a:cubicBezTo>
                  <a:pt x="13147" y="5347"/>
                  <a:pt x="13256" y="5413"/>
                  <a:pt x="13273" y="5538"/>
                </a:cubicBezTo>
                <a:cubicBezTo>
                  <a:pt x="13289" y="5637"/>
                  <a:pt x="13240" y="5729"/>
                  <a:pt x="13164" y="5762"/>
                </a:cubicBezTo>
                <a:cubicBezTo>
                  <a:pt x="12940" y="5861"/>
                  <a:pt x="12651" y="5932"/>
                  <a:pt x="12345" y="5932"/>
                </a:cubicBezTo>
                <a:cubicBezTo>
                  <a:pt x="12138" y="5932"/>
                  <a:pt x="11925" y="5898"/>
                  <a:pt x="11717" y="5820"/>
                </a:cubicBezTo>
                <a:cubicBezTo>
                  <a:pt x="11559" y="5760"/>
                  <a:pt x="11394" y="5841"/>
                  <a:pt x="11301" y="5998"/>
                </a:cubicBezTo>
                <a:cubicBezTo>
                  <a:pt x="11296" y="6005"/>
                  <a:pt x="11297" y="6010"/>
                  <a:pt x="11291" y="6017"/>
                </a:cubicBezTo>
                <a:cubicBezTo>
                  <a:pt x="11111" y="6312"/>
                  <a:pt x="11001" y="6714"/>
                  <a:pt x="11001" y="7160"/>
                </a:cubicBezTo>
                <a:cubicBezTo>
                  <a:pt x="11001" y="7561"/>
                  <a:pt x="11089" y="7929"/>
                  <a:pt x="11237" y="8211"/>
                </a:cubicBezTo>
                <a:cubicBezTo>
                  <a:pt x="11253" y="8251"/>
                  <a:pt x="11270" y="8297"/>
                  <a:pt x="11286" y="8337"/>
                </a:cubicBezTo>
                <a:cubicBezTo>
                  <a:pt x="11466" y="8140"/>
                  <a:pt x="11684" y="7969"/>
                  <a:pt x="11946" y="7838"/>
                </a:cubicBezTo>
                <a:cubicBezTo>
                  <a:pt x="12672" y="7463"/>
                  <a:pt x="13561" y="7424"/>
                  <a:pt x="14161" y="7739"/>
                </a:cubicBezTo>
                <a:cubicBezTo>
                  <a:pt x="14478" y="7904"/>
                  <a:pt x="14751" y="8146"/>
                  <a:pt x="14975" y="8441"/>
                </a:cubicBezTo>
                <a:cubicBezTo>
                  <a:pt x="15040" y="8527"/>
                  <a:pt x="15155" y="8521"/>
                  <a:pt x="15210" y="8429"/>
                </a:cubicBezTo>
                <a:cubicBezTo>
                  <a:pt x="15696" y="7628"/>
                  <a:pt x="16950" y="6411"/>
                  <a:pt x="18909" y="6668"/>
                </a:cubicBezTo>
                <a:cubicBezTo>
                  <a:pt x="18991" y="6674"/>
                  <a:pt x="19057" y="6748"/>
                  <a:pt x="19062" y="6846"/>
                </a:cubicBezTo>
                <a:cubicBezTo>
                  <a:pt x="19073" y="6971"/>
                  <a:pt x="18980" y="7069"/>
                  <a:pt x="18882" y="7056"/>
                </a:cubicBezTo>
                <a:cubicBezTo>
                  <a:pt x="16737" y="6766"/>
                  <a:pt x="15668" y="8324"/>
                  <a:pt x="15461" y="8731"/>
                </a:cubicBezTo>
                <a:cubicBezTo>
                  <a:pt x="15461" y="8738"/>
                  <a:pt x="15455" y="8744"/>
                  <a:pt x="15444" y="8764"/>
                </a:cubicBezTo>
                <a:cubicBezTo>
                  <a:pt x="15362" y="8908"/>
                  <a:pt x="15352" y="9093"/>
                  <a:pt x="15406" y="9250"/>
                </a:cubicBezTo>
                <a:cubicBezTo>
                  <a:pt x="15461" y="9408"/>
                  <a:pt x="15498" y="9572"/>
                  <a:pt x="15526" y="9743"/>
                </a:cubicBezTo>
                <a:cubicBezTo>
                  <a:pt x="15651" y="10558"/>
                  <a:pt x="15422" y="11365"/>
                  <a:pt x="14871" y="12028"/>
                </a:cubicBezTo>
                <a:cubicBezTo>
                  <a:pt x="14838" y="12068"/>
                  <a:pt x="14800" y="12088"/>
                  <a:pt x="14756" y="12088"/>
                </a:cubicBezTo>
                <a:cubicBezTo>
                  <a:pt x="14718" y="12088"/>
                  <a:pt x="14680" y="12076"/>
                  <a:pt x="14647" y="12043"/>
                </a:cubicBezTo>
                <a:cubicBezTo>
                  <a:pt x="14576" y="11964"/>
                  <a:pt x="14582" y="11826"/>
                  <a:pt x="14647" y="11747"/>
                </a:cubicBezTo>
                <a:cubicBezTo>
                  <a:pt x="15248" y="11018"/>
                  <a:pt x="15286" y="10295"/>
                  <a:pt x="15210" y="9815"/>
                </a:cubicBezTo>
                <a:cubicBezTo>
                  <a:pt x="15095" y="9079"/>
                  <a:pt x="14648" y="8423"/>
                  <a:pt x="14042" y="8101"/>
                </a:cubicBezTo>
                <a:cubicBezTo>
                  <a:pt x="13518" y="7825"/>
                  <a:pt x="12732" y="7864"/>
                  <a:pt x="12082" y="8199"/>
                </a:cubicBezTo>
                <a:cubicBezTo>
                  <a:pt x="11733" y="8383"/>
                  <a:pt x="11465" y="8627"/>
                  <a:pt x="11301" y="8916"/>
                </a:cubicBezTo>
                <a:cubicBezTo>
                  <a:pt x="11285" y="8968"/>
                  <a:pt x="11264" y="9013"/>
                  <a:pt x="11242" y="9059"/>
                </a:cubicBezTo>
                <a:cubicBezTo>
                  <a:pt x="11214" y="9105"/>
                  <a:pt x="11199" y="9151"/>
                  <a:pt x="11177" y="9197"/>
                </a:cubicBezTo>
                <a:cubicBezTo>
                  <a:pt x="11177" y="9204"/>
                  <a:pt x="11177" y="9203"/>
                  <a:pt x="11177" y="9203"/>
                </a:cubicBezTo>
                <a:cubicBezTo>
                  <a:pt x="11171" y="9216"/>
                  <a:pt x="11165" y="9231"/>
                  <a:pt x="11160" y="9244"/>
                </a:cubicBezTo>
                <a:cubicBezTo>
                  <a:pt x="11062" y="9500"/>
                  <a:pt x="11001" y="9795"/>
                  <a:pt x="11001" y="10117"/>
                </a:cubicBezTo>
                <a:cubicBezTo>
                  <a:pt x="11001" y="10564"/>
                  <a:pt x="11117" y="10971"/>
                  <a:pt x="11291" y="11260"/>
                </a:cubicBezTo>
                <a:cubicBezTo>
                  <a:pt x="11346" y="11359"/>
                  <a:pt x="11461" y="11358"/>
                  <a:pt x="11526" y="11273"/>
                </a:cubicBezTo>
                <a:cubicBezTo>
                  <a:pt x="11865" y="10806"/>
                  <a:pt x="12311" y="10472"/>
                  <a:pt x="12879" y="10269"/>
                </a:cubicBezTo>
                <a:cubicBezTo>
                  <a:pt x="12972" y="10236"/>
                  <a:pt x="13065" y="10301"/>
                  <a:pt x="13087" y="10412"/>
                </a:cubicBezTo>
                <a:cubicBezTo>
                  <a:pt x="13109" y="10511"/>
                  <a:pt x="13053" y="10616"/>
                  <a:pt x="12966" y="10649"/>
                </a:cubicBezTo>
                <a:cubicBezTo>
                  <a:pt x="11760" y="11095"/>
                  <a:pt x="11154" y="12161"/>
                  <a:pt x="11083" y="13981"/>
                </a:cubicBezTo>
                <a:cubicBezTo>
                  <a:pt x="11094" y="14020"/>
                  <a:pt x="11111" y="14067"/>
                  <a:pt x="11122" y="14106"/>
                </a:cubicBezTo>
                <a:cubicBezTo>
                  <a:pt x="11308" y="13876"/>
                  <a:pt x="11548" y="13691"/>
                  <a:pt x="11837" y="13560"/>
                </a:cubicBezTo>
                <a:cubicBezTo>
                  <a:pt x="12868" y="13093"/>
                  <a:pt x="14277" y="13376"/>
                  <a:pt x="15133" y="13895"/>
                </a:cubicBezTo>
                <a:cubicBezTo>
                  <a:pt x="15619" y="14190"/>
                  <a:pt x="16007" y="14618"/>
                  <a:pt x="16247" y="14934"/>
                </a:cubicBezTo>
                <a:cubicBezTo>
                  <a:pt x="16329" y="15039"/>
                  <a:pt x="16465" y="15044"/>
                  <a:pt x="16557" y="14946"/>
                </a:cubicBezTo>
                <a:cubicBezTo>
                  <a:pt x="17387" y="14026"/>
                  <a:pt x="18827" y="13738"/>
                  <a:pt x="19728" y="14402"/>
                </a:cubicBezTo>
                <a:cubicBezTo>
                  <a:pt x="19809" y="14461"/>
                  <a:pt x="19832" y="14591"/>
                  <a:pt x="19777" y="14683"/>
                </a:cubicBezTo>
                <a:cubicBezTo>
                  <a:pt x="19728" y="14768"/>
                  <a:pt x="19630" y="14789"/>
                  <a:pt x="19554" y="14736"/>
                </a:cubicBezTo>
                <a:cubicBezTo>
                  <a:pt x="18680" y="14106"/>
                  <a:pt x="17158" y="14527"/>
                  <a:pt x="16530" y="15584"/>
                </a:cubicBezTo>
                <a:lnTo>
                  <a:pt x="16503" y="15630"/>
                </a:lnTo>
                <a:cubicBezTo>
                  <a:pt x="16448" y="15722"/>
                  <a:pt x="16339" y="15715"/>
                  <a:pt x="16290" y="15630"/>
                </a:cubicBezTo>
                <a:lnTo>
                  <a:pt x="16262" y="15584"/>
                </a:lnTo>
                <a:cubicBezTo>
                  <a:pt x="16257" y="15578"/>
                  <a:pt x="15754" y="14722"/>
                  <a:pt x="14985" y="14256"/>
                </a:cubicBezTo>
                <a:cubicBezTo>
                  <a:pt x="14210" y="13783"/>
                  <a:pt x="12884" y="13515"/>
                  <a:pt x="11951" y="13942"/>
                </a:cubicBezTo>
                <a:cubicBezTo>
                  <a:pt x="11520" y="14139"/>
                  <a:pt x="11226" y="14453"/>
                  <a:pt x="11073" y="14886"/>
                </a:cubicBezTo>
                <a:cubicBezTo>
                  <a:pt x="11029" y="15051"/>
                  <a:pt x="11001" y="15228"/>
                  <a:pt x="11001" y="15412"/>
                </a:cubicBezTo>
                <a:cubicBezTo>
                  <a:pt x="11001" y="16305"/>
                  <a:pt x="11591" y="17036"/>
                  <a:pt x="12311" y="17030"/>
                </a:cubicBezTo>
                <a:cubicBezTo>
                  <a:pt x="12949" y="17023"/>
                  <a:pt x="13648" y="16471"/>
                  <a:pt x="13834" y="16280"/>
                </a:cubicBezTo>
                <a:cubicBezTo>
                  <a:pt x="13910" y="16208"/>
                  <a:pt x="14025" y="16228"/>
                  <a:pt x="14079" y="16340"/>
                </a:cubicBezTo>
                <a:cubicBezTo>
                  <a:pt x="14123" y="16425"/>
                  <a:pt x="14097" y="16535"/>
                  <a:pt x="14037" y="16595"/>
                </a:cubicBezTo>
                <a:cubicBezTo>
                  <a:pt x="13939" y="16686"/>
                  <a:pt x="13834" y="16772"/>
                  <a:pt x="13720" y="16851"/>
                </a:cubicBezTo>
                <a:cubicBezTo>
                  <a:pt x="13654" y="16897"/>
                  <a:pt x="13643" y="17002"/>
                  <a:pt x="13692" y="17054"/>
                </a:cubicBezTo>
                <a:cubicBezTo>
                  <a:pt x="14527" y="18046"/>
                  <a:pt x="15701" y="18664"/>
                  <a:pt x="16994" y="18664"/>
                </a:cubicBezTo>
                <a:cubicBezTo>
                  <a:pt x="19537" y="18664"/>
                  <a:pt x="21600" y="16287"/>
                  <a:pt x="21600" y="13351"/>
                </a:cubicBezTo>
                <a:cubicBezTo>
                  <a:pt x="21600" y="12621"/>
                  <a:pt x="21474" y="11930"/>
                  <a:pt x="21245" y="11299"/>
                </a:cubicBezTo>
                <a:cubicBezTo>
                  <a:pt x="20994" y="10616"/>
                  <a:pt x="20487" y="10110"/>
                  <a:pt x="19881" y="9985"/>
                </a:cubicBezTo>
                <a:cubicBezTo>
                  <a:pt x="19854" y="9979"/>
                  <a:pt x="19826" y="9980"/>
                  <a:pt x="19799" y="9973"/>
                </a:cubicBezTo>
                <a:cubicBezTo>
                  <a:pt x="19128" y="9868"/>
                  <a:pt x="18478" y="10202"/>
                  <a:pt x="18145" y="10550"/>
                </a:cubicBezTo>
                <a:cubicBezTo>
                  <a:pt x="18063" y="10635"/>
                  <a:pt x="18031" y="10774"/>
                  <a:pt x="18058" y="10899"/>
                </a:cubicBezTo>
                <a:cubicBezTo>
                  <a:pt x="18080" y="11004"/>
                  <a:pt x="18097" y="11102"/>
                  <a:pt x="18107" y="11207"/>
                </a:cubicBezTo>
                <a:cubicBezTo>
                  <a:pt x="18162" y="11765"/>
                  <a:pt x="18069" y="12239"/>
                  <a:pt x="17845" y="12542"/>
                </a:cubicBezTo>
                <a:cubicBezTo>
                  <a:pt x="17812" y="12588"/>
                  <a:pt x="17769" y="12607"/>
                  <a:pt x="17725" y="12607"/>
                </a:cubicBezTo>
                <a:cubicBezTo>
                  <a:pt x="17676" y="12607"/>
                  <a:pt x="17632" y="12588"/>
                  <a:pt x="17599" y="12542"/>
                </a:cubicBezTo>
                <a:cubicBezTo>
                  <a:pt x="17545" y="12463"/>
                  <a:pt x="17557" y="12351"/>
                  <a:pt x="17611" y="12273"/>
                </a:cubicBezTo>
                <a:cubicBezTo>
                  <a:pt x="17764" y="12056"/>
                  <a:pt x="17824" y="11687"/>
                  <a:pt x="17780" y="11260"/>
                </a:cubicBezTo>
                <a:cubicBezTo>
                  <a:pt x="17715" y="10617"/>
                  <a:pt x="17430" y="10006"/>
                  <a:pt x="17059" y="9704"/>
                </a:cubicBezTo>
                <a:cubicBezTo>
                  <a:pt x="16977" y="9638"/>
                  <a:pt x="16962" y="9492"/>
                  <a:pt x="17038" y="9400"/>
                </a:cubicBezTo>
                <a:cubicBezTo>
                  <a:pt x="17093" y="9328"/>
                  <a:pt x="17184" y="9329"/>
                  <a:pt x="17250" y="9382"/>
                </a:cubicBezTo>
                <a:cubicBezTo>
                  <a:pt x="17452" y="9553"/>
                  <a:pt x="17633" y="9789"/>
                  <a:pt x="17775" y="10072"/>
                </a:cubicBezTo>
                <a:cubicBezTo>
                  <a:pt x="17835" y="10190"/>
                  <a:pt x="17965" y="10222"/>
                  <a:pt x="18058" y="10144"/>
                </a:cubicBezTo>
                <a:cubicBezTo>
                  <a:pt x="18200" y="10019"/>
                  <a:pt x="18369" y="9907"/>
                  <a:pt x="18549" y="9815"/>
                </a:cubicBezTo>
                <a:cubicBezTo>
                  <a:pt x="18844" y="9664"/>
                  <a:pt x="19308" y="9500"/>
                  <a:pt x="19849" y="9585"/>
                </a:cubicBezTo>
                <a:cubicBezTo>
                  <a:pt x="20116" y="9624"/>
                  <a:pt x="20421" y="9729"/>
                  <a:pt x="20732" y="9953"/>
                </a:cubicBezTo>
                <a:cubicBezTo>
                  <a:pt x="20852" y="10038"/>
                  <a:pt x="21005" y="9978"/>
                  <a:pt x="21059" y="9827"/>
                </a:cubicBezTo>
                <a:cubicBezTo>
                  <a:pt x="21114" y="9670"/>
                  <a:pt x="21157" y="9492"/>
                  <a:pt x="21174" y="9302"/>
                </a:cubicBezTo>
                <a:cubicBezTo>
                  <a:pt x="21321" y="8480"/>
                  <a:pt x="21005" y="6917"/>
                  <a:pt x="20268" y="5524"/>
                </a:cubicBezTo>
                <a:cubicBezTo>
                  <a:pt x="19237" y="3724"/>
                  <a:pt x="18097" y="3160"/>
                  <a:pt x="17562" y="3015"/>
                </a:cubicBezTo>
                <a:cubicBezTo>
                  <a:pt x="17425" y="2982"/>
                  <a:pt x="17299" y="3101"/>
                  <a:pt x="17294" y="3272"/>
                </a:cubicBezTo>
                <a:cubicBezTo>
                  <a:pt x="17294" y="3403"/>
                  <a:pt x="17277" y="3534"/>
                  <a:pt x="17250" y="3666"/>
                </a:cubicBezTo>
                <a:cubicBezTo>
                  <a:pt x="17157" y="4139"/>
                  <a:pt x="16928" y="4559"/>
                  <a:pt x="16622" y="4822"/>
                </a:cubicBezTo>
                <a:cubicBezTo>
                  <a:pt x="16529" y="4907"/>
                  <a:pt x="16486" y="5046"/>
                  <a:pt x="16513" y="5177"/>
                </a:cubicBezTo>
                <a:cubicBezTo>
                  <a:pt x="16557" y="5387"/>
                  <a:pt x="16563" y="5590"/>
                  <a:pt x="16525" y="5774"/>
                </a:cubicBezTo>
                <a:cubicBezTo>
                  <a:pt x="16509" y="5866"/>
                  <a:pt x="16443" y="5926"/>
                  <a:pt x="16366" y="5926"/>
                </a:cubicBezTo>
                <a:cubicBezTo>
                  <a:pt x="16344" y="5926"/>
                  <a:pt x="16328" y="5919"/>
                  <a:pt x="16307" y="5912"/>
                </a:cubicBezTo>
                <a:cubicBezTo>
                  <a:pt x="16225" y="5873"/>
                  <a:pt x="16191" y="5768"/>
                  <a:pt x="16208" y="5670"/>
                </a:cubicBezTo>
                <a:cubicBezTo>
                  <a:pt x="16257" y="5387"/>
                  <a:pt x="16169" y="5033"/>
                  <a:pt x="15962" y="4678"/>
                </a:cubicBezTo>
                <a:cubicBezTo>
                  <a:pt x="15651" y="4146"/>
                  <a:pt x="15166" y="3770"/>
                  <a:pt x="14719" y="3711"/>
                </a:cubicBezTo>
                <a:cubicBezTo>
                  <a:pt x="14615" y="3704"/>
                  <a:pt x="14548" y="3587"/>
                  <a:pt x="14576" y="3463"/>
                </a:cubicBezTo>
                <a:cubicBezTo>
                  <a:pt x="14597" y="3371"/>
                  <a:pt x="14675" y="3310"/>
                  <a:pt x="14756" y="3323"/>
                </a:cubicBezTo>
                <a:cubicBezTo>
                  <a:pt x="15291" y="3389"/>
                  <a:pt x="15870" y="3830"/>
                  <a:pt x="16230" y="4448"/>
                </a:cubicBezTo>
                <a:cubicBezTo>
                  <a:pt x="16274" y="4527"/>
                  <a:pt x="16372" y="4546"/>
                  <a:pt x="16438" y="4487"/>
                </a:cubicBezTo>
                <a:cubicBezTo>
                  <a:pt x="16673" y="4283"/>
                  <a:pt x="16853" y="3948"/>
                  <a:pt x="16929" y="3567"/>
                </a:cubicBezTo>
                <a:cubicBezTo>
                  <a:pt x="16995" y="3232"/>
                  <a:pt x="16973" y="2877"/>
                  <a:pt x="16874" y="2528"/>
                </a:cubicBezTo>
                <a:cubicBezTo>
                  <a:pt x="16771" y="2167"/>
                  <a:pt x="16579" y="1852"/>
                  <a:pt x="16344" y="1602"/>
                </a:cubicBezTo>
                <a:cubicBezTo>
                  <a:pt x="15657" y="867"/>
                  <a:pt x="14618" y="101"/>
                  <a:pt x="13298" y="9"/>
                </a:cubicBezTo>
                <a:close/>
                <a:moveTo>
                  <a:pt x="10805" y="16504"/>
                </a:moveTo>
                <a:cubicBezTo>
                  <a:pt x="10505" y="17122"/>
                  <a:pt x="9959" y="17535"/>
                  <a:pt x="9337" y="17535"/>
                </a:cubicBezTo>
                <a:cubicBezTo>
                  <a:pt x="9119" y="17535"/>
                  <a:pt x="8901" y="17481"/>
                  <a:pt x="8704" y="17383"/>
                </a:cubicBezTo>
                <a:cubicBezTo>
                  <a:pt x="8524" y="17298"/>
                  <a:pt x="8317" y="17338"/>
                  <a:pt x="8181" y="17496"/>
                </a:cubicBezTo>
                <a:cubicBezTo>
                  <a:pt x="7247" y="18560"/>
                  <a:pt x="5976" y="19177"/>
                  <a:pt x="4656" y="19177"/>
                </a:cubicBezTo>
                <a:cubicBezTo>
                  <a:pt x="4355" y="19177"/>
                  <a:pt x="4060" y="19144"/>
                  <a:pt x="3771" y="19085"/>
                </a:cubicBezTo>
                <a:cubicBezTo>
                  <a:pt x="4518" y="20590"/>
                  <a:pt x="5883" y="21596"/>
                  <a:pt x="7444" y="21596"/>
                </a:cubicBezTo>
                <a:cubicBezTo>
                  <a:pt x="8644" y="21596"/>
                  <a:pt x="9693" y="20997"/>
                  <a:pt x="10467" y="20031"/>
                </a:cubicBezTo>
                <a:cubicBezTo>
                  <a:pt x="10560" y="19913"/>
                  <a:pt x="10685" y="19855"/>
                  <a:pt x="10810" y="19855"/>
                </a:cubicBezTo>
                <a:cubicBezTo>
                  <a:pt x="10936" y="19855"/>
                  <a:pt x="11062" y="19913"/>
                  <a:pt x="11155" y="20031"/>
                </a:cubicBezTo>
                <a:cubicBezTo>
                  <a:pt x="11930" y="20997"/>
                  <a:pt x="12978" y="21596"/>
                  <a:pt x="14178" y="21596"/>
                </a:cubicBezTo>
                <a:cubicBezTo>
                  <a:pt x="15739" y="21596"/>
                  <a:pt x="17102" y="20590"/>
                  <a:pt x="17850" y="19085"/>
                </a:cubicBezTo>
                <a:cubicBezTo>
                  <a:pt x="17566" y="19144"/>
                  <a:pt x="17272" y="19177"/>
                  <a:pt x="16967" y="19177"/>
                </a:cubicBezTo>
                <a:cubicBezTo>
                  <a:pt x="15630" y="19177"/>
                  <a:pt x="14357" y="18560"/>
                  <a:pt x="13430" y="17496"/>
                </a:cubicBezTo>
                <a:cubicBezTo>
                  <a:pt x="13288" y="17332"/>
                  <a:pt x="13086" y="17291"/>
                  <a:pt x="12906" y="17383"/>
                </a:cubicBezTo>
                <a:cubicBezTo>
                  <a:pt x="12704" y="17481"/>
                  <a:pt x="12492" y="17535"/>
                  <a:pt x="12273" y="17535"/>
                </a:cubicBezTo>
                <a:cubicBezTo>
                  <a:pt x="11651" y="17535"/>
                  <a:pt x="11105" y="17122"/>
                  <a:pt x="10805" y="1650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risis Support"/>
          <p:cNvSpPr txBox="1"/>
          <p:nvPr/>
        </p:nvSpPr>
        <p:spPr>
          <a:xfrm>
            <a:off x="4077677" y="1052710"/>
            <a:ext cx="7002629" cy="150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Crisis Support</a:t>
            </a:r>
          </a:p>
        </p:txBody>
      </p:sp>
      <p:sp>
        <p:nvSpPr>
          <p:cNvPr id="214" name="Emergency Services:"/>
          <p:cNvSpPr txBox="1"/>
          <p:nvPr/>
        </p:nvSpPr>
        <p:spPr>
          <a:xfrm>
            <a:off x="1962441" y="3512468"/>
            <a:ext cx="397408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Emergency Services:</a:t>
            </a:r>
          </a:p>
        </p:txBody>
      </p:sp>
      <p:sp>
        <p:nvSpPr>
          <p:cNvPr id="215" name="• Display important emergency contacts, including hotlines for suicide prevention and immediate…"/>
          <p:cNvSpPr txBox="1"/>
          <p:nvPr/>
        </p:nvSpPr>
        <p:spPr>
          <a:xfrm>
            <a:off x="1874945" y="4505561"/>
            <a:ext cx="11408094" cy="74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Display important emergency contacts, including hotlines for suicide prevention and immediate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mental health support.</a:t>
            </a:r>
          </a:p>
        </p:txBody>
      </p:sp>
      <p:pic>
        <p:nvPicPr>
          <p:cNvPr id="216" name="support-service-banners_23-2147508193.jpg.avif" descr="support-service-banners_23-2147508193.jpg.av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2230" y="3585995"/>
            <a:ext cx="7950201" cy="7950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•Direct calling to hospitals for immediate actions"/>
          <p:cNvSpPr txBox="1"/>
          <p:nvPr/>
        </p:nvSpPr>
        <p:spPr>
          <a:xfrm>
            <a:off x="1888776" y="5685162"/>
            <a:ext cx="582950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Direct calling to hospitals for immediate 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4"/>
      <p:bldP build="whole" bldLvl="1" animBg="1" rev="0" advAuto="0" spid="216" grpId="5"/>
      <p:bldP build="whole" bldLvl="1" animBg="1" rev="0" advAuto="0" spid="215" grpId="3"/>
      <p:bldP build="whole" bldLvl="1" animBg="1" rev="0" advAuto="0" spid="214" grpId="2"/>
      <p:bldP build="whole" bldLvl="1" animBg="1" rev="0" advAuto="0" spid="2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ch Stack:"/>
          <p:cNvSpPr txBox="1"/>
          <p:nvPr/>
        </p:nvSpPr>
        <p:spPr>
          <a:xfrm>
            <a:off x="2865010" y="1052710"/>
            <a:ext cx="5671262" cy="150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Tech Stack:</a:t>
            </a:r>
          </a:p>
        </p:txBody>
      </p:sp>
      <p:sp>
        <p:nvSpPr>
          <p:cNvPr id="220" name="1.Frontend:"/>
          <p:cNvSpPr txBox="1"/>
          <p:nvPr/>
        </p:nvSpPr>
        <p:spPr>
          <a:xfrm>
            <a:off x="2131035" y="4277943"/>
            <a:ext cx="2701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7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1.Frontend:</a:t>
            </a:r>
          </a:p>
        </p:txBody>
      </p:sp>
      <p:sp>
        <p:nvSpPr>
          <p:cNvPr id="221" name="HTML, CSS, JavaScript (React.js for user interface)."/>
          <p:cNvSpPr txBox="1"/>
          <p:nvPr/>
        </p:nvSpPr>
        <p:spPr>
          <a:xfrm>
            <a:off x="2694590" y="5217898"/>
            <a:ext cx="601210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HTML, CSS, JavaScript (React.js for user interface).</a:t>
            </a:r>
          </a:p>
        </p:txBody>
      </p:sp>
      <p:sp>
        <p:nvSpPr>
          <p:cNvPr id="222" name="4.Authentication &amp; Security"/>
          <p:cNvSpPr txBox="1"/>
          <p:nvPr/>
        </p:nvSpPr>
        <p:spPr>
          <a:xfrm>
            <a:off x="2221354" y="9815762"/>
            <a:ext cx="62567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7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4.Authentication &amp; Security</a:t>
            </a:r>
          </a:p>
        </p:txBody>
      </p:sp>
      <p:sp>
        <p:nvSpPr>
          <p:cNvPr id="223" name="SSL encryption to ensure user data privacy."/>
          <p:cNvSpPr txBox="1"/>
          <p:nvPr/>
        </p:nvSpPr>
        <p:spPr>
          <a:xfrm>
            <a:off x="2837948" y="10908189"/>
            <a:ext cx="50235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SSL encryption to ensure user data privacy.</a:t>
            </a:r>
          </a:p>
        </p:txBody>
      </p:sp>
      <p:pic>
        <p:nvPicPr>
          <p:cNvPr id="224" name="Unknown.jpeg" descr="Unknow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5976" y="5620417"/>
            <a:ext cx="4999079" cy="3538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86914" y="1885231"/>
            <a:ext cx="3684890" cy="3684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32808" y="9761582"/>
            <a:ext cx="3492501" cy="232410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2.Backend:…"/>
          <p:cNvSpPr txBox="1"/>
          <p:nvPr/>
        </p:nvSpPr>
        <p:spPr>
          <a:xfrm>
            <a:off x="2095690" y="5878452"/>
            <a:ext cx="6508037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704">
                <a:latin typeface="Helvetica"/>
                <a:ea typeface="Helvetica"/>
                <a:cs typeface="Helvetica"/>
                <a:sym typeface="Helvetica"/>
              </a:defRPr>
            </a:pPr>
            <a:r>
              <a:t>2.Backend: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704"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0" sz="2004"/>
              <a:t>Node.js and Express.js for secure API development.</a:t>
            </a:r>
            <a:endParaRPr b="0" sz="2004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704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704">
                <a:latin typeface="Helvetica"/>
                <a:ea typeface="Helvetica"/>
                <a:cs typeface="Helvetica"/>
                <a:sym typeface="Helvetica"/>
              </a:defRPr>
            </a:pPr>
            <a:r>
              <a:t>3.Database: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704">
                <a:latin typeface="Helvetica"/>
                <a:ea typeface="Helvetica"/>
                <a:cs typeface="Helvetica"/>
                <a:sym typeface="Helvetica"/>
              </a:defRPr>
            </a:pPr>
            <a:r>
              <a:t>      </a:t>
            </a:r>
            <a:r>
              <a:rPr b="0" sz="2004"/>
              <a:t>MongoDB for managing user data and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8"/>
      <p:bldP build="whole" bldLvl="1" animBg="1" rev="0" advAuto="0" spid="227" grpId="5"/>
      <p:bldP build="whole" bldLvl="1" animBg="1" rev="0" advAuto="0" spid="220" grpId="2"/>
      <p:bldP build="whole" bldLvl="1" animBg="1" rev="0" advAuto="0" spid="226" grpId="9"/>
      <p:bldP build="whole" bldLvl="1" animBg="1" rev="0" advAuto="0" spid="219" grpId="1"/>
      <p:bldP build="whole" bldLvl="1" animBg="1" rev="0" advAuto="0" spid="222" grpId="7"/>
      <p:bldP build="whole" bldLvl="1" animBg="1" rev="0" advAuto="0" spid="221" grpId="3"/>
      <p:bldP build="whole" bldLvl="1" animBg="1" rev="0" advAuto="0" spid="224" grpId="6"/>
      <p:bldP build="whole" bldLvl="1" animBg="1" rev="0" advAuto="0" spid="225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mpacts:"/>
          <p:cNvSpPr txBox="1"/>
          <p:nvPr/>
        </p:nvSpPr>
        <p:spPr>
          <a:xfrm>
            <a:off x="9593428" y="121910"/>
            <a:ext cx="5962905" cy="205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Impacts:</a:t>
            </a:r>
          </a:p>
        </p:txBody>
      </p:sp>
      <p:sp>
        <p:nvSpPr>
          <p:cNvPr id="230" name="• Reduce Mental Health Stigma: Create a safe and open space to talk about mental health,…"/>
          <p:cNvSpPr txBox="1"/>
          <p:nvPr/>
        </p:nvSpPr>
        <p:spPr>
          <a:xfrm>
            <a:off x="112658" y="5554327"/>
            <a:ext cx="15901881" cy="1054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Reduce Mental Health Stigma: Create a safe and open space to talk about mental health,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96">
                <a:latin typeface="Helvetica"/>
                <a:ea typeface="Helvetica"/>
                <a:cs typeface="Helvetica"/>
                <a:sym typeface="Helvetica"/>
              </a:defRPr>
            </a:pPr>
            <a:r>
              <a:t>reducing the stigma attached to it in Nepalese culture.</a:t>
            </a:r>
          </a:p>
        </p:txBody>
      </p:sp>
      <p:sp>
        <p:nvSpPr>
          <p:cNvPr id="231" name="• Provide Immediate Support: Offering both peer and professional support can help youth tackle mental health issues before they become severe."/>
          <p:cNvSpPr txBox="1"/>
          <p:nvPr/>
        </p:nvSpPr>
        <p:spPr>
          <a:xfrm>
            <a:off x="135679" y="7060576"/>
            <a:ext cx="24112643" cy="1054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Provide Immediate Support: Offering both peer and professional support can help youth tackle mental health issues before they become severe.</a:t>
            </a:r>
          </a:p>
        </p:txBody>
      </p:sp>
      <p:sp>
        <p:nvSpPr>
          <p:cNvPr id="232" name="• Enable Personal Development: By providing mental health care, we enable youth to thrive in personal, academic, and professional areas."/>
          <p:cNvSpPr txBox="1"/>
          <p:nvPr/>
        </p:nvSpPr>
        <p:spPr>
          <a:xfrm>
            <a:off x="77602" y="8764489"/>
            <a:ext cx="2422879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Enable Personal Development: By providing mental health care, we enable youth to thrive in personal, academic, and professional areas.</a:t>
            </a:r>
          </a:p>
        </p:txBody>
      </p:sp>
      <p:sp>
        <p:nvSpPr>
          <p:cNvPr id="233" name="• Tackle Mental Health Crisis: Our platform aims to decrease rates of untreated mental health conditions, ultimately reducing incidents of self-harm, suicide, and isolation."/>
          <p:cNvSpPr txBox="1"/>
          <p:nvPr/>
        </p:nvSpPr>
        <p:spPr>
          <a:xfrm>
            <a:off x="57267" y="9985640"/>
            <a:ext cx="23854803" cy="1054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Tackle Mental Health Crisis: Our platform aims to decrease rates of untreated mental health conditions, ultimately reducing incidents of self-harm, suicide, and isolation.</a:t>
            </a:r>
          </a:p>
        </p:txBody>
      </p:sp>
      <p:sp>
        <p:nvSpPr>
          <p:cNvPr id="234" name="How Our Platform Will Make a Difference?"/>
          <p:cNvSpPr txBox="1"/>
          <p:nvPr/>
        </p:nvSpPr>
        <p:spPr>
          <a:xfrm>
            <a:off x="2046618" y="3510203"/>
            <a:ext cx="102536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1" sz="4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Our Platform Will Make a Difference?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2"/>
      <p:bldP build="whole" bldLvl="1" animBg="1" rev="0" advAuto="0" spid="231" grpId="4"/>
      <p:bldP build="whole" bldLvl="1" animBg="1" rev="0" advAuto="0" spid="232" grpId="5"/>
      <p:bldP build="whole" bldLvl="1" animBg="1" rev="0" advAuto="0" spid="233" grpId="6"/>
      <p:bldP build="whole" bldLvl="1" animBg="1" rev="0" advAuto="0" spid="230" grpId="3"/>
      <p:bldP build="whole" bldLvl="1" animBg="1" rev="0" advAuto="0" spid="2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usiness Model:"/>
          <p:cNvSpPr txBox="1"/>
          <p:nvPr/>
        </p:nvSpPr>
        <p:spPr>
          <a:xfrm>
            <a:off x="18653203" y="14994027"/>
            <a:ext cx="11429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Business Model:</a:t>
            </a:r>
          </a:p>
        </p:txBody>
      </p:sp>
      <p:sp>
        <p:nvSpPr>
          <p:cNvPr id="237" name="Business Model:"/>
          <p:cNvSpPr txBox="1"/>
          <p:nvPr/>
        </p:nvSpPr>
        <p:spPr>
          <a:xfrm>
            <a:off x="18780203" y="15121027"/>
            <a:ext cx="11429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Business Model:</a:t>
            </a:r>
          </a:p>
        </p:txBody>
      </p:sp>
      <p:sp>
        <p:nvSpPr>
          <p:cNvPr id="238" name="Business Model:"/>
          <p:cNvSpPr txBox="1"/>
          <p:nvPr/>
        </p:nvSpPr>
        <p:spPr>
          <a:xfrm>
            <a:off x="18907203" y="15248027"/>
            <a:ext cx="11429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Business Model:</a:t>
            </a:r>
          </a:p>
        </p:txBody>
      </p:sp>
      <p:sp>
        <p:nvSpPr>
          <p:cNvPr id="239" name="• Freemium Model:…"/>
          <p:cNvSpPr txBox="1"/>
          <p:nvPr/>
        </p:nvSpPr>
        <p:spPr>
          <a:xfrm>
            <a:off x="1712303" y="3590479"/>
            <a:ext cx="15336767" cy="653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4"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1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Freemium Model: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Free access to community forums, educational resources, and basic mental health tests.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Paid subscription for private consultations with psychiatrists and premium educational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  <a:r>
              <a:t>content.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1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Partnerships &amp; Sponsorships: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Partner with NGOs, mental health organizations, and governmental bodies for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  <a:r>
              <a:t>   awareness campaigns and sponsorship.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Collaborate with educational institutions for early access to students.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1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Advertising &amp; Affiliate Marketing: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Monetize with mental health-related products and services like therapy apps, books, and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96">
                <a:latin typeface="Helvetica"/>
                <a:ea typeface="Helvetica"/>
                <a:cs typeface="Helvetica"/>
                <a:sym typeface="Helvetica"/>
              </a:defRPr>
            </a:pPr>
            <a:r>
              <a:t>   wellness programs.</a:t>
            </a:r>
          </a:p>
        </p:txBody>
      </p:sp>
      <p:sp>
        <p:nvSpPr>
          <p:cNvPr id="240" name="Business Model:"/>
          <p:cNvSpPr txBox="1"/>
          <p:nvPr/>
        </p:nvSpPr>
        <p:spPr>
          <a:xfrm>
            <a:off x="2810400" y="701989"/>
            <a:ext cx="10965892" cy="205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Business Model: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  <p:bldP build="whole" bldLvl="1" animBg="1" rev="0" advAuto="0" spid="23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Two jellyfish against a blue background" descr="Two jellyfish against a blue back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0533" t="0" r="20533" b="0"/>
          <a:stretch>
            <a:fillRect/>
          </a:stretch>
        </p:blipFill>
        <p:spPr>
          <a:xfrm>
            <a:off x="14365381" y="2379997"/>
            <a:ext cx="9452175" cy="10673081"/>
          </a:xfrm>
          <a:prstGeom prst="rect">
            <a:avLst/>
          </a:prstGeom>
        </p:spPr>
      </p:pic>
      <p:sp>
        <p:nvSpPr>
          <p:cNvPr id="243" name="Why Should You Select Us?"/>
          <p:cNvSpPr txBox="1"/>
          <p:nvPr>
            <p:ph type="title"/>
          </p:nvPr>
        </p:nvSpPr>
        <p:spPr>
          <a:xfrm>
            <a:off x="5722179" y="-152545"/>
            <a:ext cx="9652001" cy="3200203"/>
          </a:xfrm>
          <a:prstGeom prst="rect">
            <a:avLst/>
          </a:prstGeom>
        </p:spPr>
        <p:txBody>
          <a:bodyPr/>
          <a:lstStyle>
            <a:lvl1pPr defTabSz="2023821">
              <a:lnSpc>
                <a:spcPct val="90000"/>
              </a:lnSpc>
              <a:defRPr spc="-288" sz="962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Why Should You Select Us?</a:t>
            </a:r>
          </a:p>
        </p:txBody>
      </p:sp>
      <p:sp>
        <p:nvSpPr>
          <p:cNvPr id="244" name="• Focused on an Urgent Problem: Mental health, especially among youth, is a critical issue in…"/>
          <p:cNvSpPr txBox="1"/>
          <p:nvPr>
            <p:ph type="body" sz="quarter" idx="1"/>
          </p:nvPr>
        </p:nvSpPr>
        <p:spPr>
          <a:xfrm>
            <a:off x="862718" y="4605011"/>
            <a:ext cx="10059282" cy="6223131"/>
          </a:xfrm>
          <a:prstGeom prst="rect">
            <a:avLst/>
          </a:prstGeom>
        </p:spPr>
        <p:txBody>
          <a:bodyPr/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Focused on an Urgent Problem</a:t>
            </a:r>
            <a:r>
              <a:t>: Mental health, especially among youth, is a critical issue in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Nepal, and our platform addresses it head-on.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Targeted Approach</a:t>
            </a:r>
            <a:r>
              <a:t>: Our platform is designed specifically for Nepalese youth, combining cultural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sensitivity with modern solutions.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I</a:t>
            </a:r>
            <a:r>
              <a:t>nnovative and Scalable:</a:t>
            </a:r>
            <a:r>
              <a:t> The platform not only offers immediate solutions but is designed to be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scalable, with potential expansion to cover the broader South Asian market.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Community Impact:</a:t>
            </a:r>
            <a:r>
              <a:t> We focus on community-building and fostering peer support, along with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professional help. We believe in creating a cultural shift in how mental health is perceived.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Our Commitment:</a:t>
            </a:r>
            <a:r>
              <a:t> We are passionate about making mental health resources accessible,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affordable, and destigmatized for the youth of Nepal.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44" grpId="3"/>
      <p:bldP build="whole" bldLvl="1" animBg="1" rev="0" advAuto="0" spid="2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Two jellyfish against a pink background" descr="Two jellyfish against a pink back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046" t="0" r="0" b="0"/>
          <a:stretch>
            <a:fillRect/>
          </a:stretch>
        </p:blipFill>
        <p:spPr>
          <a:xfrm>
            <a:off x="12204699" y="2797246"/>
            <a:ext cx="11942469" cy="8121509"/>
          </a:xfrm>
          <a:prstGeom prst="rect">
            <a:avLst/>
          </a:prstGeom>
        </p:spPr>
      </p:pic>
      <p:sp>
        <p:nvSpPr>
          <p:cNvPr id="157" name="Problem Statement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203200" dist="103726" dir="5400000">
              <a:srgbClr val="000000">
                <a:alpha val="50000"/>
              </a:srgbClr>
            </a:outerShdw>
          </a:effectLst>
        </p:spPr>
        <p:txBody>
          <a:bodyPr/>
          <a:lstStyle>
            <a:lvl1pPr defTabSz="1779987">
              <a:lnSpc>
                <a:spcPct val="90000"/>
              </a:lnSpc>
              <a:defRPr spc="-254" sz="846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58" name="1.Growing Issue: Youth in Nepal face rising mental health challenges, including depression, anxiety, and social isolation, yet there is limited access to support.   2.Stigma and Taboo: Many youth avoid seeking help due to social stigma, fear of judgment,"/>
          <p:cNvSpPr txBox="1"/>
          <p:nvPr>
            <p:ph type="body" sz="quarter" idx="1"/>
          </p:nvPr>
        </p:nvSpPr>
        <p:spPr>
          <a:xfrm>
            <a:off x="1270000" y="4998154"/>
            <a:ext cx="9652000" cy="6170752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204">
                <a:latin typeface="Helvetica"/>
                <a:ea typeface="Helvetica"/>
                <a:cs typeface="Helvetica"/>
                <a:sym typeface="Helvetica"/>
              </a:defRPr>
            </a:pPr>
            <a:r>
              <a:t>1.</a:t>
            </a:r>
            <a:r>
              <a:t>Growing Issue: </a:t>
            </a:r>
            <a:r>
              <a:t>Youth in Nepal face rising mental health challenges, including depression, anxiety, and social isolation, yet there is limited access to support.</a:t>
            </a:r>
            <a:br/>
            <a:br/>
            <a:br/>
            <a:r>
              <a:t>2.</a:t>
            </a:r>
            <a:r>
              <a:t>Stigma and Taboo</a:t>
            </a:r>
            <a:r>
              <a:t>: Many youth avoid seeking help due to social stigma, fear of judgment, and. lack of affordable services, leading to unaddressed issues that affect their personal and professional lives.  </a:t>
            </a:r>
            <a:br/>
            <a:br/>
            <a:r>
              <a:t>3.</a:t>
            </a:r>
            <a:r>
              <a:t>High Risk</a:t>
            </a:r>
            <a:r>
              <a:t>: Unaddressed mental health issues lead to severe consequences such as substance abuse, self-harm, and even suicide.</a:t>
            </a:r>
            <a:br/>
            <a:br/>
            <a:r>
              <a:t>4.</a:t>
            </a:r>
            <a:r>
              <a:t>Our Solution:</a:t>
            </a:r>
            <a:r>
              <a:t> We aim to create an accessible and safe space for mental health support, specifically targeting Nepalese youth.</a:t>
            </a:r>
          </a:p>
        </p:txBody>
      </p:sp>
      <p:sp>
        <p:nvSpPr>
          <p:cNvPr id="159" name="Mental Health Crisis Among Youth in Nepal"/>
          <p:cNvSpPr txBox="1"/>
          <p:nvPr>
            <p:ph type="body" idx="22"/>
          </p:nvPr>
        </p:nvSpPr>
        <p:spPr>
          <a:xfrm>
            <a:off x="838926" y="3281264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1" sz="34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Mental Health Crisis Among Youth in Nepal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2" dur="1000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4"/>
      <p:bldP build="whole" bldLvl="1" animBg="1" rev="0" advAuto="0" spid="157" grpId="1"/>
      <p:bldP build="whole" bldLvl="1" animBg="1" rev="0" advAuto="0" spid="156" grpId="3"/>
      <p:bldP build="p" bldLvl="5" animBg="1" rev="0" advAuto="0" spid="15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ive of the Platform"/>
          <p:cNvSpPr txBox="1"/>
          <p:nvPr/>
        </p:nvSpPr>
        <p:spPr>
          <a:xfrm>
            <a:off x="4183101" y="121910"/>
            <a:ext cx="16783559" cy="205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Objective of the Platform</a:t>
            </a:r>
          </a:p>
        </p:txBody>
      </p:sp>
      <p:sp>
        <p:nvSpPr>
          <p:cNvPr id="162" name="• Create a virtual support system for Nepalese youth dealing with mental health   challenges."/>
          <p:cNvSpPr txBox="1"/>
          <p:nvPr/>
        </p:nvSpPr>
        <p:spPr>
          <a:xfrm>
            <a:off x="112658" y="2966283"/>
            <a:ext cx="23057629" cy="1543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Create a virtual support system for Nepalese youth dealing with mental health   challenges.</a:t>
            </a:r>
          </a:p>
        </p:txBody>
      </p:sp>
      <p:sp>
        <p:nvSpPr>
          <p:cNvPr id="163" name="• Connect users with mental health professionals and provide peer support and resources to foster mental wellness."/>
          <p:cNvSpPr txBox="1"/>
          <p:nvPr/>
        </p:nvSpPr>
        <p:spPr>
          <a:xfrm>
            <a:off x="36168" y="4937601"/>
            <a:ext cx="22791174" cy="154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Connect users with mental health professionals and provide peer support and resources to foster mental wellness.</a:t>
            </a:r>
          </a:p>
        </p:txBody>
      </p:sp>
      <p:sp>
        <p:nvSpPr>
          <p:cNvPr id="164" name="• To Provide the educational resources that reliefs the stress."/>
          <p:cNvSpPr txBox="1"/>
          <p:nvPr/>
        </p:nvSpPr>
        <p:spPr>
          <a:xfrm>
            <a:off x="67935" y="7083861"/>
            <a:ext cx="17414328" cy="154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pPr>
            <a:r>
              <a:t>• To </a:t>
            </a:r>
            <a:r>
              <a:rPr>
                <a:latin typeface="Arial"/>
                <a:ea typeface="Arial"/>
                <a:cs typeface="Arial"/>
                <a:sym typeface="Arial"/>
              </a:rPr>
              <a:t>Provide the educational resources that reliefs the stress</a:t>
            </a:r>
            <a:r>
              <a:t>.</a:t>
            </a:r>
          </a:p>
        </p:txBody>
      </p:sp>
      <p:sp>
        <p:nvSpPr>
          <p:cNvPr id="165" name="• Reduce the stigma surrounding mental health by providing a safe, inclusive, and culturally…"/>
          <p:cNvSpPr txBox="1"/>
          <p:nvPr/>
        </p:nvSpPr>
        <p:spPr>
          <a:xfrm>
            <a:off x="57267" y="8808180"/>
            <a:ext cx="23520648" cy="225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Reduce the stigma surrounding mental health by providing a safe, inclusive, and culturally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pPr>
            <a:r>
              <a:t>sensitive space for users.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4"/>
      <p:bldP build="whole" bldLvl="1" animBg="1" rev="0" advAuto="0" spid="163" grpId="3"/>
      <p:bldP build="whole" bldLvl="1" animBg="1" rev="0" advAuto="0" spid="165" grpId="5"/>
      <p:bldP build="whole" bldLvl="1" animBg="1" rev="0" advAuto="0" spid="161" grpId="1"/>
      <p:bldP build="whole" bldLvl="1" animBg="1" rev="0" advAuto="0" spid="16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ey features:"/>
          <p:cNvSpPr txBox="1"/>
          <p:nvPr/>
        </p:nvSpPr>
        <p:spPr>
          <a:xfrm>
            <a:off x="7197184" y="330754"/>
            <a:ext cx="8806181" cy="205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Key features:</a:t>
            </a:r>
          </a:p>
        </p:txBody>
      </p:sp>
      <p:sp>
        <p:nvSpPr>
          <p:cNvPr id="168" name="1.Chat System"/>
          <p:cNvSpPr txBox="1"/>
          <p:nvPr/>
        </p:nvSpPr>
        <p:spPr>
          <a:xfrm>
            <a:off x="2312787" y="3284130"/>
            <a:ext cx="42243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1.Chat System</a:t>
            </a:r>
          </a:p>
        </p:txBody>
      </p:sp>
      <p:pic>
        <p:nvPicPr>
          <p:cNvPr id="169" name="online-consulting-chat-research-recommendation-sales-strategy-recomendation-troubleshooting-help-clients-with-business-problems-flat-vector-illustration_613284-1895.jpg.avif" descr="online-consulting-chat-research-recommendation-sales-strategy-recomendation-troubleshooting-help-clients-with-business-problems-flat-vector-illustration_613284-1895.jpg.av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6127" y="4431981"/>
            <a:ext cx="4938823" cy="485203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2.Access to Mental Health Professionals/ Counsellor"/>
          <p:cNvSpPr txBox="1"/>
          <p:nvPr/>
        </p:nvSpPr>
        <p:spPr>
          <a:xfrm>
            <a:off x="11879772" y="2719686"/>
            <a:ext cx="11714824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pPr>
            <a:r>
              <a:t>2.Access to Mental Health Professionals/</a:t>
            </a:r>
            <a:br/>
            <a:r>
              <a:t>Counsellor</a:t>
            </a:r>
          </a:p>
        </p:txBody>
      </p:sp>
      <p:pic>
        <p:nvPicPr>
          <p:cNvPr id="171" name="detailed-mental-health-facebook-post_23-2149054227.jpg.avif" descr="detailed-mental-health-facebook-post_23-2149054227.jpg.av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6770" y="4577251"/>
            <a:ext cx="7131894" cy="4454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5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7" grpId="1"/>
      <p:bldP build="whole" bldLvl="1" animBg="1" rev="0" advAuto="0" spid="171" grpId="5"/>
      <p:bldP build="whole" bldLvl="1" animBg="1" rev="0" advAuto="0" spid="170" grpId="4"/>
      <p:bldP build="whole" bldLvl="1" animBg="1" rev="0" advAuto="0" spid="169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4.Simple Mental Health Test"/>
          <p:cNvSpPr txBox="1"/>
          <p:nvPr/>
        </p:nvSpPr>
        <p:spPr>
          <a:xfrm>
            <a:off x="12859415" y="281045"/>
            <a:ext cx="79579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4.Simple Mental Health Test</a:t>
            </a:r>
          </a:p>
        </p:txBody>
      </p:sp>
      <p:sp>
        <p:nvSpPr>
          <p:cNvPr id="174" name="3.Educational Resources"/>
          <p:cNvSpPr txBox="1"/>
          <p:nvPr/>
        </p:nvSpPr>
        <p:spPr>
          <a:xfrm>
            <a:off x="643289" y="281045"/>
            <a:ext cx="720723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3.Educational Resources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15766" y="1857170"/>
            <a:ext cx="4505360" cy="4505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world-mental-health-day-flat-design-illustration_23-2149657368.jpg.avif" descr="world-mental-health-day-flat-design-illustration_23-2149657368.jpg.av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46177" y="1464432"/>
            <a:ext cx="5986985" cy="598698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5.Crisis Support"/>
          <p:cNvSpPr txBox="1"/>
          <p:nvPr/>
        </p:nvSpPr>
        <p:spPr>
          <a:xfrm>
            <a:off x="5798781" y="7125856"/>
            <a:ext cx="472061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696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5.Crisis Support</a:t>
            </a:r>
          </a:p>
        </p:txBody>
      </p:sp>
      <p:pic>
        <p:nvPicPr>
          <p:cNvPr id="178" name="health-technology-service_24877-52080.jpg.avif" descr="health-technology-service_24877-52080.jpg.av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5347" y="8508180"/>
            <a:ext cx="4505361" cy="4505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5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3"/>
      <p:bldP build="whole" bldLvl="1" animBg="1" rev="0" advAuto="0" spid="176" grpId="4"/>
      <p:bldP build="whole" bldLvl="1" animBg="1" rev="0" advAuto="0" spid="177" grpId="5"/>
      <p:bldP build="whole" bldLvl="1" animBg="1" rev="0" advAuto="0" spid="174" grpId="1"/>
      <p:bldP build="whole" bldLvl="1" animBg="1" rev="0" advAuto="0" spid="175" grpId="2"/>
      <p:bldP build="whole" bldLvl="1" animBg="1" rev="0" advAuto="0" spid="178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Two jellyfish against a pink background" descr="Two jellyfish against a pink back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555" t="0" r="5555" b="0"/>
          <a:stretch>
            <a:fillRect/>
          </a:stretch>
        </p:blipFill>
        <p:spPr>
          <a:xfrm>
            <a:off x="12411485" y="239514"/>
            <a:ext cx="11766054" cy="13236810"/>
          </a:xfrm>
          <a:prstGeom prst="rect">
            <a:avLst/>
          </a:prstGeom>
        </p:spPr>
      </p:pic>
      <p:sp>
        <p:nvSpPr>
          <p:cNvPr id="181" name="Cha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Chat System</a:t>
            </a:r>
          </a:p>
        </p:txBody>
      </p:sp>
      <p:sp>
        <p:nvSpPr>
          <p:cNvPr id="182" name="• Secure, one-on-one chats with certified mental health professionals."/>
          <p:cNvSpPr txBox="1"/>
          <p:nvPr>
            <p:ph type="body" sz="quarter" idx="1"/>
          </p:nvPr>
        </p:nvSpPr>
        <p:spPr>
          <a:xfrm>
            <a:off x="1877701" y="3714743"/>
            <a:ext cx="9652001" cy="955158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Secure, one-on-one chats with certified mental health professionals.</a:t>
            </a:r>
          </a:p>
        </p:txBody>
      </p:sp>
      <p:sp>
        <p:nvSpPr>
          <p:cNvPr id="183" name="i) Private Chat with Counsellor"/>
          <p:cNvSpPr txBox="1"/>
          <p:nvPr>
            <p:ph type="body" idx="22"/>
          </p:nvPr>
        </p:nvSpPr>
        <p:spPr>
          <a:xfrm>
            <a:off x="1270000" y="2819400"/>
            <a:ext cx="6157823" cy="7673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i) Private Chat with Counsellor</a:t>
            </a:r>
          </a:p>
        </p:txBody>
      </p:sp>
      <p:sp>
        <p:nvSpPr>
          <p:cNvPr id="184" name="ii) Community Forums &amp; Group Chat"/>
          <p:cNvSpPr txBox="1"/>
          <p:nvPr/>
        </p:nvSpPr>
        <p:spPr>
          <a:xfrm>
            <a:off x="1334143" y="5997044"/>
            <a:ext cx="674821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ii) Community Forums &amp; Group Chat</a:t>
            </a:r>
          </a:p>
        </p:txBody>
      </p:sp>
      <p:sp>
        <p:nvSpPr>
          <p:cNvPr id="185" name="Engage with peers who have similar experiences.…"/>
          <p:cNvSpPr txBox="1"/>
          <p:nvPr/>
        </p:nvSpPr>
        <p:spPr>
          <a:xfrm>
            <a:off x="1901329" y="7125136"/>
            <a:ext cx="627679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4009" indent="-244009" algn="l" defTabSz="12700">
              <a:buClr>
                <a:srgbClr val="0000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Engage with peers who have similar experiences. </a:t>
            </a:r>
          </a:p>
          <a:p>
            <a:pPr marL="244009" indent="-244009" algn="l" defTabSz="12700">
              <a:buClr>
                <a:srgbClr val="0000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Option for anonymous discussions, group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    chats, and open forums to foster peer support.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900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9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6"/>
      <p:bldP build="whole" bldLvl="1" animBg="1" rev="0" advAuto="0" spid="182" grpId="3"/>
      <p:bldP build="whole" bldLvl="1" animBg="1" rev="0" advAuto="0" spid="181" grpId="1"/>
      <p:bldP build="p" bldLvl="5" animBg="1" rev="0" advAuto="0" spid="183" grpId="2"/>
      <p:bldP build="whole" bldLvl="1" animBg="1" rev="0" advAuto="0" spid="184" grpId="4"/>
      <p:bldP build="whole" bldLvl="1" animBg="1" rev="0" advAuto="0" spid="185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Two jellyfish against a pink background" descr="Two jellyfish against a pink back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111" t="0" r="0" b="0"/>
          <a:stretch>
            <a:fillRect/>
          </a:stretch>
        </p:blipFill>
        <p:spPr>
          <a:xfrm>
            <a:off x="12411485" y="239514"/>
            <a:ext cx="11766054" cy="13236810"/>
          </a:xfrm>
          <a:prstGeom prst="rect">
            <a:avLst/>
          </a:prstGeom>
        </p:spPr>
      </p:pic>
      <p:sp>
        <p:nvSpPr>
          <p:cNvPr id="188" name="Access to Mental Health Professio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2280">
              <a:defRPr spc="-141" sz="4704"/>
            </a:lvl1pPr>
          </a:lstStyle>
          <a:p>
            <a:pPr/>
            <a:r>
              <a:t> Access to Mental Health Professionals</a:t>
            </a:r>
          </a:p>
        </p:txBody>
      </p:sp>
      <p:sp>
        <p:nvSpPr>
          <p:cNvPr id="189" name="• Affordable mental health services, making help accessible to youth."/>
          <p:cNvSpPr txBox="1"/>
          <p:nvPr>
            <p:ph type="body" sz="quarter" idx="1"/>
          </p:nvPr>
        </p:nvSpPr>
        <p:spPr>
          <a:xfrm>
            <a:off x="1776101" y="3714743"/>
            <a:ext cx="9652001" cy="955158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Affordable mental health services, making help accessible to youth.</a:t>
            </a:r>
          </a:p>
        </p:txBody>
      </p:sp>
      <p:sp>
        <p:nvSpPr>
          <p:cNvPr id="190" name="i)Budget-Friendly Options:"/>
          <p:cNvSpPr txBox="1"/>
          <p:nvPr>
            <p:ph type="body" idx="22"/>
          </p:nvPr>
        </p:nvSpPr>
        <p:spPr>
          <a:xfrm>
            <a:off x="1270000" y="2819400"/>
            <a:ext cx="6157823" cy="7673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i)Budget-Friendly Options:</a:t>
            </a:r>
          </a:p>
        </p:txBody>
      </p:sp>
      <p:sp>
        <p:nvSpPr>
          <p:cNvPr id="191" name="ii) Personalized Match:"/>
          <p:cNvSpPr txBox="1"/>
          <p:nvPr/>
        </p:nvSpPr>
        <p:spPr>
          <a:xfrm>
            <a:off x="1334143" y="5997044"/>
            <a:ext cx="43541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ii) Personalized Match: </a:t>
            </a:r>
          </a:p>
        </p:txBody>
      </p:sp>
      <p:sp>
        <p:nvSpPr>
          <p:cNvPr id="192" name="• Match users with professionals based on personal preferences such as…"/>
          <p:cNvSpPr txBox="1"/>
          <p:nvPr/>
        </p:nvSpPr>
        <p:spPr>
          <a:xfrm>
            <a:off x="1851460" y="7030927"/>
            <a:ext cx="8656230" cy="74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Match users with professionals based on personal preferences such as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language, gender, and comfort level.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900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9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  <p:bldP build="whole" bldLvl="1" animBg="1" rev="0" advAuto="0" spid="191" grpId="4"/>
      <p:bldP build="whole" bldLvl="1" animBg="1" rev="0" advAuto="0" spid="187" grpId="6"/>
      <p:bldP build="whole" bldLvl="1" animBg="1" rev="0" advAuto="0" spid="189" grpId="3"/>
      <p:bldP build="p" bldLvl="5" animBg="1" rev="0" advAuto="0" spid="190" grpId="2"/>
      <p:bldP build="whole" bldLvl="1" animBg="1" rev="0" advAuto="0" spid="192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Two jellyfish against a pink background" descr="Two jellyfish against a pink back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111" t="0" r="0" b="0"/>
          <a:stretch>
            <a:fillRect/>
          </a:stretch>
        </p:blipFill>
        <p:spPr>
          <a:xfrm>
            <a:off x="19305882" y="239514"/>
            <a:ext cx="4871657" cy="5480614"/>
          </a:xfrm>
          <a:prstGeom prst="rect">
            <a:avLst/>
          </a:prstGeom>
        </p:spPr>
      </p:pic>
      <p:sp>
        <p:nvSpPr>
          <p:cNvPr id="195" name="Educa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9930">
              <a:defRPr spc="-216" sz="7224"/>
            </a:lvl1pPr>
          </a:lstStyle>
          <a:p>
            <a:pPr/>
            <a:r>
              <a:t>Educational Resources</a:t>
            </a:r>
          </a:p>
        </p:txBody>
      </p:sp>
      <p:sp>
        <p:nvSpPr>
          <p:cNvPr id="196" name="• Regularly updated mental health articles on topics such as depression, anxiety, stress…"/>
          <p:cNvSpPr txBox="1"/>
          <p:nvPr>
            <p:ph type="body" sz="quarter" idx="1"/>
          </p:nvPr>
        </p:nvSpPr>
        <p:spPr>
          <a:xfrm>
            <a:off x="1776101" y="3714743"/>
            <a:ext cx="9652001" cy="955158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tabLst>
                <a:tab pos="330200" algn="l"/>
                <a:tab pos="660400" algn="l"/>
                <a:tab pos="990600" algn="l"/>
                <a:tab pos="1320800" algn="l"/>
                <a:tab pos="1651000" algn="l"/>
                <a:tab pos="1981200" algn="l"/>
                <a:tab pos="2311400" algn="l"/>
                <a:tab pos="2641600" algn="l"/>
                <a:tab pos="2971800" algn="l"/>
                <a:tab pos="3302000" algn="l"/>
                <a:tab pos="3632200" algn="l"/>
                <a:tab pos="3962400" algn="l"/>
              </a:tabLst>
              <a:defRPr sz="1949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Regularly updated mental health articles on topics such as depression, anxiety, stress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tabLst>
                <a:tab pos="330200" algn="l"/>
                <a:tab pos="660400" algn="l"/>
                <a:tab pos="990600" algn="l"/>
                <a:tab pos="1320800" algn="l"/>
                <a:tab pos="1651000" algn="l"/>
                <a:tab pos="1981200" algn="l"/>
                <a:tab pos="2311400" algn="l"/>
                <a:tab pos="2641600" algn="l"/>
                <a:tab pos="2971800" algn="l"/>
                <a:tab pos="3302000" algn="l"/>
                <a:tab pos="3632200" algn="l"/>
                <a:tab pos="3962400" algn="l"/>
              </a:tabLst>
              <a:defRPr sz="1949">
                <a:latin typeface="Helvetica"/>
                <a:ea typeface="Helvetica"/>
                <a:cs typeface="Helvetica"/>
                <a:sym typeface="Helvetica"/>
              </a:defRPr>
            </a:pPr>
            <a:r>
              <a:t>management, and more.</a:t>
            </a:r>
          </a:p>
        </p:txBody>
      </p:sp>
      <p:sp>
        <p:nvSpPr>
          <p:cNvPr id="197" name="i) Articles:"/>
          <p:cNvSpPr txBox="1"/>
          <p:nvPr>
            <p:ph type="body" idx="22"/>
          </p:nvPr>
        </p:nvSpPr>
        <p:spPr>
          <a:xfrm>
            <a:off x="1270000" y="2819400"/>
            <a:ext cx="6157823" cy="7673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i) Articles:</a:t>
            </a:r>
          </a:p>
        </p:txBody>
      </p:sp>
      <p:sp>
        <p:nvSpPr>
          <p:cNvPr id="198" name="ii) Videos:"/>
          <p:cNvSpPr txBox="1"/>
          <p:nvPr/>
        </p:nvSpPr>
        <p:spPr>
          <a:xfrm>
            <a:off x="1334143" y="5997044"/>
            <a:ext cx="193056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ii) Videos:</a:t>
            </a:r>
          </a:p>
        </p:txBody>
      </p:sp>
      <p:sp>
        <p:nvSpPr>
          <p:cNvPr id="199" name="Engaging visual content, including motivational videos, awareness talks,…"/>
          <p:cNvSpPr txBox="1"/>
          <p:nvPr/>
        </p:nvSpPr>
        <p:spPr>
          <a:xfrm>
            <a:off x="1301083" y="6869544"/>
            <a:ext cx="885175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4009" indent="-244009" algn="l" defTabSz="12700">
              <a:buClr>
                <a:srgbClr val="0000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Engaging visual content, including motivational videos, awareness talks,</a:t>
            </a:r>
          </a:p>
          <a:p>
            <a:pPr marL="244009" indent="-244009" algn="l" defTabSz="12700">
              <a:buClr>
                <a:srgbClr val="000000"/>
              </a:buClr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Expert advice on coping mechanisms.</a:t>
            </a:r>
          </a:p>
        </p:txBody>
      </p:sp>
      <p:pic>
        <p:nvPicPr>
          <p:cNvPr id="200" name="video-calling-with-therapist_23-2148525761.jpg.avif" descr="video-calling-with-therapist_23-2148525761.jpg.av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43947" y="6372298"/>
            <a:ext cx="7950201" cy="529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900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9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8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4"/>
      <p:bldP build="whole" bldLvl="1" animBg="1" rev="0" advAuto="0" spid="196" grpId="3"/>
      <p:bldP build="whole" bldLvl="1" animBg="1" rev="0" advAuto="0" spid="199" grpId="6"/>
      <p:bldP build="p" bldLvl="5" animBg="1" rev="0" advAuto="0" spid="197" grpId="2"/>
      <p:bldP build="whole" bldLvl="1" animBg="1" rev="0" advAuto="0" spid="195" grpId="1"/>
      <p:bldP build="whole" bldLvl="1" animBg="1" rev="0" advAuto="0" spid="200" grpId="7"/>
      <p:bldP build="whole" bldLvl="1" animBg="1" rev="0" advAuto="0" spid="198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Two jellyfish against a pink background" descr="Two jellyfish against a pink back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111" t="0" r="0" b="0"/>
          <a:stretch>
            <a:fillRect/>
          </a:stretch>
        </p:blipFill>
        <p:spPr>
          <a:xfrm>
            <a:off x="17372285" y="14741486"/>
            <a:ext cx="4871658" cy="5480614"/>
          </a:xfrm>
          <a:prstGeom prst="rect">
            <a:avLst/>
          </a:prstGeom>
        </p:spPr>
      </p:pic>
      <p:sp>
        <p:nvSpPr>
          <p:cNvPr id="203" name="Simple Mental Health 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0870">
              <a:defRPr spc="-186" sz="6216"/>
            </a:lvl1pPr>
          </a:lstStyle>
          <a:p>
            <a:pPr/>
            <a:r>
              <a:t> Simple Mental Health Test</a:t>
            </a:r>
          </a:p>
        </p:txBody>
      </p:sp>
      <p:sp>
        <p:nvSpPr>
          <p:cNvPr id="204" name="• Regularly updated mental health articles on topics such as depression, anxiety, stress…"/>
          <p:cNvSpPr txBox="1"/>
          <p:nvPr>
            <p:ph type="body" sz="quarter" idx="1"/>
          </p:nvPr>
        </p:nvSpPr>
        <p:spPr>
          <a:xfrm>
            <a:off x="1776101" y="3714743"/>
            <a:ext cx="9652001" cy="955158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tabLst>
                <a:tab pos="330200" algn="l"/>
                <a:tab pos="660400" algn="l"/>
                <a:tab pos="990600" algn="l"/>
                <a:tab pos="1320800" algn="l"/>
                <a:tab pos="1651000" algn="l"/>
                <a:tab pos="1981200" algn="l"/>
                <a:tab pos="2311400" algn="l"/>
                <a:tab pos="2641600" algn="l"/>
                <a:tab pos="2971800" algn="l"/>
                <a:tab pos="3302000" algn="l"/>
                <a:tab pos="3632200" algn="l"/>
                <a:tab pos="3962400" algn="l"/>
              </a:tabLst>
              <a:defRPr sz="1949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Regularly updated mental health articles on topics such as depression, anxiety, stress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tabLst>
                <a:tab pos="330200" algn="l"/>
                <a:tab pos="660400" algn="l"/>
                <a:tab pos="990600" algn="l"/>
                <a:tab pos="1320800" algn="l"/>
                <a:tab pos="1651000" algn="l"/>
                <a:tab pos="1981200" algn="l"/>
                <a:tab pos="2311400" algn="l"/>
                <a:tab pos="2641600" algn="l"/>
                <a:tab pos="2971800" algn="l"/>
                <a:tab pos="3302000" algn="l"/>
                <a:tab pos="3632200" algn="l"/>
                <a:tab pos="3962400" algn="l"/>
              </a:tabLst>
              <a:defRPr sz="1949">
                <a:latin typeface="Helvetica"/>
                <a:ea typeface="Helvetica"/>
                <a:cs typeface="Helvetica"/>
                <a:sym typeface="Helvetica"/>
              </a:defRPr>
            </a:pPr>
            <a:r>
              <a:t>management, and more.</a:t>
            </a:r>
          </a:p>
        </p:txBody>
      </p:sp>
      <p:sp>
        <p:nvSpPr>
          <p:cNvPr id="205" name="i)Self-Assessment:"/>
          <p:cNvSpPr txBox="1"/>
          <p:nvPr>
            <p:ph type="body" idx="22"/>
          </p:nvPr>
        </p:nvSpPr>
        <p:spPr>
          <a:xfrm>
            <a:off x="1270000" y="2819400"/>
            <a:ext cx="6157823" cy="7673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i)Self-Assessment: </a:t>
            </a:r>
          </a:p>
        </p:txBody>
      </p:sp>
      <p:sp>
        <p:nvSpPr>
          <p:cNvPr id="206" name="ii)Score Calculation:"/>
          <p:cNvSpPr txBox="1"/>
          <p:nvPr/>
        </p:nvSpPr>
        <p:spPr>
          <a:xfrm>
            <a:off x="1278897" y="4948769"/>
            <a:ext cx="390889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ii)Score Calculation: </a:t>
            </a:r>
          </a:p>
        </p:txBody>
      </p:sp>
      <p:sp>
        <p:nvSpPr>
          <p:cNvPr id="207" name="• A score is calculated based on the answers, providing a mental health…"/>
          <p:cNvSpPr txBox="1"/>
          <p:nvPr/>
        </p:nvSpPr>
        <p:spPr>
          <a:xfrm>
            <a:off x="1577311" y="5992690"/>
            <a:ext cx="8508837" cy="74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A score is calculated based on the answers, providing a mental health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snapshot.</a:t>
            </a:r>
          </a:p>
        </p:txBody>
      </p:sp>
      <p:pic>
        <p:nvPicPr>
          <p:cNvPr id="208" name="video-calling-with-therapist_23-2148525761.jpg.avif" descr="video-calling-with-therapist_23-2148525761.jpg.av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4140" y="15662443"/>
            <a:ext cx="7950201" cy="52959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iii)Recommendations:"/>
          <p:cNvSpPr txBox="1"/>
          <p:nvPr/>
        </p:nvSpPr>
        <p:spPr>
          <a:xfrm>
            <a:off x="1516340" y="7768658"/>
            <a:ext cx="420545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iii)Recommendations: </a:t>
            </a:r>
          </a:p>
        </p:txBody>
      </p:sp>
      <p:sp>
        <p:nvSpPr>
          <p:cNvPr id="210" name="• Tailored feedback and recommendations based on the user’s score, with the…"/>
          <p:cNvSpPr txBox="1"/>
          <p:nvPr/>
        </p:nvSpPr>
        <p:spPr>
          <a:xfrm>
            <a:off x="1461790" y="8916152"/>
            <a:ext cx="9268420" cy="74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96">
                <a:latin typeface="Helvetica"/>
                <a:ea typeface="Helvetica"/>
                <a:cs typeface="Helvetica"/>
                <a:sym typeface="Helvetica"/>
              </a:defRPr>
            </a:pPr>
            <a:r>
              <a:t>•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Tailored feedback and recommendations based on the user’s score, with the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4">
                <a:latin typeface="Helvetica"/>
                <a:ea typeface="Helvetica"/>
                <a:cs typeface="Helvetica"/>
                <a:sym typeface="Helvetica"/>
              </a:defRPr>
            </a:pPr>
            <a:r>
              <a:t>  option to retake the test or reset answers.</a:t>
            </a:r>
          </a:p>
        </p:txBody>
      </p:sp>
      <p:pic>
        <p:nvPicPr>
          <p:cNvPr id="211" name="mental-health-landing-page-template_23-2149065708.jpg.avif" descr="mental-health-landing-page-template_23-2149065708.jpg.av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0693" y="2706344"/>
            <a:ext cx="10985774" cy="731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9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9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2"/>
      <p:bldP build="whole" bldLvl="1" animBg="1" rev="0" advAuto="0" spid="207" grpId="5"/>
      <p:bldP build="whole" bldLvl="1" animBg="1" rev="0" advAuto="0" spid="206" grpId="4"/>
      <p:bldP build="p" bldLvl="5" animBg="1" rev="0" advAuto="0" spid="203" grpId="1"/>
      <p:bldP build="whole" bldLvl="1" animBg="1" rev="0" advAuto="0" spid="209" grpId="6"/>
      <p:bldP build="whole" bldLvl="1" animBg="1" rev="0" advAuto="0" spid="204" grpId="3"/>
      <p:bldP build="whole" bldLvl="1" animBg="1" rev="0" advAuto="0" spid="210" grpId="7"/>
      <p:bldP build="whole" bldLvl="1" animBg="1" rev="0" advAuto="0" spid="211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