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512064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9ECAF2E-1AAA-499D-B3BF-26D58940E10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4E"/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3" d="100"/>
          <a:sy n="23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4C709-ACC4-4CF4-927A-BE5ED2AEBB4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1AAA7-048C-4628-9804-4A4F1740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3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AAA7-048C-4628-9804-4A4F1740C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237694"/>
            <a:ext cx="38404800" cy="11142133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6809511"/>
            <a:ext cx="38404800" cy="7726889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0045-0D5A-494D-8865-76F220EEED6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650E-0D90-4FEF-B80A-CB4C75A9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0045-0D5A-494D-8865-76F220EEED6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650E-0D90-4FEF-B80A-CB4C75A9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703917"/>
            <a:ext cx="11041380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703917"/>
            <a:ext cx="32484060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0045-0D5A-494D-8865-76F220EEED6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650E-0D90-4FEF-B80A-CB4C75A9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0045-0D5A-494D-8865-76F220EEED6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650E-0D90-4FEF-B80A-CB4C75A9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2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978780"/>
            <a:ext cx="44165520" cy="13312773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1417496"/>
            <a:ext cx="44165520" cy="7000873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0045-0D5A-494D-8865-76F220EEED6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650E-0D90-4FEF-B80A-CB4C75A9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3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8519583"/>
            <a:ext cx="2176272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8519583"/>
            <a:ext cx="2176272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0045-0D5A-494D-8865-76F220EEED6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650E-0D90-4FEF-B80A-CB4C75A9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703919"/>
            <a:ext cx="4416552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845427"/>
            <a:ext cx="21662705" cy="3844923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1690350"/>
            <a:ext cx="21662705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845427"/>
            <a:ext cx="21769390" cy="3844923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1690350"/>
            <a:ext cx="2176939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0045-0D5A-494D-8865-76F220EEED6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650E-0D90-4FEF-B80A-CB4C75A9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2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0045-0D5A-494D-8865-76F220EEED6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650E-0D90-4FEF-B80A-CB4C75A9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0045-0D5A-494D-8865-76F220EEED6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650E-0D90-4FEF-B80A-CB4C75A9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33600"/>
            <a:ext cx="16515395" cy="746760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607986"/>
            <a:ext cx="25923240" cy="22743583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601200"/>
            <a:ext cx="16515395" cy="17787411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0045-0D5A-494D-8865-76F220EEED6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650E-0D90-4FEF-B80A-CB4C75A9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33600"/>
            <a:ext cx="16515395" cy="746760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607986"/>
            <a:ext cx="25923240" cy="22743583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601200"/>
            <a:ext cx="16515395" cy="17787411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0045-0D5A-494D-8865-76F220EEED6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650E-0D90-4FEF-B80A-CB4C75A9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703919"/>
            <a:ext cx="4416552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8519583"/>
            <a:ext cx="4416552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9662969"/>
            <a:ext cx="1152144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10045-0D5A-494D-8865-76F220EEED6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9662969"/>
            <a:ext cx="1728216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9662969"/>
            <a:ext cx="1152144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0650E-0D90-4FEF-B80A-CB4C75A9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icc-cricket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0525F-808E-4F27-883B-953F35589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1206400" cy="32004000"/>
          </a:xfrm>
          <a:prstGeom prst="rect">
            <a:avLst/>
          </a:prstGeom>
          <a:solidFill>
            <a:srgbClr val="191919">
              <a:alpha val="7843"/>
            </a:srgbClr>
          </a:solidFill>
          <a:ln w="9525">
            <a:solidFill>
              <a:srgbClr val="D8D8D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venir Book"/>
              <a:ea typeface="ＭＳ Ｐゴシック" charset="0"/>
              <a:cs typeface="Avenir Book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89D3467-3ABF-4D6A-9CC2-EDFD68D1B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152" y="7899325"/>
            <a:ext cx="10512425" cy="8456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00" b="1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spcAft>
                <a:spcPts val="2400"/>
              </a:spcAft>
            </a:pPr>
            <a:r>
              <a:rPr lang="en-US" altLang="en-US" sz="66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Project predicts the outcome of next series between top five ODI Cricket teams, Individual players’ rankings are used and calculated to get best team.</a:t>
            </a:r>
            <a:endParaRPr lang="en-US" altLang="en-US" sz="6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2236CF4A-CE5A-457A-AF72-9EFC1EA0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81" y="16829956"/>
            <a:ext cx="10512425" cy="1454943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4800" dirty="0">
              <a:latin typeface="Avenir Book" pitchFamily="124" charset="0"/>
            </a:endParaRPr>
          </a:p>
          <a:p>
            <a:pPr eaLnBrk="1" hangingPunct="1">
              <a:spcBef>
                <a:spcPts val="3000"/>
              </a:spcBef>
            </a:pPr>
            <a:r>
              <a:rPr lang="en-US" altLang="en-US" sz="6600" dirty="0">
                <a:latin typeface="Times" panose="02020603050405020304" pitchFamily="18" charset="0"/>
                <a:cs typeface="Times" panose="02020603050405020304" pitchFamily="18" charset="0"/>
              </a:rPr>
              <a:t>ICC ODI ranking’s webpages were scrapped using requests and Beautiful Soup. Team and individual scores were extracted and calculated to give top-5 teams’ rankings based on batsmen, bowlers, and allrounders. Team performance in next series is predicted based on those scores.</a:t>
            </a:r>
          </a:p>
          <a:p>
            <a:pPr marL="857250" indent="-8572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en-US" sz="6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02CE621C-8432-41B1-BB8F-526D243D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0268" y="7842309"/>
            <a:ext cx="27031952" cy="1818744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kumimoji="0" lang="en-US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algn="ctr" eaLnBrk="1" hangingPunct="1"/>
            <a:endParaRPr lang="en-US" altLang="en-US" sz="8000" b="1" dirty="0">
              <a:solidFill>
                <a:srgbClr val="000000"/>
              </a:solidFill>
              <a:latin typeface="Century Gothic" panose="020B0502020202020204" pitchFamily="34" charset="0"/>
              <a:ea typeface="+mn-ea"/>
            </a:endParaRPr>
          </a:p>
          <a:p>
            <a:pPr algn="ctr" eaLnBrk="1" hangingPunct="1"/>
            <a:endParaRPr lang="en-US" altLang="en-US" sz="8000" b="1" i="1" dirty="0">
              <a:solidFill>
                <a:srgbClr val="000000"/>
              </a:solidFill>
              <a:latin typeface="Century Gothic" panose="020B0502020202020204" pitchFamily="34" charset="0"/>
              <a:ea typeface="+mn-ea"/>
            </a:endParaRPr>
          </a:p>
          <a:p>
            <a:pPr algn="ctr" eaLnBrk="1" hangingPunct="1"/>
            <a:endParaRPr lang="en-US" altLang="en-US" sz="8000" b="1" i="1" dirty="0">
              <a:solidFill>
                <a:srgbClr val="000000"/>
              </a:solidFill>
              <a:latin typeface="Century Gothic" panose="020B0502020202020204" pitchFamily="34" charset="0"/>
              <a:ea typeface="+mn-ea"/>
            </a:endParaRPr>
          </a:p>
          <a:p>
            <a:pPr algn="ctr" eaLnBrk="1" hangingPunct="1"/>
            <a:endParaRPr lang="en-US" altLang="en-US" sz="8000" b="1" i="1" dirty="0">
              <a:solidFill>
                <a:srgbClr val="000000"/>
              </a:solidFill>
              <a:latin typeface="Century Gothic" panose="020B0502020202020204" pitchFamily="34" charset="0"/>
              <a:ea typeface="+mn-ea"/>
            </a:endParaRPr>
          </a:p>
          <a:p>
            <a:pPr algn="ctr" eaLnBrk="1" hangingPunct="1"/>
            <a:endParaRPr lang="en-US" altLang="en-US" sz="8000" b="1" i="1" dirty="0">
              <a:solidFill>
                <a:srgbClr val="000000"/>
              </a:solidFill>
              <a:latin typeface="Century Gothic" panose="020B0502020202020204" pitchFamily="34" charset="0"/>
              <a:ea typeface="+mn-ea"/>
            </a:endParaRPr>
          </a:p>
          <a:p>
            <a:pPr eaLnBrk="1" hangingPunct="1"/>
            <a:r>
              <a:rPr lang="en-US" altLang="en-US" sz="66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endParaRPr lang="en-US" altLang="en-US" sz="6600" i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6324DC56-A001-4E2C-8CB2-5CF5B366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763" y="7842309"/>
            <a:ext cx="10137774" cy="1818744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ja-JP" sz="8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eaLnBrk="1" hangingPunct="1">
              <a:tabLst/>
            </a:pPr>
            <a:r>
              <a:rPr lang="en-US" altLang="en-US" sz="60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Analyzing three individual aspects of top 5 cricket teams, following group rankings is predicted from a penta-series One Day International Cricket match:</a:t>
            </a:r>
          </a:p>
          <a:p>
            <a:pPr marL="1736725" indent="-1050925" eaLnBrk="1" hangingPunct="1">
              <a:buFont typeface="+mj-lt"/>
              <a:buAutoNum type="arabicPeriod"/>
            </a:pPr>
            <a:r>
              <a:rPr lang="en-US" altLang="en-US" sz="66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England</a:t>
            </a:r>
          </a:p>
          <a:p>
            <a:pPr marL="1736725" indent="-1050925" eaLnBrk="1" hangingPunct="1">
              <a:buFont typeface="+mj-lt"/>
              <a:buAutoNum type="arabicPeriod"/>
            </a:pPr>
            <a:r>
              <a:rPr lang="en-US" altLang="en-US" sz="66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New Zealand</a:t>
            </a:r>
          </a:p>
          <a:p>
            <a:pPr marL="1736725" indent="-1050925" eaLnBrk="1" hangingPunct="1">
              <a:buFont typeface="+mj-lt"/>
              <a:buAutoNum type="arabicPeriod"/>
            </a:pPr>
            <a:r>
              <a:rPr lang="en-US" altLang="en-US" sz="66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Australia</a:t>
            </a:r>
          </a:p>
          <a:p>
            <a:pPr marL="1736725" indent="-1050925" eaLnBrk="1" hangingPunct="1">
              <a:buFont typeface="+mj-lt"/>
              <a:buAutoNum type="arabicPeriod"/>
            </a:pPr>
            <a:r>
              <a:rPr lang="en-US" altLang="en-US" sz="66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India</a:t>
            </a:r>
          </a:p>
          <a:p>
            <a:pPr marL="1736725" indent="-1050925" eaLnBrk="1" hangingPunct="1">
              <a:buFont typeface="+mj-lt"/>
              <a:buAutoNum type="arabicPeriod"/>
              <a:tabLst>
                <a:tab pos="1508125" algn="l"/>
              </a:tabLst>
            </a:pPr>
            <a:r>
              <a:rPr lang="en-US" altLang="en-US" sz="66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South Africa</a:t>
            </a:r>
          </a:p>
          <a:p>
            <a:pPr eaLnBrk="1" hangingPunct="1">
              <a:tabLst>
                <a:tab pos="1508125" algn="l"/>
              </a:tabLst>
            </a:pPr>
            <a:r>
              <a:rPr lang="en-US" altLang="en-US" sz="66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Also, England has most skillful set of batsmen and all-rounders and New Zealand has most skillful set of bowlers.</a:t>
            </a:r>
            <a:endParaRPr lang="en-US" altLang="en-US" sz="6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endParaRPr lang="en-US" altLang="en-US" sz="66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AA1B4261-DF07-45D4-AA33-30B8E3956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817" y="3077163"/>
            <a:ext cx="47701200" cy="34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274320" rIns="274320" bIns="274320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Reason Adhikari</a:t>
            </a:r>
          </a:p>
          <a:p>
            <a:pPr algn="ctr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bg1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School of Computer Science and Information Systems, NWMSU</a:t>
            </a:r>
            <a:endParaRPr lang="en-US" altLang="en-US" sz="7200" dirty="0">
              <a:solidFill>
                <a:schemeClr val="bg1"/>
              </a:solidFill>
              <a:latin typeface="Courier New" panose="02070309020205020404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180">
            <a:extLst>
              <a:ext uri="{FF2B5EF4-FFF2-40B4-BE49-F238E27FC236}">
                <a16:creationId xmlns:a16="http://schemas.microsoft.com/office/drawing/2014/main" id="{111899AE-4F3F-4273-8631-8869DCADB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104" y="905034"/>
            <a:ext cx="49450625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1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ＭＳ Ｐゴシック" charset="0"/>
                <a:cs typeface="Avenir Heavy"/>
              </a:rPr>
              <a:t>Predict Matches Between Top Cricket ODI Teams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822548C5-04DD-40AC-91A2-446FD579E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302" y="26746116"/>
            <a:ext cx="12566199" cy="454152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lang="en-US" altLang="en-US" sz="8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66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Dr. Nathan Eloe - Professor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ECAD6079-F61F-4E78-9958-034B06487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763" y="26746032"/>
            <a:ext cx="10137774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indent="0" eaLnBrk="1" hangingPunct="1">
              <a:spcAft>
                <a:spcPts val="2400"/>
              </a:spcAft>
            </a:pPr>
            <a:endParaRPr lang="en-US" altLang="en-US" sz="60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60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adhikariReason/cricket-prediction-</a:t>
            </a:r>
            <a:r>
              <a:rPr lang="en-US" altLang="en-US" sz="60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webmining</a:t>
            </a:r>
            <a:endParaRPr lang="en-US" altLang="en-US" sz="60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 Box 70">
            <a:extLst>
              <a:ext uri="{FF2B5EF4-FFF2-40B4-BE49-F238E27FC236}">
                <a16:creationId xmlns:a16="http://schemas.microsoft.com/office/drawing/2014/main" id="{02DFEE8D-4462-463D-BCD5-BE3079F27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3589" y="26730876"/>
            <a:ext cx="13414830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endParaRPr lang="en-US" altLang="en-US" sz="4400" dirty="0">
              <a:latin typeface="Avenir Book" pitchFamily="124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en-US" sz="4400" dirty="0">
              <a:latin typeface="Avenir Book" pitchFamily="12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6600" dirty="0">
                <a:latin typeface="Times" panose="02020603050405020304" pitchFamily="18" charset="0"/>
                <a:cs typeface="Times" panose="02020603050405020304" pitchFamily="18" charset="0"/>
              </a:rPr>
              <a:t>International Cricket Council: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6600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https://www.icc-cricket.com/</a:t>
            </a:r>
            <a:r>
              <a:rPr lang="en-US" altLang="en-US" sz="66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endParaRPr lang="en-US" altLang="en-US" sz="6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EAB6506-E5CA-42D7-846F-FEE11EDE5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057" y="655440"/>
            <a:ext cx="4997480" cy="6531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DCB7D-66A5-42A7-925C-DCAEDA9F2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55470" y="17037119"/>
            <a:ext cx="13250772" cy="9107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7BC2EB-84C2-4A2A-94F5-58D376140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44174" y="8895824"/>
            <a:ext cx="13035554" cy="89592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8E1EBF-09E1-4411-808A-20EB5D386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8418" y="8943212"/>
            <a:ext cx="13035554" cy="8959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7E3391-4416-425A-B153-607FB7F6DA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03200" y="17053048"/>
            <a:ext cx="13250772" cy="91072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8140BF-29F7-46DB-8CE3-FA47513CF0AF}"/>
              </a:ext>
            </a:extLst>
          </p:cNvPr>
          <p:cNvSpPr txBox="1"/>
          <p:nvPr/>
        </p:nvSpPr>
        <p:spPr>
          <a:xfrm>
            <a:off x="12290267" y="7842309"/>
            <a:ext cx="27031953" cy="1488823"/>
          </a:xfrm>
          <a:prstGeom prst="rect">
            <a:avLst/>
          </a:prstGeom>
          <a:solidFill>
            <a:srgbClr val="006A4E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8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22429C-A814-41E8-94F5-F510391E735E}"/>
              </a:ext>
            </a:extLst>
          </p:cNvPr>
          <p:cNvSpPr txBox="1"/>
          <p:nvPr/>
        </p:nvSpPr>
        <p:spPr>
          <a:xfrm>
            <a:off x="924152" y="7899325"/>
            <a:ext cx="10512425" cy="1446550"/>
          </a:xfrm>
          <a:prstGeom prst="rect">
            <a:avLst/>
          </a:prstGeom>
          <a:solidFill>
            <a:srgbClr val="006A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A57FE2-0E33-4F7C-9238-EA3C8D08385F}"/>
              </a:ext>
            </a:extLst>
          </p:cNvPr>
          <p:cNvSpPr txBox="1"/>
          <p:nvPr/>
        </p:nvSpPr>
        <p:spPr>
          <a:xfrm>
            <a:off x="969281" y="16829956"/>
            <a:ext cx="10512425" cy="1446550"/>
          </a:xfrm>
          <a:prstGeom prst="rect">
            <a:avLst/>
          </a:prstGeom>
          <a:solidFill>
            <a:srgbClr val="006A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Tools &amp;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2FFBA-EBC7-437C-8BBE-4151536E5950}"/>
              </a:ext>
            </a:extLst>
          </p:cNvPr>
          <p:cNvSpPr txBox="1"/>
          <p:nvPr/>
        </p:nvSpPr>
        <p:spPr>
          <a:xfrm>
            <a:off x="40245616" y="7842309"/>
            <a:ext cx="10135921" cy="1488823"/>
          </a:xfrm>
          <a:prstGeom prst="rect">
            <a:avLst/>
          </a:prstGeom>
          <a:solidFill>
            <a:srgbClr val="006A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F50FCA-6BD3-48D4-A2F2-106E0B1C22AD}"/>
              </a:ext>
            </a:extLst>
          </p:cNvPr>
          <p:cNvSpPr txBox="1"/>
          <p:nvPr/>
        </p:nvSpPr>
        <p:spPr>
          <a:xfrm>
            <a:off x="40259726" y="26746032"/>
            <a:ext cx="10121811" cy="1723549"/>
          </a:xfrm>
          <a:prstGeom prst="rect">
            <a:avLst/>
          </a:prstGeom>
          <a:solidFill>
            <a:srgbClr val="006A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 Repo</a:t>
            </a:r>
            <a:endParaRPr lang="en-US" altLang="en-US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13FB18-5A55-4C15-990B-2E20BFCEBEBB}"/>
              </a:ext>
            </a:extLst>
          </p:cNvPr>
          <p:cNvSpPr txBox="1"/>
          <p:nvPr/>
        </p:nvSpPr>
        <p:spPr>
          <a:xfrm>
            <a:off x="26755681" y="26746032"/>
            <a:ext cx="12550820" cy="1600438"/>
          </a:xfrm>
          <a:prstGeom prst="rect">
            <a:avLst/>
          </a:prstGeom>
          <a:solidFill>
            <a:srgbClr val="006A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Acknowledgments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63DEA5-EFA9-4D0D-9B15-F274AD9AB43A}"/>
              </a:ext>
            </a:extLst>
          </p:cNvPr>
          <p:cNvSpPr txBox="1"/>
          <p:nvPr/>
        </p:nvSpPr>
        <p:spPr>
          <a:xfrm>
            <a:off x="12403588" y="26746032"/>
            <a:ext cx="13414829" cy="1446550"/>
          </a:xfrm>
          <a:prstGeom prst="rect">
            <a:avLst/>
          </a:prstGeom>
          <a:solidFill>
            <a:srgbClr val="006A4E"/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en-US" sz="8800" b="1">
                <a:solidFill>
                  <a:schemeClr val="bg1"/>
                </a:solidFill>
                <a:latin typeface="Century Gothic" panose="020B0502020202020204" pitchFamily="34" charset="0"/>
              </a:rPr>
              <a:t>Resources</a:t>
            </a:r>
            <a:endParaRPr lang="en-US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 descr="Cricket bat and ball with solid fill">
            <a:extLst>
              <a:ext uri="{FF2B5EF4-FFF2-40B4-BE49-F238E27FC236}">
                <a16:creationId xmlns:a16="http://schemas.microsoft.com/office/drawing/2014/main" id="{5AA357B7-2997-4A19-90C4-8AF2C96885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37383" y="338543"/>
            <a:ext cx="5477239" cy="54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177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Century Gothic</vt:lpstr>
      <vt:lpstr>Courier New</vt:lpstr>
      <vt:lpstr>Times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Adhikari,Reason</dc:creator>
  <cp:lastModifiedBy>Adhikari,Reason</cp:lastModifiedBy>
  <cp:revision>8</cp:revision>
  <dcterms:created xsi:type="dcterms:W3CDTF">2022-04-16T15:50:57Z</dcterms:created>
  <dcterms:modified xsi:type="dcterms:W3CDTF">2022-10-21T21:48:34Z</dcterms:modified>
</cp:coreProperties>
</file>