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5" r:id="rId10"/>
    <p:sldId id="266" r:id="rId11"/>
    <p:sldId id="267" r:id="rId12"/>
    <p:sldId id="278" r:id="rId13"/>
    <p:sldId id="270" r:id="rId14"/>
    <p:sldId id="272" r:id="rId15"/>
    <p:sldId id="279" r:id="rId16"/>
    <p:sldId id="280" r:id="rId17"/>
    <p:sldId id="281" r:id="rId18"/>
    <p:sldId id="273"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8947"/>
    <a:srgbClr val="B27D12"/>
    <a:srgbClr val="DD8E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AC9DE5-F1E7-4F9B-992A-0D4B2A777269}" type="datetimeFigureOut">
              <a:rPr lang="en-US" smtClean="0"/>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27B58-9A0F-4677-8346-B1F6E940398C}" type="slidenum">
              <a:rPr lang="en-US" smtClean="0"/>
              <a:t>‹#›</a:t>
            </a:fld>
            <a:endParaRPr lang="en-US"/>
          </a:p>
        </p:txBody>
      </p:sp>
    </p:spTree>
    <p:extLst>
      <p:ext uri="{BB962C8B-B14F-4D97-AF65-F5344CB8AC3E}">
        <p14:creationId xmlns:p14="http://schemas.microsoft.com/office/powerpoint/2010/main" val="3339811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AC9DE5-F1E7-4F9B-992A-0D4B2A777269}" type="datetimeFigureOut">
              <a:rPr lang="en-US" smtClean="0"/>
              <a:t>12/23/2020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827B58-9A0F-4677-8346-B1F6E940398C}" type="slidenum">
              <a:rPr lang="en-US" smtClean="0"/>
              <a:t>‹#›</a:t>
            </a:fld>
            <a:endParaRPr lang="en-US"/>
          </a:p>
        </p:txBody>
      </p:sp>
    </p:spTree>
    <p:extLst>
      <p:ext uri="{BB962C8B-B14F-4D97-AF65-F5344CB8AC3E}">
        <p14:creationId xmlns:p14="http://schemas.microsoft.com/office/powerpoint/2010/main" val="1239536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AC9DE5-F1E7-4F9B-992A-0D4B2A777269}" type="datetimeFigureOut">
              <a:rPr lang="en-US" smtClean="0"/>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27B58-9A0F-4677-8346-B1F6E940398C}" type="slidenum">
              <a:rPr lang="en-US" smtClean="0"/>
              <a:t>‹#›</a:t>
            </a:fld>
            <a:endParaRPr lang="en-US"/>
          </a:p>
        </p:txBody>
      </p:sp>
    </p:spTree>
    <p:extLst>
      <p:ext uri="{BB962C8B-B14F-4D97-AF65-F5344CB8AC3E}">
        <p14:creationId xmlns:p14="http://schemas.microsoft.com/office/powerpoint/2010/main" val="3599859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AC9DE5-F1E7-4F9B-992A-0D4B2A777269}" type="datetimeFigureOut">
              <a:rPr lang="en-US" smtClean="0"/>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27B58-9A0F-4677-8346-B1F6E940398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96925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AC9DE5-F1E7-4F9B-992A-0D4B2A777269}" type="datetimeFigureOut">
              <a:rPr lang="en-US" smtClean="0"/>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27B58-9A0F-4677-8346-B1F6E940398C}" type="slidenum">
              <a:rPr lang="en-US" smtClean="0"/>
              <a:t>‹#›</a:t>
            </a:fld>
            <a:endParaRPr lang="en-US"/>
          </a:p>
        </p:txBody>
      </p:sp>
    </p:spTree>
    <p:extLst>
      <p:ext uri="{BB962C8B-B14F-4D97-AF65-F5344CB8AC3E}">
        <p14:creationId xmlns:p14="http://schemas.microsoft.com/office/powerpoint/2010/main" val="1337204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FAC9DE5-F1E7-4F9B-992A-0D4B2A777269}" type="datetimeFigureOut">
              <a:rPr lang="en-US" smtClean="0"/>
              <a:t>12/23/2020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27B58-9A0F-4677-8346-B1F6E940398C}" type="slidenum">
              <a:rPr lang="en-US" smtClean="0"/>
              <a:t>‹#›</a:t>
            </a:fld>
            <a:endParaRPr lang="en-US"/>
          </a:p>
        </p:txBody>
      </p:sp>
    </p:spTree>
    <p:extLst>
      <p:ext uri="{BB962C8B-B14F-4D97-AF65-F5344CB8AC3E}">
        <p14:creationId xmlns:p14="http://schemas.microsoft.com/office/powerpoint/2010/main" val="1388132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FAC9DE5-F1E7-4F9B-992A-0D4B2A777269}" type="datetimeFigureOut">
              <a:rPr lang="en-US" smtClean="0"/>
              <a:t>12/23/2020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27B58-9A0F-4677-8346-B1F6E940398C}" type="slidenum">
              <a:rPr lang="en-US" smtClean="0"/>
              <a:t>‹#›</a:t>
            </a:fld>
            <a:endParaRPr lang="en-US"/>
          </a:p>
        </p:txBody>
      </p:sp>
    </p:spTree>
    <p:extLst>
      <p:ext uri="{BB962C8B-B14F-4D97-AF65-F5344CB8AC3E}">
        <p14:creationId xmlns:p14="http://schemas.microsoft.com/office/powerpoint/2010/main" val="14648079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AC9DE5-F1E7-4F9B-992A-0D4B2A777269}" type="datetimeFigureOut">
              <a:rPr lang="en-US" smtClean="0"/>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27B58-9A0F-4677-8346-B1F6E940398C}" type="slidenum">
              <a:rPr lang="en-US" smtClean="0"/>
              <a:t>‹#›</a:t>
            </a:fld>
            <a:endParaRPr lang="en-US"/>
          </a:p>
        </p:txBody>
      </p:sp>
    </p:spTree>
    <p:extLst>
      <p:ext uri="{BB962C8B-B14F-4D97-AF65-F5344CB8AC3E}">
        <p14:creationId xmlns:p14="http://schemas.microsoft.com/office/powerpoint/2010/main" val="1571940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AC9DE5-F1E7-4F9B-992A-0D4B2A777269}" type="datetimeFigureOut">
              <a:rPr lang="en-US" smtClean="0"/>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27B58-9A0F-4677-8346-B1F6E940398C}" type="slidenum">
              <a:rPr lang="en-US" smtClean="0"/>
              <a:t>‹#›</a:t>
            </a:fld>
            <a:endParaRPr lang="en-US"/>
          </a:p>
        </p:txBody>
      </p:sp>
    </p:spTree>
    <p:extLst>
      <p:ext uri="{BB962C8B-B14F-4D97-AF65-F5344CB8AC3E}">
        <p14:creationId xmlns:p14="http://schemas.microsoft.com/office/powerpoint/2010/main" val="1219636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FAC9DE5-F1E7-4F9B-992A-0D4B2A777269}" type="datetimeFigureOut">
              <a:rPr lang="en-US" smtClean="0"/>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27B58-9A0F-4677-8346-B1F6E940398C}" type="slidenum">
              <a:rPr lang="en-US" smtClean="0"/>
              <a:t>‹#›</a:t>
            </a:fld>
            <a:endParaRPr lang="en-US"/>
          </a:p>
        </p:txBody>
      </p:sp>
    </p:spTree>
    <p:extLst>
      <p:ext uri="{BB962C8B-B14F-4D97-AF65-F5344CB8AC3E}">
        <p14:creationId xmlns:p14="http://schemas.microsoft.com/office/powerpoint/2010/main" val="3160089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AC9DE5-F1E7-4F9B-992A-0D4B2A777269}" type="datetimeFigureOut">
              <a:rPr lang="en-US" smtClean="0"/>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27B58-9A0F-4677-8346-B1F6E940398C}" type="slidenum">
              <a:rPr lang="en-US" smtClean="0"/>
              <a:t>‹#›</a:t>
            </a:fld>
            <a:endParaRPr lang="en-US"/>
          </a:p>
        </p:txBody>
      </p:sp>
    </p:spTree>
    <p:extLst>
      <p:ext uri="{BB962C8B-B14F-4D97-AF65-F5344CB8AC3E}">
        <p14:creationId xmlns:p14="http://schemas.microsoft.com/office/powerpoint/2010/main" val="959247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AC9DE5-F1E7-4F9B-992A-0D4B2A777269}" type="datetimeFigureOut">
              <a:rPr lang="en-US" smtClean="0"/>
              <a:t>12/23/2020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827B58-9A0F-4677-8346-B1F6E940398C}" type="slidenum">
              <a:rPr lang="en-US" smtClean="0"/>
              <a:t>‹#›</a:t>
            </a:fld>
            <a:endParaRPr lang="en-US"/>
          </a:p>
        </p:txBody>
      </p:sp>
    </p:spTree>
    <p:extLst>
      <p:ext uri="{BB962C8B-B14F-4D97-AF65-F5344CB8AC3E}">
        <p14:creationId xmlns:p14="http://schemas.microsoft.com/office/powerpoint/2010/main" val="4114351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AC9DE5-F1E7-4F9B-992A-0D4B2A777269}" type="datetimeFigureOut">
              <a:rPr lang="en-US" smtClean="0"/>
              <a:t>12/23/2020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827B58-9A0F-4677-8346-B1F6E940398C}" type="slidenum">
              <a:rPr lang="en-US" smtClean="0"/>
              <a:t>‹#›</a:t>
            </a:fld>
            <a:endParaRPr lang="en-US"/>
          </a:p>
        </p:txBody>
      </p:sp>
    </p:spTree>
    <p:extLst>
      <p:ext uri="{BB962C8B-B14F-4D97-AF65-F5344CB8AC3E}">
        <p14:creationId xmlns:p14="http://schemas.microsoft.com/office/powerpoint/2010/main" val="2183218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FAC9DE5-F1E7-4F9B-992A-0D4B2A777269}" type="datetimeFigureOut">
              <a:rPr lang="en-US" smtClean="0"/>
              <a:t>12/23/2020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1827B58-9A0F-4677-8346-B1F6E940398C}" type="slidenum">
              <a:rPr lang="en-US" smtClean="0"/>
              <a:t>‹#›</a:t>
            </a:fld>
            <a:endParaRPr lang="en-US"/>
          </a:p>
        </p:txBody>
      </p:sp>
    </p:spTree>
    <p:extLst>
      <p:ext uri="{BB962C8B-B14F-4D97-AF65-F5344CB8AC3E}">
        <p14:creationId xmlns:p14="http://schemas.microsoft.com/office/powerpoint/2010/main" val="3183039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FAC9DE5-F1E7-4F9B-992A-0D4B2A777269}" type="datetimeFigureOut">
              <a:rPr lang="en-US" smtClean="0"/>
              <a:t>12/23/2020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1827B58-9A0F-4677-8346-B1F6E940398C}" type="slidenum">
              <a:rPr lang="en-US" smtClean="0"/>
              <a:t>‹#›</a:t>
            </a:fld>
            <a:endParaRPr lang="en-US"/>
          </a:p>
        </p:txBody>
      </p:sp>
    </p:spTree>
    <p:extLst>
      <p:ext uri="{BB962C8B-B14F-4D97-AF65-F5344CB8AC3E}">
        <p14:creationId xmlns:p14="http://schemas.microsoft.com/office/powerpoint/2010/main" val="1170564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FAC9DE5-F1E7-4F9B-992A-0D4B2A777269}" type="datetimeFigureOut">
              <a:rPr lang="en-US" smtClean="0"/>
              <a:t>12/23/2020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1827B58-9A0F-4677-8346-B1F6E940398C}" type="slidenum">
              <a:rPr lang="en-US" smtClean="0"/>
              <a:t>‹#›</a:t>
            </a:fld>
            <a:endParaRPr lang="en-US"/>
          </a:p>
        </p:txBody>
      </p:sp>
    </p:spTree>
    <p:extLst>
      <p:ext uri="{BB962C8B-B14F-4D97-AF65-F5344CB8AC3E}">
        <p14:creationId xmlns:p14="http://schemas.microsoft.com/office/powerpoint/2010/main" val="3131481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AC9DE5-F1E7-4F9B-992A-0D4B2A777269}" type="datetimeFigureOut">
              <a:rPr lang="en-US" smtClean="0"/>
              <a:t>12/23/2020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827B58-9A0F-4677-8346-B1F6E940398C}" type="slidenum">
              <a:rPr lang="en-US" smtClean="0"/>
              <a:t>‹#›</a:t>
            </a:fld>
            <a:endParaRPr lang="en-US"/>
          </a:p>
        </p:txBody>
      </p:sp>
    </p:spTree>
    <p:extLst>
      <p:ext uri="{BB962C8B-B14F-4D97-AF65-F5344CB8AC3E}">
        <p14:creationId xmlns:p14="http://schemas.microsoft.com/office/powerpoint/2010/main" val="2861779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FAC9DE5-F1E7-4F9B-992A-0D4B2A777269}" type="datetimeFigureOut">
              <a:rPr lang="en-US" smtClean="0"/>
              <a:t>12/23/2020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1827B58-9A0F-4677-8346-B1F6E940398C}" type="slidenum">
              <a:rPr lang="en-US" smtClean="0"/>
              <a:t>‹#›</a:t>
            </a:fld>
            <a:endParaRPr lang="en-US"/>
          </a:p>
        </p:txBody>
      </p:sp>
    </p:spTree>
    <p:extLst>
      <p:ext uri="{BB962C8B-B14F-4D97-AF65-F5344CB8AC3E}">
        <p14:creationId xmlns:p14="http://schemas.microsoft.com/office/powerpoint/2010/main" val="275412343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25F4F-C045-4FF4-B1B4-EBE6B73B6386}"/>
              </a:ext>
            </a:extLst>
          </p:cNvPr>
          <p:cNvSpPr>
            <a:spLocks noGrp="1"/>
          </p:cNvSpPr>
          <p:nvPr>
            <p:ph type="ctrTitle"/>
          </p:nvPr>
        </p:nvSpPr>
        <p:spPr>
          <a:xfrm>
            <a:off x="384313" y="808383"/>
            <a:ext cx="11423373" cy="2113721"/>
          </a:xfrm>
        </p:spPr>
        <p:txBody>
          <a:bodyPr/>
          <a:lstStyle/>
          <a:p>
            <a:pPr algn="ctr"/>
            <a:r>
              <a:rPr lang="en-US" sz="4400" dirty="0"/>
              <a:t>Presentation on </a:t>
            </a:r>
            <a:br>
              <a:rPr lang="en-US" sz="4400" dirty="0"/>
            </a:br>
            <a:r>
              <a:rPr lang="en-US" sz="5400" dirty="0"/>
              <a:t>“ATTENDANCE SYSTEM”</a:t>
            </a:r>
          </a:p>
        </p:txBody>
      </p:sp>
      <p:sp>
        <p:nvSpPr>
          <p:cNvPr id="4" name="TextBox 3">
            <a:extLst>
              <a:ext uri="{FF2B5EF4-FFF2-40B4-BE49-F238E27FC236}">
                <a16:creationId xmlns:a16="http://schemas.microsoft.com/office/drawing/2014/main" id="{5D110EC9-C66B-4E5A-B63E-6587680A7E14}"/>
              </a:ext>
            </a:extLst>
          </p:cNvPr>
          <p:cNvSpPr txBox="1"/>
          <p:nvPr/>
        </p:nvSpPr>
        <p:spPr>
          <a:xfrm>
            <a:off x="702364" y="4121426"/>
            <a:ext cx="3260035" cy="1384995"/>
          </a:xfrm>
          <a:prstGeom prst="rect">
            <a:avLst/>
          </a:prstGeom>
          <a:noFill/>
        </p:spPr>
        <p:txBody>
          <a:bodyPr wrap="square" rtlCol="0">
            <a:spAutoFit/>
          </a:bodyPr>
          <a:lstStyle/>
          <a:p>
            <a:r>
              <a:rPr lang="en-US" sz="2800" dirty="0"/>
              <a:t>KIST College &amp; SS</a:t>
            </a:r>
          </a:p>
          <a:p>
            <a:r>
              <a:rPr lang="en-US" sz="2800" dirty="0"/>
              <a:t>Kamalpokhari Kathmandu</a:t>
            </a:r>
          </a:p>
        </p:txBody>
      </p:sp>
      <p:sp>
        <p:nvSpPr>
          <p:cNvPr id="5" name="TextBox 4">
            <a:extLst>
              <a:ext uri="{FF2B5EF4-FFF2-40B4-BE49-F238E27FC236}">
                <a16:creationId xmlns:a16="http://schemas.microsoft.com/office/drawing/2014/main" id="{09D8A046-82AB-4583-8183-9C7E8E99B8D6}"/>
              </a:ext>
            </a:extLst>
          </p:cNvPr>
          <p:cNvSpPr txBox="1"/>
          <p:nvPr/>
        </p:nvSpPr>
        <p:spPr>
          <a:xfrm>
            <a:off x="6864626" y="4015412"/>
            <a:ext cx="4015409" cy="2246769"/>
          </a:xfrm>
          <a:prstGeom prst="rect">
            <a:avLst/>
          </a:prstGeom>
          <a:noFill/>
        </p:spPr>
        <p:txBody>
          <a:bodyPr wrap="square" rtlCol="0">
            <a:spAutoFit/>
          </a:bodyPr>
          <a:lstStyle/>
          <a:p>
            <a:r>
              <a:rPr lang="en-US" sz="2800" dirty="0"/>
              <a:t>Submitted By:</a:t>
            </a:r>
          </a:p>
          <a:p>
            <a:pPr marL="285750" indent="-285750">
              <a:buFont typeface="Wingdings" panose="05000000000000000000" pitchFamily="2" charset="2"/>
              <a:buChar char="q"/>
            </a:pPr>
            <a:r>
              <a:rPr lang="en-US" sz="2800" dirty="0"/>
              <a:t>Kshitiz GC</a:t>
            </a:r>
          </a:p>
          <a:p>
            <a:pPr marL="285750" indent="-285750">
              <a:buFont typeface="Wingdings" panose="05000000000000000000" pitchFamily="2" charset="2"/>
              <a:buChar char="q"/>
            </a:pPr>
            <a:r>
              <a:rPr lang="en-US" sz="2800" dirty="0"/>
              <a:t>Manoram Subedi</a:t>
            </a:r>
          </a:p>
          <a:p>
            <a:pPr marL="285750" indent="-285750">
              <a:buFont typeface="Wingdings" panose="05000000000000000000" pitchFamily="2" charset="2"/>
              <a:buChar char="q"/>
            </a:pPr>
            <a:r>
              <a:rPr lang="en-US" sz="2800" dirty="0"/>
              <a:t>MD Samsad Ali</a:t>
            </a:r>
          </a:p>
          <a:p>
            <a:pPr marL="285750" indent="-285750">
              <a:buFont typeface="Wingdings" panose="05000000000000000000" pitchFamily="2" charset="2"/>
              <a:buChar char="q"/>
            </a:pPr>
            <a:r>
              <a:rPr lang="en-US" sz="2800" dirty="0"/>
              <a:t>Saroj Adhikari</a:t>
            </a:r>
          </a:p>
        </p:txBody>
      </p:sp>
    </p:spTree>
    <p:extLst>
      <p:ext uri="{BB962C8B-B14F-4D97-AF65-F5344CB8AC3E}">
        <p14:creationId xmlns:p14="http://schemas.microsoft.com/office/powerpoint/2010/main" val="2641975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7B6B9F-896C-455D-81A5-FF1969084263}"/>
              </a:ext>
            </a:extLst>
          </p:cNvPr>
          <p:cNvSpPr txBox="1"/>
          <p:nvPr/>
        </p:nvSpPr>
        <p:spPr>
          <a:xfrm>
            <a:off x="1320363" y="2005743"/>
            <a:ext cx="10389704" cy="2739211"/>
          </a:xfrm>
          <a:prstGeom prst="rect">
            <a:avLst/>
          </a:prstGeom>
          <a:noFill/>
        </p:spPr>
        <p:txBody>
          <a:bodyPr wrap="square" rtlCol="0">
            <a:spAutoFit/>
          </a:bodyPr>
          <a:lstStyle/>
          <a:p>
            <a:r>
              <a:rPr lang="en-US" sz="4400" b="1" u="sng" dirty="0"/>
              <a:t>Limitation</a:t>
            </a:r>
            <a:r>
              <a:rPr lang="en-US" sz="4800" b="1" u="sng" dirty="0"/>
              <a:t>:</a:t>
            </a:r>
          </a:p>
          <a:p>
            <a:pPr marL="285750" indent="-285750">
              <a:buFont typeface="Wingdings" panose="05000000000000000000" pitchFamily="2" charset="2"/>
              <a:buChar char="q"/>
            </a:pPr>
            <a:endParaRPr lang="en-US" sz="2800" dirty="0"/>
          </a:p>
          <a:p>
            <a:pPr marL="285750" indent="-285750">
              <a:buFont typeface="Wingdings" panose="05000000000000000000" pitchFamily="2" charset="2"/>
              <a:buChar char="q"/>
            </a:pPr>
            <a:r>
              <a:rPr lang="en-US" sz="2400" dirty="0"/>
              <a:t>This system called “Attendance system” is platform dependent.</a:t>
            </a:r>
          </a:p>
          <a:p>
            <a:pPr marL="285750" indent="-285750">
              <a:buFont typeface="Wingdings" panose="05000000000000000000" pitchFamily="2" charset="2"/>
              <a:buChar char="q"/>
            </a:pPr>
            <a:r>
              <a:rPr lang="en-US" sz="2400" dirty="0"/>
              <a:t>Lack of secured data and security.</a:t>
            </a:r>
          </a:p>
          <a:p>
            <a:pPr marL="285750" indent="-285750">
              <a:buFont typeface="Wingdings" panose="05000000000000000000" pitchFamily="2" charset="2"/>
              <a:buChar char="q"/>
            </a:pPr>
            <a:r>
              <a:rPr lang="en-US" sz="2400" dirty="0"/>
              <a:t>Online based application is not supported.</a:t>
            </a:r>
          </a:p>
          <a:p>
            <a:pPr marL="285750" indent="-285750">
              <a:buFont typeface="Wingdings" panose="05000000000000000000" pitchFamily="2" charset="2"/>
              <a:buChar char="q"/>
            </a:pPr>
            <a:r>
              <a:rPr lang="en-US" sz="2400" dirty="0"/>
              <a:t>Lack some important features</a:t>
            </a:r>
            <a:endParaRPr lang="en-US" sz="2800" dirty="0"/>
          </a:p>
        </p:txBody>
      </p:sp>
    </p:spTree>
    <p:extLst>
      <p:ext uri="{BB962C8B-B14F-4D97-AF65-F5344CB8AC3E}">
        <p14:creationId xmlns:p14="http://schemas.microsoft.com/office/powerpoint/2010/main" val="2329739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92428" y="333709"/>
            <a:ext cx="4468969" cy="769441"/>
          </a:xfrm>
          <a:prstGeom prst="rect">
            <a:avLst/>
          </a:prstGeom>
        </p:spPr>
        <p:txBody>
          <a:bodyPr wrap="square">
            <a:spAutoFit/>
          </a:bodyPr>
          <a:lstStyle/>
          <a:p>
            <a:r>
              <a:rPr lang="en-US" sz="4400" b="1" u="sng" dirty="0"/>
              <a:t>Screenshots:</a:t>
            </a:r>
            <a:endParaRPr lang="en-US" sz="4400" dirty="0"/>
          </a:p>
        </p:txBody>
      </p:sp>
    </p:spTree>
    <p:extLst>
      <p:ext uri="{BB962C8B-B14F-4D97-AF65-F5344CB8AC3E}">
        <p14:creationId xmlns:p14="http://schemas.microsoft.com/office/powerpoint/2010/main" val="1853258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3254" y="916358"/>
            <a:ext cx="3423613" cy="932085"/>
          </a:xfrm>
        </p:spPr>
        <p:txBody>
          <a:bodyPr/>
          <a:lstStyle/>
          <a:p>
            <a:r>
              <a:rPr lang="en-US" dirty="0"/>
              <a:t>Login: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29469" y="1730129"/>
            <a:ext cx="3644721" cy="4797056"/>
          </a:xfrm>
        </p:spPr>
      </p:pic>
    </p:spTree>
    <p:extLst>
      <p:ext uri="{BB962C8B-B14F-4D97-AF65-F5344CB8AC3E}">
        <p14:creationId xmlns:p14="http://schemas.microsoft.com/office/powerpoint/2010/main" val="2158532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94BE-39D6-4D05-AEA2-E195FF16E95B}"/>
              </a:ext>
            </a:extLst>
          </p:cNvPr>
          <p:cNvSpPr>
            <a:spLocks noGrp="1"/>
          </p:cNvSpPr>
          <p:nvPr>
            <p:ph type="title"/>
          </p:nvPr>
        </p:nvSpPr>
        <p:spPr>
          <a:xfrm>
            <a:off x="1238540" y="375444"/>
            <a:ext cx="9404723" cy="1002595"/>
          </a:xfrm>
        </p:spPr>
        <p:txBody>
          <a:bodyPr/>
          <a:lstStyle/>
          <a:p>
            <a:r>
              <a:rPr lang="en-US" dirty="0"/>
              <a:t>Student info:</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8039" y="1550361"/>
            <a:ext cx="8525815" cy="4464071"/>
          </a:xfrm>
        </p:spPr>
      </p:pic>
    </p:spTree>
    <p:extLst>
      <p:ext uri="{BB962C8B-B14F-4D97-AF65-F5344CB8AC3E}">
        <p14:creationId xmlns:p14="http://schemas.microsoft.com/office/powerpoint/2010/main" val="3085733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8BCEB-939C-45F4-B14C-5134EAFCF66D}"/>
              </a:ext>
            </a:extLst>
          </p:cNvPr>
          <p:cNvSpPr>
            <a:spLocks noGrp="1"/>
          </p:cNvSpPr>
          <p:nvPr>
            <p:ph type="title"/>
          </p:nvPr>
        </p:nvSpPr>
        <p:spPr>
          <a:xfrm>
            <a:off x="1071114" y="452718"/>
            <a:ext cx="9404723" cy="1033249"/>
          </a:xfrm>
        </p:spPr>
        <p:txBody>
          <a:bodyPr/>
          <a:lstStyle/>
          <a:p>
            <a:r>
              <a:rPr lang="en-US" dirty="0"/>
              <a:t>Add new class: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6702" y="1485967"/>
            <a:ext cx="8023539" cy="4631498"/>
          </a:xfrm>
        </p:spPr>
      </p:pic>
    </p:spTree>
    <p:extLst>
      <p:ext uri="{BB962C8B-B14F-4D97-AF65-F5344CB8AC3E}">
        <p14:creationId xmlns:p14="http://schemas.microsoft.com/office/powerpoint/2010/main" val="2951440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4145" y="452718"/>
            <a:ext cx="6076662" cy="925321"/>
          </a:xfrm>
        </p:spPr>
        <p:txBody>
          <a:bodyPr/>
          <a:lstStyle/>
          <a:p>
            <a:r>
              <a:rPr lang="en-US" dirty="0"/>
              <a:t>Add new student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5313" y="1378039"/>
            <a:ext cx="8293993" cy="4971245"/>
          </a:xfrm>
        </p:spPr>
      </p:pic>
    </p:spTree>
    <p:extLst>
      <p:ext uri="{BB962C8B-B14F-4D97-AF65-F5344CB8AC3E}">
        <p14:creationId xmlns:p14="http://schemas.microsoft.com/office/powerpoint/2010/main" val="2399556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689" y="452718"/>
            <a:ext cx="9404723" cy="1028352"/>
          </a:xfrm>
        </p:spPr>
        <p:txBody>
          <a:bodyPr/>
          <a:lstStyle/>
          <a:p>
            <a:r>
              <a:rPr lang="en-US" dirty="0"/>
              <a:t>View Report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8192" y="1481070"/>
            <a:ext cx="8152326" cy="4919730"/>
          </a:xfrm>
        </p:spPr>
      </p:pic>
    </p:spTree>
    <p:extLst>
      <p:ext uri="{BB962C8B-B14F-4D97-AF65-F5344CB8AC3E}">
        <p14:creationId xmlns:p14="http://schemas.microsoft.com/office/powerpoint/2010/main" val="4159655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New User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0463" y="1545464"/>
            <a:ext cx="9053847" cy="4934755"/>
          </a:xfrm>
        </p:spPr>
      </p:pic>
    </p:spTree>
    <p:extLst>
      <p:ext uri="{BB962C8B-B14F-4D97-AF65-F5344CB8AC3E}">
        <p14:creationId xmlns:p14="http://schemas.microsoft.com/office/powerpoint/2010/main" val="2108046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09429" y="1474619"/>
            <a:ext cx="10406129" cy="3908762"/>
          </a:xfrm>
          <a:prstGeom prst="rect">
            <a:avLst/>
          </a:prstGeom>
        </p:spPr>
        <p:txBody>
          <a:bodyPr wrap="square">
            <a:spAutoFit/>
          </a:bodyPr>
          <a:lstStyle/>
          <a:p>
            <a:r>
              <a:rPr lang="en-US" sz="4400" b="1" u="sng" dirty="0"/>
              <a:t>Conclusion of Project </a:t>
            </a:r>
            <a:r>
              <a:rPr lang="en-US" sz="3600" b="1" u="sng" dirty="0"/>
              <a:t>:</a:t>
            </a:r>
          </a:p>
          <a:p>
            <a:endParaRPr lang="en-US" sz="3600" b="1" u="sng" dirty="0"/>
          </a:p>
          <a:p>
            <a:pPr marL="285750" indent="-285750">
              <a:buFont typeface="Wingdings" panose="05000000000000000000" pitchFamily="2" charset="2"/>
              <a:buChar char="§"/>
            </a:pPr>
            <a:r>
              <a:rPr lang="en-US" sz="2400" dirty="0"/>
              <a:t>The attendance system developed by using C# and with .NET framework fully meets the objectives of the system which it has been developed. The system has reached a steady state where all bugs have been eliminated. The system is operated at a high level of efficiency and all the teachers and users associated with the system understand its advantages. The system solve the problem. It was intended to solve as requirement specification.</a:t>
            </a:r>
            <a:endParaRPr lang="en-US" dirty="0"/>
          </a:p>
        </p:txBody>
      </p:sp>
    </p:spTree>
    <p:extLst>
      <p:ext uri="{BB962C8B-B14F-4D97-AF65-F5344CB8AC3E}">
        <p14:creationId xmlns:p14="http://schemas.microsoft.com/office/powerpoint/2010/main" val="276716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0F1D4-04E2-4F94-AD82-A60DB7947FC1}"/>
              </a:ext>
            </a:extLst>
          </p:cNvPr>
          <p:cNvSpPr>
            <a:spLocks noGrp="1"/>
          </p:cNvSpPr>
          <p:nvPr>
            <p:ph type="title"/>
          </p:nvPr>
        </p:nvSpPr>
        <p:spPr/>
        <p:txBody>
          <a:bodyPr/>
          <a:lstStyle/>
          <a:p>
            <a:r>
              <a:rPr lang="en-US" sz="4800" b="1" u="sng" dirty="0"/>
              <a:t>Reference:</a:t>
            </a:r>
          </a:p>
        </p:txBody>
      </p:sp>
      <p:sp>
        <p:nvSpPr>
          <p:cNvPr id="4" name="TextBox 3">
            <a:extLst>
              <a:ext uri="{FF2B5EF4-FFF2-40B4-BE49-F238E27FC236}">
                <a16:creationId xmlns:a16="http://schemas.microsoft.com/office/drawing/2014/main" id="{B65A6FB9-3D38-44D1-A37D-0DAEB6DAAFED}"/>
              </a:ext>
            </a:extLst>
          </p:cNvPr>
          <p:cNvSpPr txBox="1"/>
          <p:nvPr/>
        </p:nvSpPr>
        <p:spPr>
          <a:xfrm>
            <a:off x="1033670" y="1683026"/>
            <a:ext cx="6016487" cy="3416320"/>
          </a:xfrm>
          <a:prstGeom prst="rect">
            <a:avLst/>
          </a:prstGeom>
          <a:noFill/>
        </p:spPr>
        <p:txBody>
          <a:bodyPr wrap="square" rtlCol="0">
            <a:spAutoFit/>
          </a:bodyPr>
          <a:lstStyle/>
          <a:p>
            <a:pPr marL="342900" indent="-342900">
              <a:buFont typeface="Wingdings" panose="05000000000000000000" pitchFamily="2" charset="2"/>
              <a:buChar char="Ø"/>
            </a:pPr>
            <a:r>
              <a:rPr lang="en-US" sz="1800" u="none" strike="noStrike" dirty="0" err="1">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SQl</a:t>
            </a:r>
            <a:r>
              <a:rPr lang="en-US" sz="18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with C#, Klaus Elk</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18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Visual C# 2012 How To Program, Paul </a:t>
            </a:r>
            <a:r>
              <a:rPr lang="en-US" sz="1800" u="none" strike="noStrike" dirty="0" err="1">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Deitel</a:t>
            </a:r>
            <a:r>
              <a:rPr lang="en-US" sz="18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&amp; Harvey </a:t>
            </a:r>
            <a:r>
              <a:rPr lang="en-US" sz="1800" u="none" strike="noStrike" dirty="0" err="1">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Deitel</a:t>
            </a:r>
            <a:r>
              <a:rPr lang="en-US" sz="18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Fifth Edition </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18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Visual C# Programming - https://www.c-sharpcorner.com/csharp-tutorials  </a:t>
            </a:r>
          </a:p>
          <a:p>
            <a:pPr marL="342900" indent="-342900">
              <a:buFont typeface="Wingdings" panose="05000000000000000000" pitchFamily="2" charset="2"/>
              <a:buChar char="Ø"/>
            </a:pPr>
            <a:endParaRPr lang="en-US" sz="18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18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https://www.guru99.com/c-sharp-access-database.html</a:t>
            </a:r>
          </a:p>
          <a:p>
            <a:pPr marL="342900" indent="-342900">
              <a:buFont typeface="Wingdings" panose="05000000000000000000" pitchFamily="2" charset="2"/>
              <a:buChar char="Ø"/>
            </a:pPr>
            <a:endParaRPr lang="en-US" sz="2400" dirty="0"/>
          </a:p>
        </p:txBody>
      </p:sp>
    </p:spTree>
    <p:extLst>
      <p:ext uri="{BB962C8B-B14F-4D97-AF65-F5344CB8AC3E}">
        <p14:creationId xmlns:p14="http://schemas.microsoft.com/office/powerpoint/2010/main" val="2968876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B00C97-EFB6-477D-84E2-6FEE912ADFDF}"/>
              </a:ext>
            </a:extLst>
          </p:cNvPr>
          <p:cNvSpPr>
            <a:spLocks noGrp="1"/>
          </p:cNvSpPr>
          <p:nvPr>
            <p:ph idx="1"/>
          </p:nvPr>
        </p:nvSpPr>
        <p:spPr>
          <a:xfrm>
            <a:off x="132522" y="212651"/>
            <a:ext cx="9236765" cy="6281534"/>
          </a:xfrm>
        </p:spPr>
        <p:txBody>
          <a:bodyPr>
            <a:normAutofit fontScale="85000" lnSpcReduction="20000"/>
          </a:bodyPr>
          <a:lstStyle/>
          <a:p>
            <a:pPr marL="0" indent="0">
              <a:buNone/>
            </a:pPr>
            <a:r>
              <a:rPr lang="en-US" sz="4400" b="1" u="sng" dirty="0"/>
              <a:t>Content:</a:t>
            </a:r>
          </a:p>
          <a:p>
            <a:pPr>
              <a:buFont typeface="Arial" panose="020B0604020202020204" pitchFamily="34" charset="0"/>
              <a:buChar char="•"/>
            </a:pPr>
            <a:r>
              <a:rPr lang="en-US" sz="3000" dirty="0">
                <a:latin typeface="+mn-lt"/>
              </a:rPr>
              <a:t>Introduction</a:t>
            </a:r>
          </a:p>
          <a:p>
            <a:pPr>
              <a:buFont typeface="Arial" panose="020B0604020202020204" pitchFamily="34" charset="0"/>
              <a:buChar char="•"/>
            </a:pPr>
            <a:r>
              <a:rPr lang="en-US" sz="3000" dirty="0">
                <a:latin typeface="+mn-lt"/>
              </a:rPr>
              <a:t>Purpose</a:t>
            </a:r>
          </a:p>
          <a:p>
            <a:pPr>
              <a:buFont typeface="Arial" panose="020B0604020202020204" pitchFamily="34" charset="0"/>
              <a:buChar char="•"/>
            </a:pPr>
            <a:r>
              <a:rPr lang="en-US" sz="3000" dirty="0">
                <a:latin typeface="+mn-lt"/>
              </a:rPr>
              <a:t>Scope</a:t>
            </a:r>
          </a:p>
          <a:p>
            <a:pPr>
              <a:buFont typeface="Arial" panose="020B0604020202020204" pitchFamily="34" charset="0"/>
              <a:buChar char="•"/>
            </a:pPr>
            <a:r>
              <a:rPr lang="en-US" sz="3000" dirty="0">
                <a:latin typeface="+mn-lt"/>
              </a:rPr>
              <a:t>Module Description of the project</a:t>
            </a:r>
          </a:p>
          <a:p>
            <a:pPr>
              <a:buFont typeface="Arial" panose="020B0604020202020204" pitchFamily="34" charset="0"/>
              <a:buChar char="•"/>
            </a:pPr>
            <a:r>
              <a:rPr lang="en-US" sz="3000" dirty="0">
                <a:latin typeface="+mn-lt"/>
              </a:rPr>
              <a:t>Existing System</a:t>
            </a:r>
          </a:p>
          <a:p>
            <a:pPr>
              <a:buFont typeface="Arial" panose="020B0604020202020204" pitchFamily="34" charset="0"/>
              <a:buChar char="•"/>
            </a:pPr>
            <a:r>
              <a:rPr lang="en-US" sz="3000" dirty="0">
                <a:latin typeface="+mn-lt"/>
              </a:rPr>
              <a:t>Proposed System</a:t>
            </a:r>
          </a:p>
          <a:p>
            <a:pPr>
              <a:buFont typeface="Arial" panose="020B0604020202020204" pitchFamily="34" charset="0"/>
              <a:buChar char="•"/>
            </a:pPr>
            <a:r>
              <a:rPr lang="en-US" sz="3000" dirty="0">
                <a:latin typeface="+mn-lt"/>
              </a:rPr>
              <a:t>Technology &amp; tools used</a:t>
            </a:r>
          </a:p>
          <a:p>
            <a:pPr>
              <a:buFont typeface="Arial" panose="020B0604020202020204" pitchFamily="34" charset="0"/>
              <a:buChar char="•"/>
            </a:pPr>
            <a:r>
              <a:rPr lang="en-US" sz="3000" dirty="0">
                <a:latin typeface="+mn-lt"/>
              </a:rPr>
              <a:t>Advantages and Disadvantages</a:t>
            </a:r>
          </a:p>
          <a:p>
            <a:pPr>
              <a:buFont typeface="Arial" panose="020B0604020202020204" pitchFamily="34" charset="0"/>
              <a:buChar char="•"/>
            </a:pPr>
            <a:r>
              <a:rPr lang="en-US" sz="3000" dirty="0">
                <a:latin typeface="+mn-lt"/>
              </a:rPr>
              <a:t>Limitations</a:t>
            </a:r>
          </a:p>
          <a:p>
            <a:pPr>
              <a:buFont typeface="Arial" panose="020B0604020202020204" pitchFamily="34" charset="0"/>
              <a:buChar char="•"/>
            </a:pPr>
            <a:r>
              <a:rPr lang="en-US" sz="3000" dirty="0">
                <a:latin typeface="+mn-lt"/>
              </a:rPr>
              <a:t>Screenshot</a:t>
            </a:r>
          </a:p>
          <a:p>
            <a:pPr>
              <a:buFont typeface="Arial" panose="020B0604020202020204" pitchFamily="34" charset="0"/>
              <a:buChar char="•"/>
            </a:pPr>
            <a:r>
              <a:rPr lang="en-US" sz="3000" dirty="0">
                <a:latin typeface="+mn-lt"/>
              </a:rPr>
              <a:t>Conclusion</a:t>
            </a:r>
          </a:p>
          <a:p>
            <a:pPr>
              <a:buFont typeface="Arial" panose="020B0604020202020204" pitchFamily="34" charset="0"/>
              <a:buChar char="•"/>
            </a:pPr>
            <a:r>
              <a:rPr lang="en-US" sz="3000" dirty="0">
                <a:latin typeface="+mn-lt"/>
              </a:rPr>
              <a:t>Reference</a:t>
            </a:r>
          </a:p>
        </p:txBody>
      </p:sp>
    </p:spTree>
    <p:extLst>
      <p:ext uri="{BB962C8B-B14F-4D97-AF65-F5344CB8AC3E}">
        <p14:creationId xmlns:p14="http://schemas.microsoft.com/office/powerpoint/2010/main" val="3395459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B671EA-B72A-45F5-9FC8-B1905600D4BA}"/>
              </a:ext>
            </a:extLst>
          </p:cNvPr>
          <p:cNvSpPr txBox="1"/>
          <p:nvPr/>
        </p:nvSpPr>
        <p:spPr>
          <a:xfrm>
            <a:off x="361507" y="382772"/>
            <a:ext cx="10356112" cy="6370975"/>
          </a:xfrm>
          <a:prstGeom prst="rect">
            <a:avLst/>
          </a:prstGeom>
          <a:noFill/>
        </p:spPr>
        <p:txBody>
          <a:bodyPr wrap="square" rtlCol="0">
            <a:spAutoFit/>
          </a:bodyPr>
          <a:lstStyle/>
          <a:p>
            <a:r>
              <a:rPr lang="en-US" sz="4400" b="1" u="sng" dirty="0"/>
              <a:t>Introduction:</a:t>
            </a:r>
          </a:p>
          <a:p>
            <a:pPr marL="285750" indent="-285750">
              <a:buFont typeface="Wingdings" panose="05000000000000000000" pitchFamily="2" charset="2"/>
              <a:buChar char="Ø"/>
            </a:pPr>
            <a:r>
              <a:rPr lang="en-US" sz="2800" dirty="0">
                <a:latin typeface="+mj-lt"/>
              </a:rPr>
              <a:t> In most Educational institutions attendance is taken manually. It is not only time consuming but also unreliable and it can be lost.</a:t>
            </a:r>
          </a:p>
          <a:p>
            <a:pPr marL="285750" indent="-285750">
              <a:buFont typeface="Wingdings" panose="05000000000000000000" pitchFamily="2" charset="2"/>
              <a:buChar char="Ø"/>
            </a:pPr>
            <a:r>
              <a:rPr lang="en-US" sz="2800" dirty="0">
                <a:latin typeface="+mj-lt"/>
              </a:rPr>
              <a:t>To overcome this problem we have developed web based attendance system.</a:t>
            </a:r>
          </a:p>
          <a:p>
            <a:pPr marL="285750" indent="-285750">
              <a:buFont typeface="Wingdings" panose="05000000000000000000" pitchFamily="2" charset="2"/>
              <a:buChar char="Ø"/>
            </a:pPr>
            <a:r>
              <a:rPr lang="en-US" sz="2800" dirty="0">
                <a:latin typeface="+mj-lt"/>
              </a:rPr>
              <a:t>Attendance System is software developed by daily student attendance in schools, college and institutions.</a:t>
            </a:r>
          </a:p>
          <a:p>
            <a:pPr marL="285750" indent="-285750">
              <a:buFont typeface="Wingdings" panose="05000000000000000000" pitchFamily="2" charset="2"/>
              <a:buChar char="Ø"/>
            </a:pPr>
            <a:r>
              <a:rPr lang="en-US" sz="2800" dirty="0">
                <a:latin typeface="+mj-lt"/>
              </a:rPr>
              <a:t>It facilitates to access the attendance information of a particular student in a particular class.</a:t>
            </a:r>
          </a:p>
          <a:p>
            <a:pPr marL="285750" indent="-285750">
              <a:buFont typeface="Wingdings" panose="05000000000000000000" pitchFamily="2" charset="2"/>
              <a:buChar char="Ø"/>
            </a:pPr>
            <a:r>
              <a:rPr lang="en-US" sz="2800" dirty="0">
                <a:latin typeface="+mj-lt"/>
              </a:rPr>
              <a:t>The information is sorted by the operators, which will be provided by the teacher for a particular class.</a:t>
            </a:r>
          </a:p>
          <a:p>
            <a:pPr marL="285750" indent="-285750">
              <a:buFont typeface="Wingdings" panose="05000000000000000000" pitchFamily="2" charset="2"/>
              <a:buChar char="Ø"/>
            </a:pPr>
            <a:r>
              <a:rPr lang="en-US" sz="2800" dirty="0">
                <a:latin typeface="+mj-lt"/>
              </a:rPr>
              <a:t>This system will also help in evaluating attendance eligibility criteria of a student.</a:t>
            </a:r>
          </a:p>
        </p:txBody>
      </p:sp>
    </p:spTree>
    <p:extLst>
      <p:ext uri="{BB962C8B-B14F-4D97-AF65-F5344CB8AC3E}">
        <p14:creationId xmlns:p14="http://schemas.microsoft.com/office/powerpoint/2010/main" val="1630568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7EC9D7-5AD4-406F-A61E-6AD7DB6558E5}"/>
              </a:ext>
            </a:extLst>
          </p:cNvPr>
          <p:cNvSpPr txBox="1"/>
          <p:nvPr/>
        </p:nvSpPr>
        <p:spPr>
          <a:xfrm>
            <a:off x="463825" y="371060"/>
            <a:ext cx="10800522" cy="2985433"/>
          </a:xfrm>
          <a:prstGeom prst="rect">
            <a:avLst/>
          </a:prstGeom>
          <a:noFill/>
        </p:spPr>
        <p:txBody>
          <a:bodyPr wrap="square" rtlCol="0">
            <a:spAutoFit/>
          </a:bodyPr>
          <a:lstStyle/>
          <a:p>
            <a:r>
              <a:rPr lang="en-US" sz="4400" b="1" u="sng" dirty="0"/>
              <a:t>Purpose:</a:t>
            </a:r>
          </a:p>
          <a:p>
            <a:pPr marL="342900" indent="-342900">
              <a:buFont typeface="Wingdings" panose="05000000000000000000" pitchFamily="2" charset="2"/>
              <a:buChar char="Ø"/>
            </a:pPr>
            <a:r>
              <a:rPr lang="en-US" sz="2400" dirty="0"/>
              <a:t>The purpose developing attendance system is to computerized the tradition way of taking attendance.</a:t>
            </a:r>
          </a:p>
          <a:p>
            <a:endParaRPr lang="en-US" sz="2400" dirty="0"/>
          </a:p>
          <a:p>
            <a:pPr marL="342900" indent="-342900">
              <a:buFont typeface="Wingdings" panose="05000000000000000000" pitchFamily="2" charset="2"/>
              <a:buChar char="Ø"/>
            </a:pPr>
            <a:r>
              <a:rPr lang="en-US" sz="2400" dirty="0"/>
              <a:t>Another purpose of developing attendance system is to generate the report automatically at the end of the session or in the between of the session.</a:t>
            </a:r>
          </a:p>
        </p:txBody>
      </p:sp>
      <p:sp>
        <p:nvSpPr>
          <p:cNvPr id="2" name="Rectangle 1"/>
          <p:cNvSpPr/>
          <p:nvPr/>
        </p:nvSpPr>
        <p:spPr>
          <a:xfrm>
            <a:off x="463824" y="3356493"/>
            <a:ext cx="10508975" cy="2431435"/>
          </a:xfrm>
          <a:prstGeom prst="rect">
            <a:avLst/>
          </a:prstGeom>
        </p:spPr>
        <p:txBody>
          <a:bodyPr wrap="square">
            <a:spAutoFit/>
          </a:bodyPr>
          <a:lstStyle/>
          <a:p>
            <a:r>
              <a:rPr lang="en-US" sz="4400" b="1" u="sng" dirty="0"/>
              <a:t>Scope:</a:t>
            </a:r>
          </a:p>
          <a:p>
            <a:pPr marL="571500" indent="-571500">
              <a:buFont typeface="Wingdings" panose="05000000000000000000" pitchFamily="2" charset="2"/>
              <a:buChar char="Ø"/>
            </a:pPr>
            <a:r>
              <a:rPr lang="en-US" sz="2400" dirty="0"/>
              <a:t>The scope of the project is the system on which the software is installed, i.e. the project is developed as a desktop application. And it will work for particular school, college and institute. But later on the project can be modified to operate it online.</a:t>
            </a:r>
            <a:r>
              <a:rPr lang="en-US" sz="3600" dirty="0"/>
              <a:t> </a:t>
            </a:r>
          </a:p>
        </p:txBody>
      </p:sp>
    </p:spTree>
    <p:extLst>
      <p:ext uri="{BB962C8B-B14F-4D97-AF65-F5344CB8AC3E}">
        <p14:creationId xmlns:p14="http://schemas.microsoft.com/office/powerpoint/2010/main" val="110591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80634A-BFEC-4C44-BF10-F5204AAA210A}"/>
              </a:ext>
            </a:extLst>
          </p:cNvPr>
          <p:cNvSpPr txBox="1"/>
          <p:nvPr/>
        </p:nvSpPr>
        <p:spPr>
          <a:xfrm>
            <a:off x="702365" y="371061"/>
            <a:ext cx="10005392" cy="4401205"/>
          </a:xfrm>
          <a:prstGeom prst="rect">
            <a:avLst/>
          </a:prstGeom>
          <a:noFill/>
        </p:spPr>
        <p:txBody>
          <a:bodyPr wrap="square" rtlCol="0">
            <a:spAutoFit/>
          </a:bodyPr>
          <a:lstStyle/>
          <a:p>
            <a:r>
              <a:rPr lang="en-US" sz="4400" b="1" u="sng" dirty="0"/>
              <a:t>Module Description Of The Project:</a:t>
            </a:r>
          </a:p>
          <a:p>
            <a:endParaRPr lang="en-US" sz="4400" b="1" u="sng" dirty="0"/>
          </a:p>
          <a:p>
            <a:pPr marL="285750" indent="-285750">
              <a:buFont typeface="Wingdings" panose="05000000000000000000" pitchFamily="2" charset="2"/>
              <a:buChar char="v"/>
            </a:pPr>
            <a:r>
              <a:rPr lang="en-US" sz="2400" dirty="0"/>
              <a:t>The system should be designed in such a way that only authorized people should be allowed to access some particular modules. The records should be modified by only administrators and no one else.</a:t>
            </a:r>
          </a:p>
          <a:p>
            <a:pPr marL="285750" indent="-285750">
              <a:buFont typeface="Wingdings" panose="05000000000000000000" pitchFamily="2" charset="2"/>
              <a:buChar char="v"/>
            </a:pPr>
            <a:r>
              <a:rPr lang="en-US" sz="2400" dirty="0"/>
              <a:t>The user should always be in control of the application not the vice versa. The user interface should be consistent so that the user can handle application with ease and speed. The application should be conceptually clear.</a:t>
            </a:r>
          </a:p>
        </p:txBody>
      </p:sp>
    </p:spTree>
    <p:extLst>
      <p:ext uri="{BB962C8B-B14F-4D97-AF65-F5344CB8AC3E}">
        <p14:creationId xmlns:p14="http://schemas.microsoft.com/office/powerpoint/2010/main" val="1613227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AC757AC-9926-4D17-B1DD-9D9209E82201}"/>
              </a:ext>
            </a:extLst>
          </p:cNvPr>
          <p:cNvSpPr txBox="1"/>
          <p:nvPr/>
        </p:nvSpPr>
        <p:spPr>
          <a:xfrm>
            <a:off x="450575" y="712227"/>
            <a:ext cx="10853530" cy="5324535"/>
          </a:xfrm>
          <a:prstGeom prst="rect">
            <a:avLst/>
          </a:prstGeom>
          <a:noFill/>
        </p:spPr>
        <p:txBody>
          <a:bodyPr wrap="square" rtlCol="0">
            <a:spAutoFit/>
          </a:bodyPr>
          <a:lstStyle/>
          <a:p>
            <a:r>
              <a:rPr lang="en-US" sz="4400" b="1" u="sng" dirty="0"/>
              <a:t>Existing System:</a:t>
            </a:r>
          </a:p>
          <a:p>
            <a:endParaRPr lang="en-US" sz="4400" b="1" u="sng" dirty="0"/>
          </a:p>
          <a:p>
            <a:pPr marL="285750" indent="-285750">
              <a:buFont typeface="Arial" panose="020B0604020202020204" pitchFamily="34" charset="0"/>
              <a:buChar char="•"/>
            </a:pPr>
            <a:r>
              <a:rPr lang="en-US" sz="2800" dirty="0"/>
              <a:t>The existing system is manual entry for students. Here the attendance will be carried out in the hand written registers. It will be a tedious job to maintain the record for the user. The human effort is more here. The retrieval of the information is not as easy as the records are maintained in the hand written registers. This application requires correct feed on input into the respective field. Suppose the wrong inputs are entered, the application resist to work so the user find it difficult to use.</a:t>
            </a:r>
          </a:p>
        </p:txBody>
      </p:sp>
    </p:spTree>
    <p:extLst>
      <p:ext uri="{BB962C8B-B14F-4D97-AF65-F5344CB8AC3E}">
        <p14:creationId xmlns:p14="http://schemas.microsoft.com/office/powerpoint/2010/main" val="171944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2B6E62-1F34-432A-A9F8-D840C41F634B}"/>
              </a:ext>
            </a:extLst>
          </p:cNvPr>
          <p:cNvSpPr txBox="1"/>
          <p:nvPr/>
        </p:nvSpPr>
        <p:spPr>
          <a:xfrm>
            <a:off x="205409" y="808382"/>
            <a:ext cx="11781182" cy="2923877"/>
          </a:xfrm>
          <a:prstGeom prst="rect">
            <a:avLst/>
          </a:prstGeom>
          <a:noFill/>
        </p:spPr>
        <p:txBody>
          <a:bodyPr wrap="square" rtlCol="0">
            <a:spAutoFit/>
          </a:bodyPr>
          <a:lstStyle/>
          <a:p>
            <a:r>
              <a:rPr lang="en-US" sz="4400" b="1" u="sng" dirty="0"/>
              <a:t>Proposed System:</a:t>
            </a:r>
          </a:p>
          <a:p>
            <a:pPr marL="285750" indent="-285750">
              <a:buFont typeface="Wingdings" panose="05000000000000000000" pitchFamily="2" charset="2"/>
              <a:buChar char="§"/>
            </a:pPr>
            <a:r>
              <a:rPr lang="en-US" sz="2800" dirty="0"/>
              <a:t>To overcome the drawbacks of existing system, the proposed system has been evolved. This project aims to reduce the paper work and saving time to generate accurate results from student’s attendance. The system provides with the best user interface. The efficient reports can be generated by using this proposed system.</a:t>
            </a:r>
          </a:p>
        </p:txBody>
      </p:sp>
    </p:spTree>
    <p:extLst>
      <p:ext uri="{BB962C8B-B14F-4D97-AF65-F5344CB8AC3E}">
        <p14:creationId xmlns:p14="http://schemas.microsoft.com/office/powerpoint/2010/main" val="2523413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91D174-0299-4C31-B33F-A0D7437F2293}"/>
              </a:ext>
            </a:extLst>
          </p:cNvPr>
          <p:cNvSpPr txBox="1"/>
          <p:nvPr/>
        </p:nvSpPr>
        <p:spPr>
          <a:xfrm>
            <a:off x="357803" y="371060"/>
            <a:ext cx="8136835" cy="830997"/>
          </a:xfrm>
          <a:prstGeom prst="rect">
            <a:avLst/>
          </a:prstGeom>
          <a:noFill/>
        </p:spPr>
        <p:txBody>
          <a:bodyPr wrap="square" rtlCol="0">
            <a:spAutoFit/>
          </a:bodyPr>
          <a:lstStyle/>
          <a:p>
            <a:r>
              <a:rPr lang="en-US" sz="4800" b="1" u="sng" dirty="0"/>
              <a:t>Technology &amp; Tools Used:</a:t>
            </a:r>
          </a:p>
        </p:txBody>
      </p:sp>
      <p:sp>
        <p:nvSpPr>
          <p:cNvPr id="5" name="Rectangle 4">
            <a:extLst>
              <a:ext uri="{FF2B5EF4-FFF2-40B4-BE49-F238E27FC236}">
                <a16:creationId xmlns:a16="http://schemas.microsoft.com/office/drawing/2014/main" id="{EE020D00-710A-43D4-A751-929092E59D25}"/>
              </a:ext>
            </a:extLst>
          </p:cNvPr>
          <p:cNvSpPr/>
          <p:nvPr/>
        </p:nvSpPr>
        <p:spPr>
          <a:xfrm>
            <a:off x="1524000" y="1444489"/>
            <a:ext cx="7818783" cy="1855304"/>
          </a:xfrm>
          <a:prstGeom prst="rect">
            <a:avLst/>
          </a:prstGeom>
          <a:solidFill>
            <a:srgbClr val="DD8E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3152D30-5A9C-441C-84BA-381DF1838277}"/>
              </a:ext>
            </a:extLst>
          </p:cNvPr>
          <p:cNvSpPr/>
          <p:nvPr/>
        </p:nvSpPr>
        <p:spPr>
          <a:xfrm>
            <a:off x="3863011" y="3363901"/>
            <a:ext cx="7818783" cy="1855304"/>
          </a:xfrm>
          <a:prstGeom prst="rect">
            <a:avLst/>
          </a:prstGeom>
          <a:solidFill>
            <a:srgbClr val="DD8E1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61C571E-8DFE-482C-AB44-86BB7FEF2472}"/>
              </a:ext>
            </a:extLst>
          </p:cNvPr>
          <p:cNvSpPr txBox="1"/>
          <p:nvPr/>
        </p:nvSpPr>
        <p:spPr>
          <a:xfrm>
            <a:off x="1605566" y="1699884"/>
            <a:ext cx="7737217" cy="1323439"/>
          </a:xfrm>
          <a:prstGeom prst="rect">
            <a:avLst/>
          </a:prstGeom>
          <a:noFill/>
        </p:spPr>
        <p:txBody>
          <a:bodyPr wrap="square" rtlCol="0">
            <a:spAutoFit/>
          </a:bodyPr>
          <a:lstStyle/>
          <a:p>
            <a:r>
              <a:rPr lang="en-US" sz="4000" dirty="0">
                <a:solidFill>
                  <a:schemeClr val="bg1"/>
                </a:solidFill>
                <a:latin typeface="Arial Rounded MT Bold" panose="020F0704030504030204" pitchFamily="34" charset="0"/>
              </a:rPr>
              <a:t> Programming Language C#</a:t>
            </a:r>
          </a:p>
          <a:p>
            <a:r>
              <a:rPr lang="en-US" sz="4000" dirty="0">
                <a:solidFill>
                  <a:schemeClr val="bg1"/>
                </a:solidFill>
                <a:latin typeface="Arial Rounded MT Bold" panose="020F0704030504030204" pitchFamily="34" charset="0"/>
              </a:rPr>
              <a:t>With .NET framework</a:t>
            </a:r>
          </a:p>
        </p:txBody>
      </p:sp>
      <p:sp>
        <p:nvSpPr>
          <p:cNvPr id="9" name="TextBox 8">
            <a:extLst>
              <a:ext uri="{FF2B5EF4-FFF2-40B4-BE49-F238E27FC236}">
                <a16:creationId xmlns:a16="http://schemas.microsoft.com/office/drawing/2014/main" id="{6E6A7EE9-C5A9-4FEF-BA13-CF3DAFFD6DEC}"/>
              </a:ext>
            </a:extLst>
          </p:cNvPr>
          <p:cNvSpPr txBox="1"/>
          <p:nvPr/>
        </p:nvSpPr>
        <p:spPr>
          <a:xfrm>
            <a:off x="3862360" y="3999165"/>
            <a:ext cx="7818782" cy="584775"/>
          </a:xfrm>
          <a:prstGeom prst="rect">
            <a:avLst/>
          </a:prstGeom>
          <a:noFill/>
        </p:spPr>
        <p:txBody>
          <a:bodyPr wrap="square" rtlCol="0">
            <a:spAutoFit/>
          </a:bodyPr>
          <a:lstStyle/>
          <a:p>
            <a:r>
              <a:rPr lang="en-US" sz="3200" b="1" dirty="0">
                <a:solidFill>
                  <a:schemeClr val="bg1"/>
                </a:solidFill>
                <a:latin typeface="Arial Rounded MT Bold" panose="020F0704030504030204" pitchFamily="34" charset="0"/>
              </a:rPr>
              <a:t>   Software Used : Windows 7 or Later</a:t>
            </a:r>
          </a:p>
        </p:txBody>
      </p:sp>
    </p:spTree>
    <p:extLst>
      <p:ext uri="{BB962C8B-B14F-4D97-AF65-F5344CB8AC3E}">
        <p14:creationId xmlns:p14="http://schemas.microsoft.com/office/powerpoint/2010/main" val="840398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C9E2D8-5D4A-4C01-8EE1-F2CCF7410F1F}"/>
              </a:ext>
            </a:extLst>
          </p:cNvPr>
          <p:cNvSpPr txBox="1"/>
          <p:nvPr/>
        </p:nvSpPr>
        <p:spPr>
          <a:xfrm>
            <a:off x="894802" y="271582"/>
            <a:ext cx="9434054" cy="6586418"/>
          </a:xfrm>
          <a:prstGeom prst="rect">
            <a:avLst/>
          </a:prstGeom>
          <a:noFill/>
        </p:spPr>
        <p:txBody>
          <a:bodyPr wrap="square" rtlCol="0">
            <a:spAutoFit/>
          </a:bodyPr>
          <a:lstStyle/>
          <a:p>
            <a:r>
              <a:rPr lang="en-US" sz="4800" b="1" u="sng" dirty="0"/>
              <a:t>Advantages:</a:t>
            </a:r>
          </a:p>
          <a:p>
            <a:endParaRPr lang="en-US" sz="4800" b="1" u="sng" dirty="0"/>
          </a:p>
          <a:p>
            <a:pPr marL="285750" indent="-285750">
              <a:buFont typeface="Wingdings" panose="05000000000000000000" pitchFamily="2" charset="2"/>
              <a:buChar char="ü"/>
            </a:pPr>
            <a:r>
              <a:rPr lang="en-US" sz="2800" dirty="0"/>
              <a:t>Easy access to all.</a:t>
            </a:r>
          </a:p>
          <a:p>
            <a:pPr marL="285750" indent="-285750">
              <a:buFont typeface="Wingdings" panose="05000000000000000000" pitchFamily="2" charset="2"/>
              <a:buChar char="ü"/>
            </a:pPr>
            <a:endParaRPr lang="en-US" sz="2800" dirty="0"/>
          </a:p>
          <a:p>
            <a:pPr marL="285750" indent="-285750">
              <a:buFont typeface="Wingdings" panose="05000000000000000000" pitchFamily="2" charset="2"/>
              <a:buChar char="ü"/>
            </a:pPr>
            <a:r>
              <a:rPr lang="en-US" sz="2800" dirty="0"/>
              <a:t>Easy analysis of data using database query.</a:t>
            </a:r>
          </a:p>
          <a:p>
            <a:pPr marL="285750" indent="-285750">
              <a:buFont typeface="Wingdings" panose="05000000000000000000" pitchFamily="2" charset="2"/>
              <a:buChar char="ü"/>
            </a:pPr>
            <a:endParaRPr lang="en-US" sz="2800" dirty="0"/>
          </a:p>
          <a:p>
            <a:pPr marL="285750" indent="-285750">
              <a:buFont typeface="Wingdings" panose="05000000000000000000" pitchFamily="2" charset="2"/>
              <a:buChar char="ü"/>
            </a:pPr>
            <a:r>
              <a:rPr lang="en-US" sz="2800" dirty="0"/>
              <a:t>Reduced workload on faculties.</a:t>
            </a:r>
          </a:p>
          <a:p>
            <a:pPr marL="285750" indent="-285750">
              <a:buFont typeface="Wingdings" panose="05000000000000000000" pitchFamily="2" charset="2"/>
              <a:buChar char="ü"/>
            </a:pPr>
            <a:endParaRPr lang="en-US" sz="2800" dirty="0"/>
          </a:p>
          <a:p>
            <a:pPr marL="285750" indent="-285750">
              <a:buFont typeface="Wingdings" panose="05000000000000000000" pitchFamily="2" charset="2"/>
              <a:buChar char="ü"/>
            </a:pPr>
            <a:r>
              <a:rPr lang="en-US" sz="2800" dirty="0"/>
              <a:t>Best user interface.</a:t>
            </a:r>
          </a:p>
          <a:p>
            <a:pPr marL="285750" indent="-285750">
              <a:buFont typeface="Wingdings" panose="05000000000000000000" pitchFamily="2" charset="2"/>
              <a:buChar char="ü"/>
            </a:pPr>
            <a:endParaRPr lang="en-US" sz="2800" dirty="0"/>
          </a:p>
          <a:p>
            <a:pPr marL="285750" indent="-285750">
              <a:buFont typeface="Wingdings" panose="05000000000000000000" pitchFamily="2" charset="2"/>
              <a:buChar char="ü"/>
            </a:pPr>
            <a:r>
              <a:rPr lang="en-US" sz="2800" dirty="0"/>
              <a:t>Efficient reports.</a:t>
            </a:r>
          </a:p>
          <a:p>
            <a:pPr marL="285750" indent="-285750">
              <a:buFont typeface="Wingdings" panose="05000000000000000000" pitchFamily="2" charset="2"/>
              <a:buChar char="ü"/>
            </a:pPr>
            <a:endParaRPr lang="en-US" sz="2800" dirty="0"/>
          </a:p>
          <a:p>
            <a:pPr marL="285750" indent="-285750">
              <a:buFont typeface="Wingdings" panose="05000000000000000000" pitchFamily="2" charset="2"/>
              <a:buChar char="ü"/>
            </a:pPr>
            <a:r>
              <a:rPr lang="en-US" sz="2800" dirty="0"/>
              <a:t>Less </a:t>
            </a:r>
            <a:r>
              <a:rPr lang="en-US" sz="2800" dirty="0" err="1"/>
              <a:t>possibilties</a:t>
            </a:r>
            <a:r>
              <a:rPr lang="en-US" sz="2800" dirty="0"/>
              <a:t> error.</a:t>
            </a:r>
          </a:p>
          <a:p>
            <a:r>
              <a:rPr lang="en-US" dirty="0"/>
              <a:t> </a:t>
            </a:r>
          </a:p>
        </p:txBody>
      </p:sp>
    </p:spTree>
    <p:extLst>
      <p:ext uri="{BB962C8B-B14F-4D97-AF65-F5344CB8AC3E}">
        <p14:creationId xmlns:p14="http://schemas.microsoft.com/office/powerpoint/2010/main" val="17778654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371</TotalTime>
  <Words>730</Words>
  <Application>Microsoft Office PowerPoint</Application>
  <PresentationFormat>Widescreen</PresentationFormat>
  <Paragraphs>85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Rounded MT Bold</vt:lpstr>
      <vt:lpstr>Century Gothic</vt:lpstr>
      <vt:lpstr>Wingdings</vt:lpstr>
      <vt:lpstr>Wingdings 3</vt:lpstr>
      <vt:lpstr>Ion</vt:lpstr>
      <vt:lpstr>Presentation on  “ATTENDANCE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Login:</vt:lpstr>
      <vt:lpstr>Student info:</vt:lpstr>
      <vt:lpstr>Add new class:</vt:lpstr>
      <vt:lpstr>Add new student :</vt:lpstr>
      <vt:lpstr>View Report :</vt:lpstr>
      <vt:lpstr>Register New User :</vt:lpstr>
      <vt:lpstr>PowerPoint Presentation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“SUPER MARKET BILLING SYSTEM”</dc:title>
  <dc:creator>Renu Acharya</dc:creator>
  <cp:lastModifiedBy>Manoram Subedi</cp:lastModifiedBy>
  <cp:revision>35</cp:revision>
  <dcterms:created xsi:type="dcterms:W3CDTF">2019-11-13T15:51:32Z</dcterms:created>
  <dcterms:modified xsi:type="dcterms:W3CDTF">2020-12-23T03:16:50Z</dcterms:modified>
</cp:coreProperties>
</file>