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2" r:id="rId3"/>
    <p:sldId id="258" r:id="rId4"/>
    <p:sldId id="257" r:id="rId5"/>
    <p:sldId id="273" r:id="rId6"/>
    <p:sldId id="282" r:id="rId7"/>
    <p:sldId id="284" r:id="rId8"/>
    <p:sldId id="285" r:id="rId9"/>
    <p:sldId id="287" r:id="rId10"/>
    <p:sldId id="288" r:id="rId11"/>
    <p:sldId id="292" r:id="rId12"/>
    <p:sldId id="294" r:id="rId13"/>
    <p:sldId id="291" r:id="rId14"/>
    <p:sldId id="295" r:id="rId15"/>
    <p:sldId id="299" r:id="rId16"/>
    <p:sldId id="280" r:id="rId17"/>
  </p:sldIdLst>
  <p:sldSz cx="12192000" cy="6858000"/>
  <p:notesSz cx="6858000" cy="9144000"/>
  <p:embeddedFontLst>
    <p:embeddedFont>
      <p:font typeface="Nunito Sans" charset="0"/>
      <p:regular r:id="rId23"/>
      <p:bold r:id="rId24"/>
      <p:italic r:id="rId25"/>
      <p:boldItalic r:id="rId26"/>
    </p:embeddedFont>
    <p:embeddedFont>
      <p:font typeface="Nunito Sans Light" charset="0"/>
      <p:regular r:id="rId27"/>
      <p:italic r:id="rId28"/>
    </p:embeddedFont>
    <p:embeddedFont>
      <p:font typeface="Nunito Sans ExtraBold" charset="0"/>
      <p:bold r:id="rId29"/>
    </p:embeddedFont>
  </p:embeddedFontLst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 userDrawn="1">
          <p15:clr>
            <a:srgbClr val="A4A3A4"/>
          </p15:clr>
        </p15:guide>
        <p15:guide id="2" pos="39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BBC1"/>
    <a:srgbClr val="A5CDD1"/>
    <a:srgbClr val="D1E5EA"/>
    <a:srgbClr val="F8FAF9"/>
    <a:srgbClr val="E6E6E6"/>
    <a:srgbClr val="4472C4"/>
    <a:srgbClr val="4C4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291" autoAdjust="0"/>
  </p:normalViewPr>
  <p:slideViewPr>
    <p:cSldViewPr snapToGrid="0" showGuides="1">
      <p:cViewPr>
        <p:scale>
          <a:sx n="50" d="100"/>
          <a:sy n="50" d="100"/>
        </p:scale>
        <p:origin x="1664" y="904"/>
      </p:cViewPr>
      <p:guideLst>
        <p:guide orient="horz" pos="2142"/>
        <p:guide pos="390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3.xml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Nunito Sans ExtraBold" charset="0"/>
              <a:ea typeface="Nunito Sans" charset="0"/>
              <a:cs typeface="Nunito Sans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Nunito Sans ExtraBold" charset="0"/>
                <a:ea typeface="Nunito Sans" charset="0"/>
                <a:cs typeface="Nunito Sans" charset="0"/>
              </a:rPr>
            </a:fld>
            <a:endParaRPr lang="zh-CN" altLang="en-US">
              <a:latin typeface="Nunito Sans ExtraBold" charset="0"/>
              <a:ea typeface="Nunito Sans" charset="0"/>
              <a:cs typeface="Nunito Sans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Nunito Sans ExtraBold" charset="0"/>
              <a:ea typeface="Nunito Sans" charset="0"/>
              <a:cs typeface="Nunito Sans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Nunito Sans ExtraBold" charset="0"/>
                <a:ea typeface="Nunito Sans" charset="0"/>
                <a:cs typeface="Nunito Sans" charset="0"/>
              </a:rPr>
            </a:fld>
            <a:endParaRPr lang="zh-CN" altLang="en-US">
              <a:latin typeface="Nunito Sans ExtraBold" charset="0"/>
              <a:ea typeface="Nunito Sans" charset="0"/>
              <a:cs typeface="Nunito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unito Sans" charset="0"/>
                <a:ea typeface="Nunito Sans" charset="0"/>
                <a:cs typeface="Nunito Sans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unito Sans" charset="0"/>
                <a:ea typeface="Nunito Sans" charset="0"/>
                <a:cs typeface="Nunito Sans" charset="0"/>
              </a:defRPr>
            </a:lvl1pPr>
          </a:lstStyle>
          <a:p>
            <a:fld id="{443EBE89-AAC7-48B1-92F5-A99283D77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unito Sans" charset="0"/>
                <a:ea typeface="Nunito Sans" charset="0"/>
                <a:cs typeface="Nunito Sans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unito Sans" charset="0"/>
                <a:ea typeface="Nunito Sans" charset="0"/>
                <a:cs typeface="Nunito Sans" charset="0"/>
              </a:defRPr>
            </a:lvl1pPr>
          </a:lstStyle>
          <a:p>
            <a:fld id="{7CC1DC1D-7B54-4897-BDCA-22D6E8D80F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unito Sans" charset="0"/>
        <a:ea typeface="Nunito Sans" charset="0"/>
        <a:cs typeface="Nunito Sans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unito Sans" charset="0"/>
        <a:ea typeface="Nunito Sans" charset="0"/>
        <a:cs typeface="Nunito Sans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unito Sans" charset="0"/>
        <a:ea typeface="Nunito Sans" charset="0"/>
        <a:cs typeface="Nunito Sans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unito Sans" charset="0"/>
        <a:ea typeface="Nunito Sans" charset="0"/>
        <a:cs typeface="Nunito Sans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unito Sans" charset="0"/>
        <a:ea typeface="Nunito Sans" charset="0"/>
        <a:cs typeface="Nunito Sans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F206-C3C8-4DAB-991D-51FD0EFA12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3033-526C-412E-BF43-826F46C4C7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F206-C3C8-4DAB-991D-51FD0EFA12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3033-526C-412E-BF43-826F46C4C7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F206-C3C8-4DAB-991D-51FD0EFA12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3033-526C-412E-BF43-826F46C4C7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F206-C3C8-4DAB-991D-51FD0EFA12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3033-526C-412E-BF43-826F46C4C7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F206-C3C8-4DAB-991D-51FD0EFA12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3033-526C-412E-BF43-826F46C4C7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F206-C3C8-4DAB-991D-51FD0EFA12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3033-526C-412E-BF43-826F46C4C7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F206-C3C8-4DAB-991D-51FD0EFA12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3033-526C-412E-BF43-826F46C4C7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F206-C3C8-4DAB-991D-51FD0EFA12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3033-526C-412E-BF43-826F46C4C7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F206-C3C8-4DAB-991D-51FD0EFA12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3033-526C-412E-BF43-826F46C4C7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F206-C3C8-4DAB-991D-51FD0EFA12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3033-526C-412E-BF43-826F46C4C7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F206-C3C8-4DAB-991D-51FD0EFA12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3033-526C-412E-BF43-826F46C4C7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unito Sans" charset="0"/>
                <a:ea typeface="Nunito Sans" charset="0"/>
                <a:cs typeface="Nunito Sans" charset="0"/>
              </a:defRPr>
            </a:lvl1pPr>
          </a:lstStyle>
          <a:p>
            <a:fld id="{ACB7F206-C3C8-4DAB-991D-51FD0EFA12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unito Sans" charset="0"/>
                <a:ea typeface="Nunito Sans" charset="0"/>
                <a:cs typeface="Nunito Sans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unito Sans" charset="0"/>
                <a:ea typeface="Nunito Sans" charset="0"/>
                <a:cs typeface="Nunito Sans" charset="0"/>
              </a:defRPr>
            </a:lvl1pPr>
          </a:lstStyle>
          <a:p>
            <a:fld id="{0B6C3033-526C-412E-BF43-826F46C4C7A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unito Sans Light" charset="0"/>
          <a:ea typeface="Nunito Sans Light" charset="0"/>
          <a:cs typeface="Nunito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unito Sans" charset="0"/>
          <a:ea typeface="Nunito Sans" charset="0"/>
          <a:cs typeface="Nunito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unito Sans" charset="0"/>
          <a:ea typeface="Nunito Sans" charset="0"/>
          <a:cs typeface="Nunito San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unito Sans" charset="0"/>
          <a:ea typeface="Nunito Sans" charset="0"/>
          <a:cs typeface="Nunito San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unito Sans" charset="0"/>
          <a:ea typeface="Nunito Sans" charset="0"/>
          <a:cs typeface="Nunito San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unito Sans" charset="0"/>
          <a:ea typeface="Nunito Sans" charset="0"/>
          <a:cs typeface="Nunito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slide" Target="slide14.xml"/><Relationship Id="rId7" Type="http://schemas.openxmlformats.org/officeDocument/2006/relationships/slide" Target="slide13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9.xml"/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578100" y="-2241550"/>
            <a:ext cx="6845300" cy="1172210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927100" y="679450"/>
            <a:ext cx="10337800" cy="549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714375" y="2087880"/>
            <a:ext cx="110369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Bluescope</a:t>
            </a: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Information technology</a:t>
            </a:r>
            <a:endParaRPr lang="en-US" altLang="en-US" sz="4400" b="1" spc="-300" dirty="0">
              <a:solidFill>
                <a:schemeClr val="tx1"/>
              </a:solidFill>
              <a:latin typeface="Times New Roman" panose="02020603050405020304" pitchFamily="18" charset="0"/>
              <a:ea typeface="Nunito Sans ExtraBold" charset="0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16200" y="2971165"/>
            <a:ext cx="717738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234471" y="3082217"/>
            <a:ext cx="78366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</a:rPr>
              <a:t>Trainee</a:t>
            </a:r>
            <a:endParaRPr lang="en-US" altLang="zh-CN" sz="4800" i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4153535" y="4765675"/>
            <a:ext cx="3694430" cy="72326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</a:rPr>
              <a:t>Ashok Kumar. A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360" y="367030"/>
            <a:ext cx="11511915" cy="6226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27830" y="323850"/>
            <a:ext cx="5440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JSON Schema and Validation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副标题 2"/>
          <p:cNvSpPr txBox="1"/>
          <p:nvPr/>
        </p:nvSpPr>
        <p:spPr>
          <a:xfrm>
            <a:off x="865505" y="1132205"/>
            <a:ext cx="10669905" cy="2117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Json Schema is used for describing the structure and content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 can Specify the type of Data for each field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JSON schema validator is used to validate JSON documents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verify the structure, data types and set format in the JSON requirements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 can set the error message too , suppose the given requirements is not matched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360" y="367030"/>
            <a:ext cx="11511915" cy="6226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副标题 2"/>
          <p:cNvSpPr txBox="1"/>
          <p:nvPr/>
        </p:nvSpPr>
        <p:spPr>
          <a:xfrm>
            <a:off x="865505" y="461645"/>
            <a:ext cx="10669905" cy="2117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JSON Schema Applicators</a:t>
            </a: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Use JsonSchemaFactory and JsonSchema for validation.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Validate JSON structure using applicators like: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allOf, anyOf, oneOf, if, then, else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properties, patternProperties, dependentSchemas, items, prefixItems, contains, propertyNames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JSON Schema Validations &amp; Metadata</a:t>
            </a: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Use const, dependentRequired, enum, minimum, maximum, etc.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Metadata elements: default, deprecated, description, example, title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JSON Schema Validations on JSON data</a:t>
            </a: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Ensure null value checks, restrict extra fields, apply patterns.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Validate JSON structure using JsonSchemaFactory.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360" y="367030"/>
            <a:ext cx="11511915" cy="6226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26635" y="323850"/>
            <a:ext cx="4121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Free Marker Template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副标题 2"/>
          <p:cNvSpPr txBox="1"/>
          <p:nvPr/>
        </p:nvSpPr>
        <p:spPr>
          <a:xfrm>
            <a:off x="865505" y="614045"/>
            <a:ext cx="10669905" cy="2117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Free Marker template (FTL) is a Java-based template engine used to generate dynamic content by separating data (logic) from presentation (design).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is a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engine used in Java applications to generate text output. It is commonly used in web applications following the MVC pattern to separate the presentation layer from the application logic.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task done using FTL,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Converting Data from JSON to XML</a:t>
            </a:r>
            <a:endParaRPr lang="en-US" altLang="en-US" sz="2000" b="1" dirty="0"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Converting Data from XML to JSON</a:t>
            </a:r>
            <a:endParaRPr lang="en-US" altLang="en-US" sz="2000" b="1" dirty="0"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Converting Data from JSON to JSON</a:t>
            </a: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360" y="367030"/>
            <a:ext cx="11511915" cy="6226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16500" y="323850"/>
            <a:ext cx="5440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SpEL in Spring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副标题 2"/>
          <p:cNvSpPr txBox="1"/>
          <p:nvPr/>
        </p:nvSpPr>
        <p:spPr>
          <a:xfrm>
            <a:off x="865505" y="1132205"/>
            <a:ext cx="10669905" cy="2117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Json Schema is used for describing the structure and content at runtime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Expression Language (SpEL) is used for dynamic expressions and evaluations in Spring applications.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 can 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pecify 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validation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for each field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 can set the error message too , suppose the given requirements is not matched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These are the task done using SpEL,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Validate JSON using SpEL</a:t>
            </a: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360" y="367030"/>
            <a:ext cx="11511915" cy="6226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16500" y="323850"/>
            <a:ext cx="5440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Tasklet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副标题 2"/>
          <p:cNvSpPr txBox="1"/>
          <p:nvPr/>
        </p:nvSpPr>
        <p:spPr>
          <a:xfrm>
            <a:off x="865505" y="1132205"/>
            <a:ext cx="10669905" cy="2117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A simple interface for handling short-lived tasks in Spring Batch.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Tasklets implement the Tasklet interface, which requires the execute method.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These are the task done using Tasklet,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Print "Hello World" Every 5 Seconds</a:t>
            </a: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Monitor Excel Changes and Write to CSV for every 5 minutes</a:t>
            </a: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17" name="矩形 1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19" name="图片 1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438400" y="-2216150"/>
            <a:ext cx="6845300" cy="1172210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787400" y="723900"/>
            <a:ext cx="10337800" cy="549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39594" y="2555069"/>
            <a:ext cx="351282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spc="-300" dirty="0">
                <a:solidFill>
                  <a:schemeClr val="tx1"/>
                </a:solidFill>
                <a:latin typeface="Nunito Sans ExtraBold" charset="0"/>
                <a:ea typeface="Nunito Sans ExtraBold" charset="0"/>
                <a:cs typeface="Nunito Sans" charset="0"/>
              </a:rPr>
              <a:t>Thank You</a:t>
            </a:r>
            <a:endParaRPr lang="en-US" altLang="zh-CN" sz="6000" spc="-300" dirty="0">
              <a:solidFill>
                <a:schemeClr val="tx1"/>
              </a:solidFill>
              <a:latin typeface="Nunito Sans ExtraBold" charset="0"/>
              <a:ea typeface="Nunito Sans ExtraBold" charset="0"/>
              <a:cs typeface="Nunito Sans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16200" y="3657600"/>
            <a:ext cx="71773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 rot="5400000">
            <a:off x="2578100" y="-2216150"/>
            <a:ext cx="6845300" cy="117221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27100" y="679450"/>
            <a:ext cx="10337800" cy="549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601002" y="1588436"/>
            <a:ext cx="4147954" cy="861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Tools Overview:</a:t>
            </a:r>
            <a:endParaRPr lang="en-US" altLang="zh-CN" sz="8000" b="1" u="sng" cap="all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副标题 2"/>
          <p:cNvSpPr txBox="1"/>
          <p:nvPr/>
        </p:nvSpPr>
        <p:spPr>
          <a:xfrm>
            <a:off x="1600835" y="2797810"/>
            <a:ext cx="9335135" cy="2117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Eclipse: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 Used as an IDE for backend development.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Postman: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API testing tool for RESTful services.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MySQL Workbench: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 Platform for managing and interacting with MySQL databases.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438400" y="-2216150"/>
            <a:ext cx="6845300" cy="11722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87400" y="723900"/>
            <a:ext cx="10337800" cy="549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73190" y="1685257"/>
            <a:ext cx="411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Nunito Sans ExtraBold" charset="0"/>
                <a:cs typeface="Times New Roman" panose="02020603050405020304" pitchFamily="18" charset="0"/>
              </a:rPr>
              <a:t>1.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Nunito Sans ExtraBold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05940" y="1700530"/>
            <a:ext cx="4893945" cy="436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hlinkClick r:id="rId2" tooltip="" action="ppaction://hlinksldjump"/>
              </a:rPr>
              <a:t>Java Database Connectivity (JDBC)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hlinkClick r:id="rId2" tooltip="" action="ppaction://hlinksldjump"/>
            </a:endParaRPr>
          </a:p>
        </p:txBody>
      </p:sp>
      <p:sp>
        <p:nvSpPr>
          <p:cNvPr id="27" name="标题 1"/>
          <p:cNvSpPr txBox="1"/>
          <p:nvPr/>
        </p:nvSpPr>
        <p:spPr>
          <a:xfrm>
            <a:off x="2999740" y="854075"/>
            <a:ext cx="5913120" cy="5067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Overall Topic that I have Covered</a:t>
            </a:r>
            <a:endParaRPr lang="en-US" altLang="en-US" sz="3000" b="1" cap="all" dirty="0">
              <a:solidFill>
                <a:schemeClr val="tx1"/>
              </a:solidFill>
              <a:uFillTx/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文本框 12"/>
          <p:cNvSpPr txBox="1"/>
          <p:nvPr/>
        </p:nvSpPr>
        <p:spPr>
          <a:xfrm>
            <a:off x="1273190" y="2249137"/>
            <a:ext cx="411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Nunito Sans ExtraBold" charset="0"/>
                <a:cs typeface="Times New Roman" panose="02020603050405020304" pitchFamily="18" charset="0"/>
              </a:rPr>
              <a:t>2.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Nunito Sans ExtraBold" charset="0"/>
              <a:cs typeface="Times New Roman" panose="02020603050405020304" pitchFamily="18" charset="0"/>
            </a:endParaRPr>
          </a:p>
        </p:txBody>
      </p:sp>
      <p:sp>
        <p:nvSpPr>
          <p:cNvPr id="12" name="文本框 14"/>
          <p:cNvSpPr txBox="1"/>
          <p:nvPr/>
        </p:nvSpPr>
        <p:spPr>
          <a:xfrm>
            <a:off x="1805940" y="2264410"/>
            <a:ext cx="4893945" cy="436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hlinkClick r:id="rId3" tooltip="" action="ppaction://hlinksldjump"/>
              </a:rPr>
              <a:t>Servlet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hlinkClick r:id="rId3" tooltip="" action="ppaction://hlinksldjump"/>
            </a:endParaRPr>
          </a:p>
        </p:txBody>
      </p:sp>
      <p:sp>
        <p:nvSpPr>
          <p:cNvPr id="14" name="文本框 12"/>
          <p:cNvSpPr txBox="1"/>
          <p:nvPr/>
        </p:nvSpPr>
        <p:spPr>
          <a:xfrm>
            <a:off x="1273190" y="2813017"/>
            <a:ext cx="411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Nunito Sans ExtraBold" charset="0"/>
                <a:cs typeface="Times New Roman" panose="02020603050405020304" pitchFamily="18" charset="0"/>
              </a:rPr>
              <a:t>3.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Nunito Sans ExtraBold" charset="0"/>
              <a:cs typeface="Times New Roman" panose="02020603050405020304" pitchFamily="18" charset="0"/>
            </a:endParaRPr>
          </a:p>
        </p:txBody>
      </p:sp>
      <p:sp>
        <p:nvSpPr>
          <p:cNvPr id="26" name="文本框 14"/>
          <p:cNvSpPr txBox="1"/>
          <p:nvPr/>
        </p:nvSpPr>
        <p:spPr>
          <a:xfrm>
            <a:off x="1805940" y="2828290"/>
            <a:ext cx="4893945" cy="436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hlinkClick r:id="rId4" tooltip="" action="ppaction://hlinksldjump"/>
              </a:rPr>
              <a:t>Collections In Java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hlinkClick r:id="rId4" tooltip="" action="ppaction://hlinksldjump"/>
            </a:endParaRPr>
          </a:p>
        </p:txBody>
      </p:sp>
      <p:sp>
        <p:nvSpPr>
          <p:cNvPr id="28" name="文本框 12"/>
          <p:cNvSpPr txBox="1"/>
          <p:nvPr/>
        </p:nvSpPr>
        <p:spPr>
          <a:xfrm>
            <a:off x="1273190" y="3376897"/>
            <a:ext cx="411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Nunito Sans ExtraBold" charset="0"/>
                <a:cs typeface="Times New Roman" panose="02020603050405020304" pitchFamily="18" charset="0"/>
              </a:rPr>
              <a:t>4.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Nunito Sans ExtraBold" charset="0"/>
              <a:cs typeface="Times New Roman" panose="02020603050405020304" pitchFamily="18" charset="0"/>
            </a:endParaRPr>
          </a:p>
        </p:txBody>
      </p:sp>
      <p:sp>
        <p:nvSpPr>
          <p:cNvPr id="29" name="文本框 14"/>
          <p:cNvSpPr txBox="1"/>
          <p:nvPr/>
        </p:nvSpPr>
        <p:spPr>
          <a:xfrm>
            <a:off x="1805940" y="3392170"/>
            <a:ext cx="4893945" cy="436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hlinkClick r:id="rId5" tooltip="" action="ppaction://hlinksldjump"/>
              </a:rPr>
              <a:t>Json Schema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hlinkClick r:id="rId5" tooltip="" action="ppaction://hlinksldjump"/>
            </a:endParaRPr>
          </a:p>
        </p:txBody>
      </p:sp>
      <p:sp>
        <p:nvSpPr>
          <p:cNvPr id="30" name="文本框 12"/>
          <p:cNvSpPr txBox="1"/>
          <p:nvPr/>
        </p:nvSpPr>
        <p:spPr>
          <a:xfrm>
            <a:off x="1273190" y="3940777"/>
            <a:ext cx="411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Nunito Sans ExtraBold" charset="0"/>
                <a:cs typeface="Times New Roman" panose="02020603050405020304" pitchFamily="18" charset="0"/>
              </a:rPr>
              <a:t>5.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Nunito Sans ExtraBold" charset="0"/>
              <a:cs typeface="Times New Roman" panose="02020603050405020304" pitchFamily="18" charset="0"/>
            </a:endParaRPr>
          </a:p>
        </p:txBody>
      </p:sp>
      <p:sp>
        <p:nvSpPr>
          <p:cNvPr id="31" name="文本框 14"/>
          <p:cNvSpPr txBox="1"/>
          <p:nvPr/>
        </p:nvSpPr>
        <p:spPr>
          <a:xfrm>
            <a:off x="1805940" y="3956050"/>
            <a:ext cx="4893945" cy="436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hlinkClick r:id="rId6" tooltip="" action="ppaction://hlinksldjump"/>
              </a:rPr>
              <a:t>Free Marker Template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hlinkClick r:id="rId6" tooltip="" action="ppaction://hlinksldjump"/>
            </a:endParaRPr>
          </a:p>
        </p:txBody>
      </p:sp>
      <p:sp>
        <p:nvSpPr>
          <p:cNvPr id="5" name="文本框 14"/>
          <p:cNvSpPr txBox="1"/>
          <p:nvPr/>
        </p:nvSpPr>
        <p:spPr>
          <a:xfrm>
            <a:off x="1791335" y="4557395"/>
            <a:ext cx="4893945" cy="436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hlinkClick r:id="rId7" tooltip="" action="ppaction://hlinksldjump"/>
              </a:rPr>
              <a:t>Spring SPEL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hlinkClick r:id="rId7" tooltip="" action="ppaction://hlinksldjump"/>
            </a:endParaRPr>
          </a:p>
        </p:txBody>
      </p:sp>
      <p:sp>
        <p:nvSpPr>
          <p:cNvPr id="7" name="文本框 12"/>
          <p:cNvSpPr txBox="1"/>
          <p:nvPr/>
        </p:nvSpPr>
        <p:spPr>
          <a:xfrm>
            <a:off x="1273190" y="4548472"/>
            <a:ext cx="411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Nunito Sans ExtraBold" charset="0"/>
                <a:cs typeface="Times New Roman" panose="02020603050405020304" pitchFamily="18" charset="0"/>
              </a:rPr>
              <a:t>6.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Nunito Sans ExtraBold" charset="0"/>
              <a:cs typeface="Times New Roman" panose="02020603050405020304" pitchFamily="18" charset="0"/>
            </a:endParaRPr>
          </a:p>
        </p:txBody>
      </p:sp>
      <p:sp>
        <p:nvSpPr>
          <p:cNvPr id="8" name="文本框 14"/>
          <p:cNvSpPr txBox="1"/>
          <p:nvPr/>
        </p:nvSpPr>
        <p:spPr>
          <a:xfrm>
            <a:off x="1791335" y="5200015"/>
            <a:ext cx="4893945" cy="436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hlinkClick r:id="rId8" tooltip="" action="ppaction://hlinksldjump"/>
              </a:rPr>
              <a:t>Tasklet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hlinkClick r:id="rId8" tooltip="" action="ppaction://hlinksldjump"/>
            </a:endParaRPr>
          </a:p>
        </p:txBody>
      </p:sp>
      <p:sp>
        <p:nvSpPr>
          <p:cNvPr id="9" name="文本框 12"/>
          <p:cNvSpPr txBox="1"/>
          <p:nvPr/>
        </p:nvSpPr>
        <p:spPr>
          <a:xfrm>
            <a:off x="1292875" y="5217127"/>
            <a:ext cx="411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Nunito Sans ExtraBold" charset="0"/>
                <a:cs typeface="Times New Roman" panose="02020603050405020304" pitchFamily="18" charset="0"/>
              </a:rPr>
              <a:t>7.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Nunito Sans ExtraBold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360" y="367030"/>
            <a:ext cx="11511915" cy="6226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54680" y="365760"/>
            <a:ext cx="6261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Java Database Connectivity (JDBC)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副标题 2"/>
          <p:cNvSpPr txBox="1"/>
          <p:nvPr/>
        </p:nvSpPr>
        <p:spPr>
          <a:xfrm>
            <a:off x="865505" y="1420495"/>
            <a:ext cx="10669905" cy="2117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JDBC is an API in Java that enables applications to interact with databases.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algn="just"/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It provides various methods and interfaces for easy communication with the database.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These are the task done using JDBC,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JDBC and Database Operations</a:t>
            </a: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Excel &amp; CSV Data Handling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360" y="402590"/>
            <a:ext cx="11511915" cy="6296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37100" y="402590"/>
            <a:ext cx="27952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JDBC Classes and Interfaces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副标题 2"/>
          <p:cNvSpPr txBox="1"/>
          <p:nvPr/>
        </p:nvSpPr>
        <p:spPr>
          <a:xfrm>
            <a:off x="865505" y="978535"/>
            <a:ext cx="10669905" cy="2117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副标题 2"/>
          <p:cNvSpPr txBox="1"/>
          <p:nvPr/>
        </p:nvSpPr>
        <p:spPr>
          <a:xfrm>
            <a:off x="4817745" y="1529715"/>
            <a:ext cx="3441700" cy="2117725"/>
          </a:xfrm>
          <a:prstGeom prst="rect">
            <a:avLst/>
          </a:prstGeom>
          <a:ln w="28575" cmpd="sng">
            <a:noFill/>
            <a:prstDash val="solid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Driver Manager 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Connection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Statement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Prepared Statement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ResultSet</a:t>
            </a:r>
            <a:endParaRPr lang="en-US" altLang="en-US" sz="2000" dirty="0" err="1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12"/>
          <p:cNvSpPr txBox="1"/>
          <p:nvPr/>
        </p:nvSpPr>
        <p:spPr>
          <a:xfrm>
            <a:off x="703580" y="385445"/>
            <a:ext cx="35121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Connect to Database Using JDBC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副标题 2"/>
          <p:cNvSpPr txBox="1"/>
          <p:nvPr/>
        </p:nvSpPr>
        <p:spPr>
          <a:xfrm>
            <a:off x="701040" y="1544320"/>
            <a:ext cx="3144520" cy="2117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Load the JDBC Driver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Establish a Connection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Create a Statement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Execute a Query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Close the Connection</a:t>
            </a:r>
            <a:endParaRPr lang="en-IN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242945" y="1721485"/>
            <a:ext cx="1381125" cy="1524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845435" y="4121150"/>
            <a:ext cx="1741170" cy="3175"/>
          </a:xfrm>
          <a:prstGeom prst="bentConnector3">
            <a:avLst>
              <a:gd name="adj1" fmla="val 50036"/>
            </a:avLst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242945" y="2523490"/>
            <a:ext cx="1381125" cy="1524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242945" y="3325495"/>
            <a:ext cx="1381125" cy="1524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2770505" y="4121150"/>
            <a:ext cx="1785620" cy="825500"/>
          </a:xfrm>
          <a:prstGeom prst="bentConnector3">
            <a:avLst>
              <a:gd name="adj1" fmla="val 50036"/>
            </a:avLst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副标题 2"/>
          <p:cNvSpPr txBox="1"/>
          <p:nvPr/>
        </p:nvSpPr>
        <p:spPr>
          <a:xfrm>
            <a:off x="7459345" y="1315720"/>
            <a:ext cx="4336415" cy="2117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Load the JDBC Driver and Establish the Connection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30000"/>
              </a:lnSpc>
              <a:spcAft>
                <a:spcPts val="0"/>
              </a:spcAft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Statement interface provides methods to execute queries with the database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Prepared Statement is used for precompiles SQL queries and allows the use of placeholders (?) for parameters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ResultSet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is used for that holds the result of a SQL query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Close the connection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360" y="367030"/>
            <a:ext cx="11511915" cy="6226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26635" y="367030"/>
            <a:ext cx="4121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Servlet with JSP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副标题 2"/>
          <p:cNvSpPr txBox="1"/>
          <p:nvPr/>
        </p:nvSpPr>
        <p:spPr>
          <a:xfrm>
            <a:off x="865505" y="628015"/>
            <a:ext cx="10669905" cy="2117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Servlet: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is used to handle requests and generate dynamic responses for web applications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acts as a middle layer between client request and server side applications or databases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is a Platform Independent that we can use in across platforms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JSP:</a:t>
            </a: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JSP code is easier to manage than Servlets as it separates UI and business logic.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JSP minimizes the amount of code required for web applications.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Easily generates content dynamically in response to user interactions.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360" y="367030"/>
            <a:ext cx="11511915" cy="6226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26635" y="367030"/>
            <a:ext cx="4121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Servlet with HTML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副标题 2"/>
          <p:cNvSpPr txBox="1"/>
          <p:nvPr/>
        </p:nvSpPr>
        <p:spPr>
          <a:xfrm>
            <a:off x="865505" y="993775"/>
            <a:ext cx="10669905" cy="2117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Instead of using @WebServlet, learned how to configure servlet mapping in web.xml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Developed a servlet program to perform Create, Read, Update, and Delete (CRUD) operations in MySQL.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Created an HTML page to collect user input and send it to the servlet.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Used PrintWriter() in servlets to display database results dynamically in an HTML page.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360" y="367030"/>
            <a:ext cx="11511915" cy="6226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26635" y="367030"/>
            <a:ext cx="4121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Servlet Program Flow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13790" y="1228090"/>
            <a:ext cx="251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hit submit button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09345" y="3077845"/>
            <a:ext cx="2517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data to web server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04900" y="5140960"/>
            <a:ext cx="2517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server routes to specific servlet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277485" y="1228090"/>
            <a:ext cx="4824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 receive data and process neccessary operations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183755" y="2741295"/>
            <a:ext cx="2442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a response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195185" y="4196080"/>
            <a:ext cx="2442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back to web browser and display the result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 flipH="1">
            <a:off x="2368550" y="1596390"/>
            <a:ext cx="4445" cy="1481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6" idx="0"/>
          </p:cNvCxnSpPr>
          <p:nvPr/>
        </p:nvCxnSpPr>
        <p:spPr>
          <a:xfrm flipH="1">
            <a:off x="2364105" y="3723005"/>
            <a:ext cx="4445" cy="1417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2441575" y="2032635"/>
            <a:ext cx="1951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or GET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535555" y="4196080"/>
            <a:ext cx="1087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Elbow Connector 17"/>
          <p:cNvCxnSpPr>
            <a:stCxn id="6" idx="2"/>
            <a:endCxn id="8" idx="1"/>
          </p:cNvCxnSpPr>
          <p:nvPr/>
        </p:nvCxnSpPr>
        <p:spPr>
          <a:xfrm rot="5400000" flipH="1" flipV="1">
            <a:off x="1703070" y="2211705"/>
            <a:ext cx="4235450" cy="2913380"/>
          </a:xfrm>
          <a:prstGeom prst="bentConnector4">
            <a:avLst>
              <a:gd name="adj1" fmla="val -5622"/>
              <a:gd name="adj2" fmla="val 716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4513580" y="4196080"/>
            <a:ext cx="1854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web.xml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or 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@WebServlet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>
            <a:endCxn id="10" idx="0"/>
          </p:cNvCxnSpPr>
          <p:nvPr/>
        </p:nvCxnSpPr>
        <p:spPr>
          <a:xfrm>
            <a:off x="8397875" y="1905635"/>
            <a:ext cx="6985" cy="835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2" idx="0"/>
          </p:cNvCxnSpPr>
          <p:nvPr/>
        </p:nvCxnSpPr>
        <p:spPr>
          <a:xfrm>
            <a:off x="8404860" y="3109595"/>
            <a:ext cx="11430" cy="1086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8538845" y="3468370"/>
            <a:ext cx="1087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520565" y="2527935"/>
            <a:ext cx="1951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doPOST or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doGET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360" y="367030"/>
            <a:ext cx="11511915" cy="6226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26635" y="367030"/>
            <a:ext cx="4121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Collections in Java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副标题 2"/>
          <p:cNvSpPr txBox="1"/>
          <p:nvPr/>
        </p:nvSpPr>
        <p:spPr>
          <a:xfrm>
            <a:off x="865505" y="993775"/>
            <a:ext cx="10669905" cy="2117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Provide a framework of interfaces and classes for storing, retrieving, and managing groups of objects.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In collection, I learned about</a:t>
            </a: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ArrayList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HashMap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HashSet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LinkedHashMap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These are the task done using Collections,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000" b="1" dirty="0">
                <a:latin typeface="Times New Roman" panose="02020603050405020304" pitchFamily="18" charset="0"/>
                <a:ea typeface="Nunito Sans" charset="0"/>
                <a:cs typeface="Times New Roman" panose="02020603050405020304" pitchFamily="18" charset="0"/>
                <a:sym typeface="+mn-ea"/>
              </a:rPr>
              <a:t>Read JSON file to get value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ea typeface="Nunito Sans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1599.4692913385827,&quot;width&quot;:4895.343307086614}"/>
</p:tagLst>
</file>

<file path=ppt/tags/tag2.xml><?xml version="1.0" encoding="utf-8"?>
<p:tagLst xmlns:p="http://schemas.openxmlformats.org/presentationml/2006/main">
  <p:tag name="KSO_WM_UNIT_PLACING_PICTURE_USER_VIEWPORT" val="{&quot;height&quot;:18460,&quot;width&quot;:10780}"/>
</p:tagLst>
</file>

<file path=ppt/tags/tag3.xml><?xml version="1.0" encoding="utf-8"?>
<p:tagLst xmlns:p="http://schemas.openxmlformats.org/presentationml/2006/main">
  <p:tag name="KSO_WPP_MARK_KEY" val="19439bb6-c017-49bb-acea-dd3dfbf8be85"/>
  <p:tag name="COMMONDATA" val="eyJoZGlkIjoiMmNmYmEwOWQ4Y2Q0M2IxMGZkNjI4ZjhkZDQyNzg1OTYifQ=="/>
</p:tagLst>
</file>

<file path=ppt/theme/theme1.xml><?xml version="1.0" encoding="utf-8"?>
<a:theme xmlns:a="http://schemas.openxmlformats.org/drawingml/2006/main" name="Office 主题​​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Nunito Sans Light"/>
        <a:ea typeface=""/>
        <a:cs typeface=""/>
        <a:font script="Jpan" typeface="游ゴシック Light"/>
        <a:font script="Hang" typeface="맑은 고딕"/>
        <a:font script="Hans" typeface="Nunito Sans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unito Sans"/>
        <a:ea typeface=""/>
        <a:cs typeface=""/>
        <a:font script="Jpan" typeface="游ゴシック"/>
        <a:font script="Hang" typeface="맑은 고딕"/>
        <a:font script="Hans" typeface="Nunito Sans"/>
        <a:font script="Hant" typeface="新細明體"/>
        <a:font script="Arab" typeface="Nunito Sans"/>
        <a:font script="Hebr" typeface="Nunito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unito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  <a:extLst>
      <a:ext uri="{D81B5157-A7B6-4480-A006-42BB1BC3E7BB}">
        <wpsdc:hlinkScheme xmlns:wpsdc="http://www.wps.cn/officeDocument/2017/drawingmlCustomData" underline="false"/>
      </a:ext>
    </a:extLst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Nunito Sans Light"/>
        <a:ea typeface=""/>
        <a:cs typeface=""/>
        <a:font script="Jpan" typeface="游ゴシック Light"/>
        <a:font script="Hang" typeface="맑은 고딕"/>
        <a:font script="Hans" typeface="Nunito Sans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unito Sans"/>
        <a:ea typeface=""/>
        <a:cs typeface=""/>
        <a:font script="Jpan" typeface="游ゴシック"/>
        <a:font script="Hang" typeface="맑은 고딕"/>
        <a:font script="Hans" typeface="Nunito Sans"/>
        <a:font script="Hant" typeface="新細明體"/>
        <a:font script="Arab" typeface="Nunito Sans"/>
        <a:font script="Hebr" typeface="Nunito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unito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Nunito Sans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unito Sans ExtraBold"/>
        <a:ea typeface=""/>
        <a:cs typeface=""/>
        <a:font script="Jpan" typeface="ＭＳ Ｐゴシック"/>
        <a:font script="Hang" typeface="맑은 고딕"/>
        <a:font script="Hans" typeface="Nunito Sans"/>
        <a:font script="Hant" typeface="新細明體"/>
        <a:font script="Arab" typeface="Nunito Sans"/>
        <a:font script="Hebr" typeface="Nunito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unito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4640</Words>
  <Application>WPS Presentation</Application>
  <PresentationFormat>宽屏</PresentationFormat>
  <Paragraphs>194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Nunito Sans</vt:lpstr>
      <vt:lpstr>Nunito Sans Light</vt:lpstr>
      <vt:lpstr>Nunito Sans ExtraBold</vt:lpstr>
      <vt:lpstr>Times New Roman</vt:lpstr>
      <vt:lpstr>Microsoft YaHei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 strator</dc:creator>
  <cp:lastModifiedBy>Ashok Kumar</cp:lastModifiedBy>
  <cp:revision>67</cp:revision>
  <dcterms:created xsi:type="dcterms:W3CDTF">2020-05-07T17:08:00Z</dcterms:created>
  <dcterms:modified xsi:type="dcterms:W3CDTF">2025-02-14T07:09:57Z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A102F6C12CD64F5492EE69796178BB7B_11</vt:lpwstr>
  </property>
  <property fmtid="{D5CDD505-2E9C-101B-9397-08002B2CF9AE}" pid="3" name="KSOProductBuildVer">
    <vt:lpwstr>1033-12.2.0.19805</vt:lpwstr>
  </property>
</Properties>
</file>