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72" r:id="rId2"/>
    <p:sldId id="283" r:id="rId3"/>
    <p:sldId id="259" r:id="rId4"/>
    <p:sldId id="261" r:id="rId5"/>
    <p:sldId id="262" r:id="rId6"/>
    <p:sldId id="266" r:id="rId7"/>
    <p:sldId id="267" r:id="rId8"/>
    <p:sldId id="268" r:id="rId9"/>
    <p:sldId id="282" r:id="rId10"/>
    <p:sldId id="284" r:id="rId11"/>
    <p:sldId id="286" r:id="rId12"/>
    <p:sldId id="280" r:id="rId13"/>
    <p:sldId id="288" r:id="rId14"/>
    <p:sldId id="287" r:id="rId15"/>
    <p:sldId id="289"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66" d="100"/>
          <a:sy n="66" d="100"/>
        </p:scale>
        <p:origin x="668" y="3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Adhil Ghouse Mohiuddin Tahir" userId="6a54a36a-123e-4b30-bcf8-5407b7afa448" providerId="ADAL" clId="{4CA09AC4-F9C0-498B-8618-C726E6AEC3C4}"/>
    <pc:docChg chg="modSld">
      <pc:chgData name="Mohammed Adhil Ghouse Mohiuddin Tahir" userId="6a54a36a-123e-4b30-bcf8-5407b7afa448" providerId="ADAL" clId="{4CA09AC4-F9C0-498B-8618-C726E6AEC3C4}" dt="2023-06-15T14:39:12.612" v="0" actId="6549"/>
      <pc:docMkLst>
        <pc:docMk/>
      </pc:docMkLst>
      <pc:sldChg chg="modSp mod">
        <pc:chgData name="Mohammed Adhil Ghouse Mohiuddin Tahir" userId="6a54a36a-123e-4b30-bcf8-5407b7afa448" providerId="ADAL" clId="{4CA09AC4-F9C0-498B-8618-C726E6AEC3C4}" dt="2023-06-15T14:39:12.612" v="0" actId="6549"/>
        <pc:sldMkLst>
          <pc:docMk/>
          <pc:sldMk cId="2838688732" sldId="289"/>
        </pc:sldMkLst>
        <pc:spChg chg="mod">
          <ac:chgData name="Mohammed Adhil Ghouse Mohiuddin Tahir" userId="6a54a36a-123e-4b30-bcf8-5407b7afa448" providerId="ADAL" clId="{4CA09AC4-F9C0-498B-8618-C726E6AEC3C4}" dt="2023-06-15T14:39:12.612" v="0" actId="6549"/>
          <ac:spMkLst>
            <pc:docMk/>
            <pc:sldMk cId="2838688732" sldId="289"/>
            <ac:spMk id="2" creationId="{6C47DC31-1488-8091-935A-1B03A14A5CD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73D947E0-108F-4D20-A71E-3CF329F97212}">
      <dgm:prSet phldr="0" custT="1"/>
      <dgm:spPr/>
      <dgm:t>
        <a:bodyPr anchor="ctr"/>
        <a:lstStyle/>
        <a:p>
          <a:pPr marL="0" rtl="0"/>
          <a:r>
            <a:rPr lang="en-US" sz="2000" b="0" i="0" dirty="0">
              <a:latin typeface="Gill Sans Nova" panose="020B0602020104020203" pitchFamily="34" charset="0"/>
              <a:cs typeface="Gill Sans SemiBold" panose="020B0502020104020203" pitchFamily="34" charset="-79"/>
            </a:rPr>
            <a:t>DATA CLEANING AND PRE-PROCESSING</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lvl="0" indent="0" algn="l" defTabSz="800100">
            <a:lnSpc>
              <a:spcPct val="100000"/>
            </a:lnSpc>
            <a:spcBef>
              <a:spcPct val="0"/>
            </a:spcBef>
            <a:spcAft>
              <a:spcPct val="35000"/>
            </a:spcAft>
            <a:buNone/>
          </a:pPr>
          <a:endParaRPr lang="en-US" sz="1800" b="1" i="0" kern="1200" dirty="0">
            <a:solidFill>
              <a:srgbClr val="AC5B4C"/>
            </a:solidFill>
            <a:latin typeface="Gill Sans Nova Light"/>
            <a:ea typeface="+mn-ea"/>
            <a:cs typeface="Gill Sans Light" panose="020B0302020104020203" pitchFamily="34" charset="-79"/>
          </a:endParaRPr>
        </a:p>
        <a:p>
          <a:pPr marL="0" lvl="0" indent="0" algn="l" defTabSz="800100">
            <a:lnSpc>
              <a:spcPct val="100000"/>
            </a:lnSpc>
            <a:spcBef>
              <a:spcPct val="0"/>
            </a:spcBef>
            <a:spcAft>
              <a:spcPct val="35000"/>
            </a:spcAft>
            <a:buNone/>
          </a:pPr>
          <a:endParaRPr lang="en-US" sz="1800" b="1" i="0" kern="1200" dirty="0">
            <a:solidFill>
              <a:srgbClr val="AC5B4C"/>
            </a:solidFill>
            <a:latin typeface="Gill Sans Nova Light"/>
            <a:ea typeface="+mn-ea"/>
            <a:cs typeface="Gill Sans Light" panose="020B0302020104020203" pitchFamily="34" charset="-79"/>
          </a:endParaRPr>
        </a:p>
        <a:p>
          <a:pPr marL="0" lvl="0" indent="0" algn="just" defTabSz="800100">
            <a:lnSpc>
              <a:spcPct val="100000"/>
            </a:lnSpc>
            <a:spcBef>
              <a:spcPct val="0"/>
            </a:spcBef>
            <a:spcAft>
              <a:spcPct val="35000"/>
            </a:spcAft>
            <a:buNone/>
          </a:pPr>
          <a:r>
            <a:rPr lang="en-US" sz="1800" b="1" i="0" kern="1200" dirty="0">
              <a:solidFill>
                <a:srgbClr val="AC5B4C"/>
              </a:solidFill>
              <a:latin typeface="Gill Sans Nova Light"/>
              <a:ea typeface="+mn-ea"/>
              <a:cs typeface="Gill Sans Light" panose="020B0302020104020203" pitchFamily="34" charset="-79"/>
            </a:rPr>
            <a:t>Dataset is cleaned, missing values are handled, and new features are created to help with the analysis.</a:t>
          </a:r>
        </a:p>
        <a:p>
          <a:pPr marL="0" lvl="0" indent="0" algn="just" defTabSz="800100">
            <a:lnSpc>
              <a:spcPct val="100000"/>
            </a:lnSpc>
            <a:spcBef>
              <a:spcPct val="0"/>
            </a:spcBef>
            <a:spcAft>
              <a:spcPct val="35000"/>
            </a:spcAft>
            <a:buNone/>
          </a:pPr>
          <a:endParaRPr lang="en-US" sz="1800" b="1" i="0" kern="1200" dirty="0">
            <a:solidFill>
              <a:srgbClr val="AC5B4C"/>
            </a:solidFill>
            <a:latin typeface="Gill Sans Nova Light"/>
            <a:ea typeface="+mn-ea"/>
            <a:cs typeface="Gill Sans Light" panose="020B0302020104020203" pitchFamily="34" charset="-79"/>
          </a:endParaRPr>
        </a:p>
        <a:p>
          <a:pPr marL="0" lvl="0" indent="0" algn="l" defTabSz="800100">
            <a:lnSpc>
              <a:spcPct val="100000"/>
            </a:lnSpc>
            <a:spcBef>
              <a:spcPct val="0"/>
            </a:spcBef>
            <a:spcAft>
              <a:spcPct val="35000"/>
            </a:spcAft>
            <a:buNone/>
          </a:pPr>
          <a:endParaRPr lang="en-US" sz="1800" b="1" i="0" kern="1200" dirty="0">
            <a:solidFill>
              <a:srgbClr val="AC5B4C"/>
            </a:solidFill>
            <a:latin typeface="Gill Sans Nova Light"/>
            <a:ea typeface="+mn-ea"/>
            <a:cs typeface="Gill Sans Light" panose="020B0302020104020203" pitchFamily="34" charset="-79"/>
          </a:endParaRP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EXPLORATORY DATA </a:t>
          </a:r>
        </a:p>
        <a:p>
          <a:pPr marL="0"/>
          <a:r>
            <a:rPr lang="en-US" sz="2000" b="0" i="0" dirty="0">
              <a:latin typeface="Gill Sans Nova" panose="020B0602020104020203" pitchFamily="34" charset="0"/>
              <a:cs typeface="Gill Sans SemiBold" panose="020B0502020104020203" pitchFamily="34" charset="-79"/>
            </a:rPr>
            <a:t>ANALYSIS	</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lvl="0" indent="0" algn="just" defTabSz="800100">
            <a:lnSpc>
              <a:spcPct val="100000"/>
            </a:lnSpc>
            <a:spcBef>
              <a:spcPct val="0"/>
            </a:spcBef>
            <a:spcAft>
              <a:spcPct val="35000"/>
            </a:spcAft>
            <a:buNone/>
          </a:pPr>
          <a:r>
            <a:rPr lang="en-US" sz="1800" b="1" i="0" kern="1200" dirty="0">
              <a:solidFill>
                <a:srgbClr val="AC5B4C"/>
              </a:solidFill>
              <a:latin typeface="Gill Sans Nova Light"/>
              <a:ea typeface="+mn-ea"/>
              <a:cs typeface="Gill Sans Light" panose="020B0302020104020203" pitchFamily="34" charset="-79"/>
            </a:rPr>
            <a:t>The second part of the project involves exploratory data analysis (EDA) to gain insights into the data and identify patterns and trends in crime incidents. This will involve visualizing the data using charts, graphs, and maps to identify hotspots and patterns in crime incidents.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MACHINE LEARNING MODELS</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362478E3-8D4D-4B7F-A81C-473AFD257813}">
      <dgm:prSet phldr="0" custT="1"/>
      <dgm:spPr/>
      <dgm:t>
        <a:bodyPr anchor="ctr"/>
        <a:lstStyle/>
        <a:p>
          <a:pPr algn="just">
            <a:buNone/>
          </a:pPr>
          <a:r>
            <a:rPr lang="en-US" sz="1800" b="1" i="0" kern="1200" dirty="0">
              <a:solidFill>
                <a:srgbClr val="AC5B4C"/>
              </a:solidFill>
              <a:latin typeface="Gill Sans Nova Light"/>
              <a:ea typeface="+mn-ea"/>
              <a:cs typeface="Gill Sans Light" panose="020B0302020104020203" pitchFamily="34" charset="-79"/>
            </a:rPr>
            <a:t>In the third part of the project, machine learning models will be developed to predict the likelihood of crimes occurring in different areas of the city.</a:t>
          </a:r>
        </a:p>
      </dgm:t>
    </dgm:pt>
    <dgm:pt modelId="{3810A2D0-1D8E-4148-9CDC-98B90B904A63}" type="parTrans" cxnId="{C73E160D-1299-485B-8436-89C5E971DC58}">
      <dgm:prSet/>
      <dgm:spPr/>
      <dgm:t>
        <a:bodyPr/>
        <a:lstStyle/>
        <a:p>
          <a:endParaRPr lang="en-IN"/>
        </a:p>
      </dgm:t>
    </dgm:pt>
    <dgm:pt modelId="{AFD5F843-CE78-431B-8B3B-DD038C6C565B}" type="sibTrans" cxnId="{C73E160D-1299-485B-8436-89C5E971DC58}">
      <dgm:prSet/>
      <dgm:spPr/>
      <dgm:t>
        <a:bodyPr/>
        <a:lstStyle/>
        <a:p>
          <a:endParaRPr lang="en-IN"/>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4"/>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7" custScaleX="190279"/>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7" custScaleX="95521"/>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3"/>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4"/>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7" custScaleX="252536" custLinFactNeighborX="1219" custLinFactNeighborY="34695"/>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7" custScaleX="132504" custScaleY="600137" custLinFactY="22087" custLinFactNeighborX="95" custLinFactNeighborY="100000"/>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3"/>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4"/>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7" custLinFactNeighborX="2288" custLinFactNeighborY="71232"/>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7" custScaleX="75201"/>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3"/>
      <dgm:spPr/>
    </dgm:pt>
    <dgm:pt modelId="{60ED89A1-904B-E446-B340-02B3D3D2D4CF}" type="pres">
      <dgm:prSet presAssocID="{0EC0C300-11E4-45CF-8418-973585107209}" presName="vertSpace2b" presStyleCnt="0"/>
      <dgm:spPr/>
    </dgm:pt>
    <dgm:pt modelId="{B80AB3A4-2B42-4A61-AC0A-FB2E364C7585}" type="pres">
      <dgm:prSet presAssocID="{362478E3-8D4D-4B7F-A81C-473AFD257813}" presName="thickLine" presStyleLbl="alignNode1" presStyleIdx="3" presStyleCnt="4"/>
      <dgm:spPr/>
    </dgm:pt>
    <dgm:pt modelId="{974BDE68-4801-4ECA-8291-E789732FD4D7}" type="pres">
      <dgm:prSet presAssocID="{362478E3-8D4D-4B7F-A81C-473AFD257813}" presName="horz1" presStyleCnt="0"/>
      <dgm:spPr/>
    </dgm:pt>
    <dgm:pt modelId="{CBA12A98-F229-4CEC-8FE7-558510092DA0}" type="pres">
      <dgm:prSet presAssocID="{362478E3-8D4D-4B7F-A81C-473AFD257813}" presName="tx1" presStyleLbl="revTx" presStyleIdx="6" presStyleCnt="7" custScaleX="370948" custScaleY="96577" custLinFactX="67406" custLinFactNeighborX="100000" custLinFactNeighborY="-39981"/>
      <dgm:spPr/>
    </dgm:pt>
    <dgm:pt modelId="{B8075885-A241-43A2-A9B6-EB929813F207}" type="pres">
      <dgm:prSet presAssocID="{362478E3-8D4D-4B7F-A81C-473AFD257813}" presName="vert1"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C73E160D-1299-485B-8436-89C5E971DC58}" srcId="{0DD8915E-DC14-41D6-9BB5-F49E1C265163}" destId="{362478E3-8D4D-4B7F-A81C-473AFD257813}" srcOrd="3" destOrd="0" parTransId="{3810A2D0-1D8E-4148-9CDC-98B90B904A63}" sibTransId="{AFD5F843-CE78-431B-8B3B-DD038C6C565B}"/>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51B57340-AA2E-4CA5-9DB0-5671ACAC5479}" type="presOf" srcId="{362478E3-8D4D-4B7F-A81C-473AFD257813}" destId="{CBA12A98-F229-4CEC-8FE7-558510092DA0}"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864E7292-9A7E-3F43-81DD-D653DF53DEF3}" type="presOf" srcId="{0EC0C300-11E4-45CF-8418-973585107209}" destId="{DAF6D365-7021-E74E-8AD3-AB3AC6A0D057}"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 modelId="{D486DAAD-CCF9-4DF8-A372-3A8527673CFF}" type="presParOf" srcId="{6564C5E9-1595-624A-93AF-6AD41D06A4F7}" destId="{B80AB3A4-2B42-4A61-AC0A-FB2E364C7585}" srcOrd="6" destOrd="0" presId="urn:microsoft.com/office/officeart/2008/layout/LinedList"/>
    <dgm:cxn modelId="{546FC67F-2342-46E1-AFCD-E4983207BE60}" type="presParOf" srcId="{6564C5E9-1595-624A-93AF-6AD41D06A4F7}" destId="{974BDE68-4801-4ECA-8291-E789732FD4D7}" srcOrd="7" destOrd="0" presId="urn:microsoft.com/office/officeart/2008/layout/LinedList"/>
    <dgm:cxn modelId="{003AD9D5-B8BC-4278-B271-FA1A22A7C5CA}" type="presParOf" srcId="{974BDE68-4801-4ECA-8291-E789732FD4D7}" destId="{CBA12A98-F229-4CEC-8FE7-558510092DA0}" srcOrd="0" destOrd="0" presId="urn:microsoft.com/office/officeart/2008/layout/LinedList"/>
    <dgm:cxn modelId="{14A0E653-C7D5-4866-9918-3AABB77463A1}" type="presParOf" srcId="{974BDE68-4801-4ECA-8291-E789732FD4D7}" destId="{B8075885-A241-43A2-A9B6-EB929813F207}" srcOrd="1"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1785"/>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1785"/>
          <a:ext cx="3388239" cy="1108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DATA CLEANING AND PRE-PROCESSING</a:t>
          </a:r>
        </a:p>
      </dsp:txBody>
      <dsp:txXfrm>
        <a:off x="0" y="1785"/>
        <a:ext cx="3388239" cy="1108028"/>
      </dsp:txXfrm>
    </dsp:sp>
    <dsp:sp modelId="{4B7883FE-9BF1-834B-9E55-433D1207CAF9}">
      <dsp:nvSpPr>
        <dsp:cNvPr id="0" name=""/>
        <dsp:cNvSpPr/>
      </dsp:nvSpPr>
      <dsp:spPr>
        <a:xfrm>
          <a:off x="3521789" y="52100"/>
          <a:ext cx="6676082" cy="1006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endParaRPr lang="en-US" sz="1800" b="1" i="0" kern="1200" dirty="0">
            <a:solidFill>
              <a:srgbClr val="AC5B4C"/>
            </a:solidFill>
            <a:latin typeface="Gill Sans Nova Light"/>
            <a:ea typeface="+mn-ea"/>
            <a:cs typeface="Gill Sans Light" panose="020B0302020104020203" pitchFamily="34" charset="-79"/>
          </a:endParaRPr>
        </a:p>
        <a:p>
          <a:pPr marL="0" lvl="0" indent="0" algn="l" defTabSz="800100">
            <a:lnSpc>
              <a:spcPct val="100000"/>
            </a:lnSpc>
            <a:spcBef>
              <a:spcPct val="0"/>
            </a:spcBef>
            <a:spcAft>
              <a:spcPct val="35000"/>
            </a:spcAft>
            <a:buNone/>
          </a:pPr>
          <a:endParaRPr lang="en-US" sz="1800" b="1" i="0" kern="1200" dirty="0">
            <a:solidFill>
              <a:srgbClr val="AC5B4C"/>
            </a:solidFill>
            <a:latin typeface="Gill Sans Nova Light"/>
            <a:ea typeface="+mn-ea"/>
            <a:cs typeface="Gill Sans Light" panose="020B0302020104020203" pitchFamily="34" charset="-79"/>
          </a:endParaRPr>
        </a:p>
        <a:p>
          <a:pPr marL="0" lvl="0" indent="0" algn="just" defTabSz="800100">
            <a:lnSpc>
              <a:spcPct val="100000"/>
            </a:lnSpc>
            <a:spcBef>
              <a:spcPct val="0"/>
            </a:spcBef>
            <a:spcAft>
              <a:spcPct val="35000"/>
            </a:spcAft>
            <a:buNone/>
          </a:pPr>
          <a:r>
            <a:rPr lang="en-US" sz="1800" b="1" i="0" kern="1200" dirty="0">
              <a:solidFill>
                <a:srgbClr val="AC5B4C"/>
              </a:solidFill>
              <a:latin typeface="Gill Sans Nova Light"/>
              <a:ea typeface="+mn-ea"/>
              <a:cs typeface="Gill Sans Light" panose="020B0302020104020203" pitchFamily="34" charset="-79"/>
            </a:rPr>
            <a:t>Dataset is cleaned, missing values are handled, and new features are created to help with the analysis.</a:t>
          </a:r>
        </a:p>
        <a:p>
          <a:pPr marL="0" lvl="0" indent="0" algn="just" defTabSz="800100">
            <a:lnSpc>
              <a:spcPct val="100000"/>
            </a:lnSpc>
            <a:spcBef>
              <a:spcPct val="0"/>
            </a:spcBef>
            <a:spcAft>
              <a:spcPct val="35000"/>
            </a:spcAft>
            <a:buNone/>
          </a:pPr>
          <a:endParaRPr lang="en-US" sz="1800" b="1" i="0" kern="1200" dirty="0">
            <a:solidFill>
              <a:srgbClr val="AC5B4C"/>
            </a:solidFill>
            <a:latin typeface="Gill Sans Nova Light"/>
            <a:ea typeface="+mn-ea"/>
            <a:cs typeface="Gill Sans Light" panose="020B0302020104020203" pitchFamily="34" charset="-79"/>
          </a:endParaRPr>
        </a:p>
        <a:p>
          <a:pPr marL="0" lvl="0" indent="0" algn="l" defTabSz="800100">
            <a:lnSpc>
              <a:spcPct val="100000"/>
            </a:lnSpc>
            <a:spcBef>
              <a:spcPct val="0"/>
            </a:spcBef>
            <a:spcAft>
              <a:spcPct val="35000"/>
            </a:spcAft>
            <a:buNone/>
          </a:pPr>
          <a:endParaRPr lang="en-US" sz="1800" b="1" i="0" kern="1200" dirty="0">
            <a:solidFill>
              <a:srgbClr val="AC5B4C"/>
            </a:solidFill>
            <a:latin typeface="Gill Sans Nova Light"/>
            <a:ea typeface="+mn-ea"/>
            <a:cs typeface="Gill Sans Light" panose="020B0302020104020203" pitchFamily="34" charset="-79"/>
          </a:endParaRPr>
        </a:p>
      </dsp:txBody>
      <dsp:txXfrm>
        <a:off x="3521789" y="52100"/>
        <a:ext cx="6676082" cy="1006314"/>
      </dsp:txXfrm>
    </dsp:sp>
    <dsp:sp modelId="{F855322D-A55D-8B49-879F-C673DBB2B4C9}">
      <dsp:nvSpPr>
        <dsp:cNvPr id="0" name=""/>
        <dsp:cNvSpPr/>
      </dsp:nvSpPr>
      <dsp:spPr>
        <a:xfrm>
          <a:off x="3388239" y="1058415"/>
          <a:ext cx="71226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1109813"/>
          <a:ext cx="10515600" cy="0"/>
        </a:xfrm>
        <a:prstGeom prst="line">
          <a:avLst/>
        </a:prstGeom>
        <a:gradFill rotWithShape="0">
          <a:gsLst>
            <a:gs pos="0">
              <a:schemeClr val="accent1">
                <a:shade val="80000"/>
                <a:hueOff val="-4041"/>
                <a:satOff val="21843"/>
                <a:lumOff val="3397"/>
                <a:alphaOff val="0"/>
                <a:satMod val="103000"/>
                <a:lumMod val="102000"/>
                <a:tint val="94000"/>
              </a:schemeClr>
            </a:gs>
            <a:gs pos="50000">
              <a:schemeClr val="accent1">
                <a:shade val="80000"/>
                <a:hueOff val="-4041"/>
                <a:satOff val="21843"/>
                <a:lumOff val="3397"/>
                <a:alphaOff val="0"/>
                <a:satMod val="110000"/>
                <a:lumMod val="100000"/>
                <a:shade val="100000"/>
              </a:schemeClr>
            </a:gs>
            <a:gs pos="100000">
              <a:schemeClr val="accent1">
                <a:shade val="80000"/>
                <a:hueOff val="-4041"/>
                <a:satOff val="21843"/>
                <a:lumOff val="339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86647" y="1494243"/>
          <a:ext cx="3402445" cy="1108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EXPLORATORY DATA </a:t>
          </a:r>
        </a:p>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ANALYSIS	</a:t>
          </a:r>
        </a:p>
      </dsp:txBody>
      <dsp:txXfrm>
        <a:off x="86647" y="1494243"/>
        <a:ext cx="3402445" cy="1108028"/>
      </dsp:txXfrm>
    </dsp:sp>
    <dsp:sp modelId="{040275F6-8CD8-B443-8E15-E2EA8C115BE0}">
      <dsp:nvSpPr>
        <dsp:cNvPr id="0" name=""/>
        <dsp:cNvSpPr/>
      </dsp:nvSpPr>
      <dsp:spPr>
        <a:xfrm>
          <a:off x="3508518" y="1340496"/>
          <a:ext cx="7007072" cy="1089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100000"/>
            </a:lnSpc>
            <a:spcBef>
              <a:spcPct val="0"/>
            </a:spcBef>
            <a:spcAft>
              <a:spcPct val="35000"/>
            </a:spcAft>
            <a:buNone/>
          </a:pPr>
          <a:r>
            <a:rPr lang="en-US" sz="1800" b="1" i="0" kern="1200" dirty="0">
              <a:solidFill>
                <a:srgbClr val="AC5B4C"/>
              </a:solidFill>
              <a:latin typeface="Gill Sans Nova Light"/>
              <a:ea typeface="+mn-ea"/>
              <a:cs typeface="Gill Sans Light" panose="020B0302020104020203" pitchFamily="34" charset="-79"/>
            </a:rPr>
            <a:t>The second part of the project involves exploratory data analysis (EDA) to gain insights into the data and identify patterns and trends in crime incidents. This will involve visualizing the data using charts, graphs, and maps to identify hotspots and patterns in crime incidents.</a:t>
          </a:r>
        </a:p>
      </dsp:txBody>
      <dsp:txXfrm>
        <a:off x="3508518" y="1340496"/>
        <a:ext cx="7007072" cy="1089341"/>
      </dsp:txXfrm>
    </dsp:sp>
    <dsp:sp modelId="{1103FC42-5419-864B-A44F-32D393A0563C}">
      <dsp:nvSpPr>
        <dsp:cNvPr id="0" name=""/>
        <dsp:cNvSpPr/>
      </dsp:nvSpPr>
      <dsp:spPr>
        <a:xfrm>
          <a:off x="3402445" y="2208230"/>
          <a:ext cx="53892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2217841"/>
          <a:ext cx="10515600" cy="0"/>
        </a:xfrm>
        <a:prstGeom prst="line">
          <a:avLst/>
        </a:prstGeom>
        <a:gradFill rotWithShape="0">
          <a:gsLst>
            <a:gs pos="0">
              <a:schemeClr val="accent1">
                <a:shade val="80000"/>
                <a:hueOff val="-8083"/>
                <a:satOff val="43687"/>
                <a:lumOff val="6794"/>
                <a:alphaOff val="0"/>
                <a:satMod val="103000"/>
                <a:lumMod val="102000"/>
                <a:tint val="94000"/>
              </a:schemeClr>
            </a:gs>
            <a:gs pos="50000">
              <a:schemeClr val="accent1">
                <a:shade val="80000"/>
                <a:hueOff val="-8083"/>
                <a:satOff val="43687"/>
                <a:lumOff val="6794"/>
                <a:alphaOff val="0"/>
                <a:satMod val="110000"/>
                <a:lumMod val="100000"/>
                <a:shade val="100000"/>
              </a:schemeClr>
            </a:gs>
            <a:gs pos="100000">
              <a:schemeClr val="accent1">
                <a:shade val="80000"/>
                <a:hueOff val="-8083"/>
                <a:satOff val="43687"/>
                <a:lumOff val="679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192477" y="3007112"/>
          <a:ext cx="2103120" cy="1108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MACHINE LEARNING MODELS</a:t>
          </a:r>
        </a:p>
      </dsp:txBody>
      <dsp:txXfrm>
        <a:off x="192477" y="3007112"/>
        <a:ext cx="2103120" cy="1108028"/>
      </dsp:txXfrm>
    </dsp:sp>
    <dsp:sp modelId="{DAF6D365-7021-E74E-8AD3-AB3AC6A0D057}">
      <dsp:nvSpPr>
        <dsp:cNvPr id="0" name=""/>
        <dsp:cNvSpPr/>
      </dsp:nvSpPr>
      <dsp:spPr>
        <a:xfrm>
          <a:off x="2260854" y="2268157"/>
          <a:ext cx="6207651" cy="1006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2268157"/>
        <a:ext cx="6207651" cy="1006314"/>
      </dsp:txXfrm>
    </dsp:sp>
    <dsp:sp modelId="{9071E8DC-DDBE-CD4E-9B99-FF7E5F21CEFF}">
      <dsp:nvSpPr>
        <dsp:cNvPr id="0" name=""/>
        <dsp:cNvSpPr/>
      </dsp:nvSpPr>
      <dsp:spPr>
        <a:xfrm>
          <a:off x="2103120" y="327447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B80AB3A4-2B42-4A61-AC0A-FB2E364C7585}">
      <dsp:nvSpPr>
        <dsp:cNvPr id="0" name=""/>
        <dsp:cNvSpPr/>
      </dsp:nvSpPr>
      <dsp:spPr>
        <a:xfrm>
          <a:off x="0" y="3325870"/>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BA12A98-F229-4CEC-8FE7-558510092DA0}">
      <dsp:nvSpPr>
        <dsp:cNvPr id="0" name=""/>
        <dsp:cNvSpPr/>
      </dsp:nvSpPr>
      <dsp:spPr>
        <a:xfrm>
          <a:off x="2714118" y="2882869"/>
          <a:ext cx="7801481" cy="1070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i="0" kern="1200" dirty="0">
              <a:solidFill>
                <a:srgbClr val="AC5B4C"/>
              </a:solidFill>
              <a:latin typeface="Gill Sans Nova Light"/>
              <a:ea typeface="+mn-ea"/>
              <a:cs typeface="Gill Sans Light" panose="020B0302020104020203" pitchFamily="34" charset="-79"/>
            </a:rPr>
            <a:t>In the third part of the project, machine learning models will be developed to predict the likelihood of crimes occurring in different areas of the city.</a:t>
          </a:r>
        </a:p>
      </dsp:txBody>
      <dsp:txXfrm>
        <a:off x="2714118" y="2882869"/>
        <a:ext cx="7801481" cy="10701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6/15/2023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8</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13</a:t>
            </a:fld>
            <a:endParaRPr lang="en-US" dirty="0"/>
          </a:p>
        </p:txBody>
      </p:sp>
    </p:spTree>
    <p:extLst>
      <p:ext uri="{BB962C8B-B14F-4D97-AF65-F5344CB8AC3E}">
        <p14:creationId xmlns:p14="http://schemas.microsoft.com/office/powerpoint/2010/main" val="1513960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15</a:t>
            </a:fld>
            <a:endParaRPr lang="en-US" dirty="0"/>
          </a:p>
        </p:txBody>
      </p:sp>
    </p:spTree>
    <p:extLst>
      <p:ext uri="{BB962C8B-B14F-4D97-AF65-F5344CB8AC3E}">
        <p14:creationId xmlns:p14="http://schemas.microsoft.com/office/powerpoint/2010/main" val="3493578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16</a:t>
            </a:fld>
            <a:endParaRPr lang="en-US" dirty="0"/>
          </a:p>
        </p:txBody>
      </p:sp>
    </p:spTree>
    <p:extLst>
      <p:ext uri="{BB962C8B-B14F-4D97-AF65-F5344CB8AC3E}">
        <p14:creationId xmlns:p14="http://schemas.microsoft.com/office/powerpoint/2010/main" val="299944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data.sfgov.org/Public-Safety/Police-Department-Incident-Reports-2018-to-Present/wg3w-h783"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Crime Prediction &amp; Analysis - </a:t>
            </a:r>
            <a:r>
              <a:rPr lang="en-US" dirty="0" err="1"/>
              <a:t>Sanfrancisco</a:t>
            </a: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994484"/>
            <a:ext cx="9144000" cy="1263316"/>
          </a:xfrm>
        </p:spPr>
        <p:txBody>
          <a:bodyPr/>
          <a:lstStyle/>
          <a:p>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6EB3D-7C02-4B18-C18A-47BC6C0511E5}"/>
              </a:ext>
            </a:extLst>
          </p:cNvPr>
          <p:cNvSpPr>
            <a:spLocks noGrp="1"/>
          </p:cNvSpPr>
          <p:nvPr>
            <p:ph type="body" idx="1"/>
          </p:nvPr>
        </p:nvSpPr>
        <p:spPr>
          <a:xfrm>
            <a:off x="365760" y="1636776"/>
            <a:ext cx="3542097" cy="676656"/>
          </a:xfrm>
        </p:spPr>
        <p:txBody>
          <a:bodyPr>
            <a:normAutofit fontScale="70000" lnSpcReduction="20000"/>
          </a:bodyPr>
          <a:lstStyle/>
          <a:p>
            <a:endParaRPr lang="en-IN" dirty="0"/>
          </a:p>
          <a:p>
            <a:r>
              <a:rPr lang="en-IN" dirty="0"/>
              <a:t>Most Number of crimes happened in month of the year </a:t>
            </a:r>
          </a:p>
          <a:p>
            <a:endParaRPr lang="en-IN" dirty="0"/>
          </a:p>
        </p:txBody>
      </p:sp>
      <p:sp>
        <p:nvSpPr>
          <p:cNvPr id="4" name="Text Placeholder 3">
            <a:extLst>
              <a:ext uri="{FF2B5EF4-FFF2-40B4-BE49-F238E27FC236}">
                <a16:creationId xmlns:a16="http://schemas.microsoft.com/office/drawing/2014/main" id="{9482A0BB-0526-11BD-DC40-7DE6AF02CA4A}"/>
              </a:ext>
            </a:extLst>
          </p:cNvPr>
          <p:cNvSpPr>
            <a:spLocks noGrp="1"/>
          </p:cNvSpPr>
          <p:nvPr>
            <p:ph type="body" sz="quarter" idx="3"/>
          </p:nvPr>
        </p:nvSpPr>
        <p:spPr>
          <a:xfrm>
            <a:off x="4379976" y="1911096"/>
            <a:ext cx="3541616" cy="402336"/>
          </a:xfrm>
        </p:spPr>
        <p:txBody>
          <a:bodyPr>
            <a:normAutofit fontScale="70000" lnSpcReduction="20000"/>
          </a:bodyPr>
          <a:lstStyle/>
          <a:p>
            <a:r>
              <a:rPr lang="en-IN" dirty="0"/>
              <a:t>Most Number of crimes happened in day of the year </a:t>
            </a:r>
          </a:p>
          <a:p>
            <a:endParaRPr lang="en-IN" dirty="0"/>
          </a:p>
        </p:txBody>
      </p:sp>
      <p:sp>
        <p:nvSpPr>
          <p:cNvPr id="6" name="Date Placeholder 5">
            <a:extLst>
              <a:ext uri="{FF2B5EF4-FFF2-40B4-BE49-F238E27FC236}">
                <a16:creationId xmlns:a16="http://schemas.microsoft.com/office/drawing/2014/main" id="{700F513A-B804-EB5C-1B95-0F6A6EA4F44F}"/>
              </a:ext>
            </a:extLst>
          </p:cNvPr>
          <p:cNvSpPr>
            <a:spLocks noGrp="1"/>
          </p:cNvSpPr>
          <p:nvPr>
            <p:ph type="dt" sz="half" idx="10"/>
          </p:nvPr>
        </p:nvSpPr>
        <p:spPr/>
        <p:txBody>
          <a:bodyPr/>
          <a:lstStyle/>
          <a:p>
            <a:r>
              <a:rPr lang="en-US"/>
              <a:t>20XX</a:t>
            </a:r>
            <a:endParaRPr lang="en-US" dirty="0"/>
          </a:p>
        </p:txBody>
      </p:sp>
      <p:sp>
        <p:nvSpPr>
          <p:cNvPr id="7" name="Footer Placeholder 6">
            <a:extLst>
              <a:ext uri="{FF2B5EF4-FFF2-40B4-BE49-F238E27FC236}">
                <a16:creationId xmlns:a16="http://schemas.microsoft.com/office/drawing/2014/main" id="{64D645D8-6531-781E-24FE-E6453E4D6904}"/>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D0D5B791-C2FA-436C-C860-B93129B81528}"/>
              </a:ext>
            </a:extLst>
          </p:cNvPr>
          <p:cNvSpPr>
            <a:spLocks noGrp="1"/>
          </p:cNvSpPr>
          <p:nvPr>
            <p:ph type="sldNum" sz="quarter" idx="12"/>
          </p:nvPr>
        </p:nvSpPr>
        <p:spPr/>
        <p:txBody>
          <a:bodyPr/>
          <a:lstStyle/>
          <a:p>
            <a:fld id="{58FB4751-880F-D840-AAA9-3A15815CC996}" type="slidenum">
              <a:rPr lang="en-US" smtClean="0"/>
              <a:pPr/>
              <a:t>10</a:t>
            </a:fld>
            <a:endParaRPr lang="en-US" dirty="0"/>
          </a:p>
        </p:txBody>
      </p:sp>
      <p:sp>
        <p:nvSpPr>
          <p:cNvPr id="9" name="Title 8">
            <a:extLst>
              <a:ext uri="{FF2B5EF4-FFF2-40B4-BE49-F238E27FC236}">
                <a16:creationId xmlns:a16="http://schemas.microsoft.com/office/drawing/2014/main" id="{1607BA31-50C9-8B47-C098-86D7427DBA85}"/>
              </a:ext>
            </a:extLst>
          </p:cNvPr>
          <p:cNvSpPr>
            <a:spLocks noGrp="1"/>
          </p:cNvSpPr>
          <p:nvPr>
            <p:ph type="title"/>
          </p:nvPr>
        </p:nvSpPr>
        <p:spPr/>
        <p:txBody>
          <a:bodyPr/>
          <a:lstStyle/>
          <a:p>
            <a:r>
              <a:rPr lang="en-US" dirty="0"/>
              <a:t>Analysis</a:t>
            </a:r>
            <a:endParaRPr lang="en-IN" dirty="0"/>
          </a:p>
        </p:txBody>
      </p:sp>
      <p:sp>
        <p:nvSpPr>
          <p:cNvPr id="10" name="Text Placeholder 9">
            <a:extLst>
              <a:ext uri="{FF2B5EF4-FFF2-40B4-BE49-F238E27FC236}">
                <a16:creationId xmlns:a16="http://schemas.microsoft.com/office/drawing/2014/main" id="{68AE05AD-7BF9-EF70-86EB-C794CBA66A78}"/>
              </a:ext>
            </a:extLst>
          </p:cNvPr>
          <p:cNvSpPr>
            <a:spLocks noGrp="1"/>
          </p:cNvSpPr>
          <p:nvPr>
            <p:ph type="body" sz="quarter" idx="13"/>
          </p:nvPr>
        </p:nvSpPr>
        <p:spPr>
          <a:xfrm>
            <a:off x="8393711" y="1773936"/>
            <a:ext cx="3411193" cy="402336"/>
          </a:xfrm>
        </p:spPr>
        <p:txBody>
          <a:bodyPr>
            <a:normAutofit fontScale="70000" lnSpcReduction="20000"/>
          </a:bodyPr>
          <a:lstStyle/>
          <a:p>
            <a:r>
              <a:rPr lang="en-IN" dirty="0"/>
              <a:t>Most Number of crimes happened in the area</a:t>
            </a:r>
          </a:p>
        </p:txBody>
      </p:sp>
      <p:pic>
        <p:nvPicPr>
          <p:cNvPr id="12" name="Content Placeholder 11">
            <a:extLst>
              <a:ext uri="{FF2B5EF4-FFF2-40B4-BE49-F238E27FC236}">
                <a16:creationId xmlns:a16="http://schemas.microsoft.com/office/drawing/2014/main" id="{E535DE50-E7E2-5C99-8E5D-6AAA975A9B41}"/>
              </a:ext>
            </a:extLst>
          </p:cNvPr>
          <p:cNvPicPr>
            <a:picLocks noGrp="1" noChangeAspect="1"/>
          </p:cNvPicPr>
          <p:nvPr>
            <p:ph sz="half" idx="2"/>
          </p:nvPr>
        </p:nvPicPr>
        <p:blipFill>
          <a:blip r:embed="rId2"/>
          <a:stretch>
            <a:fillRect/>
          </a:stretch>
        </p:blipFill>
        <p:spPr>
          <a:xfrm>
            <a:off x="365760" y="2505074"/>
            <a:ext cx="3542097" cy="3648837"/>
          </a:xfrm>
          <a:prstGeom prst="rect">
            <a:avLst/>
          </a:prstGeom>
        </p:spPr>
      </p:pic>
      <p:pic>
        <p:nvPicPr>
          <p:cNvPr id="13" name="Content Placeholder 12">
            <a:extLst>
              <a:ext uri="{FF2B5EF4-FFF2-40B4-BE49-F238E27FC236}">
                <a16:creationId xmlns:a16="http://schemas.microsoft.com/office/drawing/2014/main" id="{D067BF8A-82F5-F179-866D-66B72A4B85C0}"/>
              </a:ext>
            </a:extLst>
          </p:cNvPr>
          <p:cNvPicPr>
            <a:picLocks noGrp="1" noChangeAspect="1"/>
          </p:cNvPicPr>
          <p:nvPr>
            <p:ph sz="quarter" idx="4"/>
          </p:nvPr>
        </p:nvPicPr>
        <p:blipFill>
          <a:blip r:embed="rId3"/>
          <a:stretch>
            <a:fillRect/>
          </a:stretch>
        </p:blipFill>
        <p:spPr>
          <a:xfrm>
            <a:off x="4379977" y="2505074"/>
            <a:ext cx="3618618" cy="3628724"/>
          </a:xfrm>
          <a:prstGeom prst="rect">
            <a:avLst/>
          </a:prstGeom>
        </p:spPr>
      </p:pic>
      <p:pic>
        <p:nvPicPr>
          <p:cNvPr id="15" name="Content Placeholder 14">
            <a:extLst>
              <a:ext uri="{FF2B5EF4-FFF2-40B4-BE49-F238E27FC236}">
                <a16:creationId xmlns:a16="http://schemas.microsoft.com/office/drawing/2014/main" id="{2C260143-265B-BAA3-A85B-A66BE6461395}"/>
              </a:ext>
            </a:extLst>
          </p:cNvPr>
          <p:cNvPicPr>
            <a:picLocks noGrp="1" noChangeAspect="1"/>
          </p:cNvPicPr>
          <p:nvPr>
            <p:ph sz="quarter" idx="14"/>
          </p:nvPr>
        </p:nvPicPr>
        <p:blipFill>
          <a:blip r:embed="rId4"/>
          <a:stretch>
            <a:fillRect/>
          </a:stretch>
        </p:blipFill>
        <p:spPr>
          <a:xfrm>
            <a:off x="8481111" y="2505073"/>
            <a:ext cx="3542097" cy="3648837"/>
          </a:xfrm>
          <a:prstGeom prst="rect">
            <a:avLst/>
          </a:prstGeom>
        </p:spPr>
      </p:pic>
    </p:spTree>
    <p:extLst>
      <p:ext uri="{BB962C8B-B14F-4D97-AF65-F5344CB8AC3E}">
        <p14:creationId xmlns:p14="http://schemas.microsoft.com/office/powerpoint/2010/main" val="427962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6EB3D-7C02-4B18-C18A-47BC6C0511E5}"/>
              </a:ext>
            </a:extLst>
          </p:cNvPr>
          <p:cNvSpPr>
            <a:spLocks noGrp="1"/>
          </p:cNvSpPr>
          <p:nvPr>
            <p:ph type="body" idx="1"/>
          </p:nvPr>
        </p:nvSpPr>
        <p:spPr>
          <a:xfrm>
            <a:off x="365760" y="1463040"/>
            <a:ext cx="3542097" cy="713232"/>
          </a:xfrm>
        </p:spPr>
        <p:txBody>
          <a:bodyPr>
            <a:normAutofit fontScale="62500" lnSpcReduction="20000"/>
          </a:bodyPr>
          <a:lstStyle/>
          <a:p>
            <a:endParaRPr lang="en-IN" dirty="0"/>
          </a:p>
          <a:p>
            <a:r>
              <a:rPr lang="en-IN" sz="2600" dirty="0"/>
              <a:t>Most Number of crimes happened in week</a:t>
            </a:r>
          </a:p>
          <a:p>
            <a:endParaRPr lang="en-IN" dirty="0"/>
          </a:p>
        </p:txBody>
      </p:sp>
      <p:sp>
        <p:nvSpPr>
          <p:cNvPr id="4" name="Text Placeholder 3">
            <a:extLst>
              <a:ext uri="{FF2B5EF4-FFF2-40B4-BE49-F238E27FC236}">
                <a16:creationId xmlns:a16="http://schemas.microsoft.com/office/drawing/2014/main" id="{9482A0BB-0526-11BD-DC40-7DE6AF02CA4A}"/>
              </a:ext>
            </a:extLst>
          </p:cNvPr>
          <p:cNvSpPr>
            <a:spLocks noGrp="1"/>
          </p:cNvSpPr>
          <p:nvPr>
            <p:ph type="body" sz="quarter" idx="3"/>
          </p:nvPr>
        </p:nvSpPr>
        <p:spPr>
          <a:xfrm>
            <a:off x="4379975" y="1600200"/>
            <a:ext cx="3830373" cy="713232"/>
          </a:xfrm>
        </p:spPr>
        <p:txBody>
          <a:bodyPr>
            <a:normAutofit/>
          </a:bodyPr>
          <a:lstStyle/>
          <a:p>
            <a:r>
              <a:rPr lang="en-IN" sz="1600" dirty="0"/>
              <a:t>Top 10 crimes in San </a:t>
            </a:r>
            <a:r>
              <a:rPr lang="en-IN" sz="1600" dirty="0" err="1"/>
              <a:t>francisco</a:t>
            </a:r>
            <a:endParaRPr lang="en-IN" sz="1600" dirty="0"/>
          </a:p>
          <a:p>
            <a:endParaRPr lang="en-IN" dirty="0"/>
          </a:p>
        </p:txBody>
      </p:sp>
      <p:sp>
        <p:nvSpPr>
          <p:cNvPr id="6" name="Date Placeholder 5">
            <a:extLst>
              <a:ext uri="{FF2B5EF4-FFF2-40B4-BE49-F238E27FC236}">
                <a16:creationId xmlns:a16="http://schemas.microsoft.com/office/drawing/2014/main" id="{700F513A-B804-EB5C-1B95-0F6A6EA4F44F}"/>
              </a:ext>
            </a:extLst>
          </p:cNvPr>
          <p:cNvSpPr>
            <a:spLocks noGrp="1"/>
          </p:cNvSpPr>
          <p:nvPr>
            <p:ph type="dt" sz="half" idx="10"/>
          </p:nvPr>
        </p:nvSpPr>
        <p:spPr/>
        <p:txBody>
          <a:bodyPr/>
          <a:lstStyle/>
          <a:p>
            <a:r>
              <a:rPr lang="en-US"/>
              <a:t>20XX</a:t>
            </a:r>
            <a:endParaRPr lang="en-US" dirty="0"/>
          </a:p>
        </p:txBody>
      </p:sp>
      <p:sp>
        <p:nvSpPr>
          <p:cNvPr id="7" name="Footer Placeholder 6">
            <a:extLst>
              <a:ext uri="{FF2B5EF4-FFF2-40B4-BE49-F238E27FC236}">
                <a16:creationId xmlns:a16="http://schemas.microsoft.com/office/drawing/2014/main" id="{64D645D8-6531-781E-24FE-E6453E4D6904}"/>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D0D5B791-C2FA-436C-C860-B93129B81528}"/>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
        <p:nvSpPr>
          <p:cNvPr id="9" name="Title 8">
            <a:extLst>
              <a:ext uri="{FF2B5EF4-FFF2-40B4-BE49-F238E27FC236}">
                <a16:creationId xmlns:a16="http://schemas.microsoft.com/office/drawing/2014/main" id="{1607BA31-50C9-8B47-C098-86D7427DBA85}"/>
              </a:ext>
            </a:extLst>
          </p:cNvPr>
          <p:cNvSpPr>
            <a:spLocks noGrp="1"/>
          </p:cNvSpPr>
          <p:nvPr>
            <p:ph type="title"/>
          </p:nvPr>
        </p:nvSpPr>
        <p:spPr/>
        <p:txBody>
          <a:bodyPr/>
          <a:lstStyle/>
          <a:p>
            <a:r>
              <a:rPr lang="en-US" dirty="0"/>
              <a:t>Analysis</a:t>
            </a:r>
            <a:endParaRPr lang="en-IN" dirty="0"/>
          </a:p>
        </p:txBody>
      </p:sp>
      <p:sp>
        <p:nvSpPr>
          <p:cNvPr id="10" name="Text Placeholder 9">
            <a:extLst>
              <a:ext uri="{FF2B5EF4-FFF2-40B4-BE49-F238E27FC236}">
                <a16:creationId xmlns:a16="http://schemas.microsoft.com/office/drawing/2014/main" id="{68AE05AD-7BF9-EF70-86EB-C794CBA66A78}"/>
              </a:ext>
            </a:extLst>
          </p:cNvPr>
          <p:cNvSpPr>
            <a:spLocks noGrp="1"/>
          </p:cNvSpPr>
          <p:nvPr>
            <p:ph type="body" sz="quarter" idx="13"/>
          </p:nvPr>
        </p:nvSpPr>
        <p:spPr>
          <a:xfrm>
            <a:off x="8393711" y="1773936"/>
            <a:ext cx="3411193" cy="402336"/>
          </a:xfrm>
        </p:spPr>
        <p:txBody>
          <a:bodyPr>
            <a:normAutofit fontScale="70000" lnSpcReduction="20000"/>
          </a:bodyPr>
          <a:lstStyle/>
          <a:p>
            <a:r>
              <a:rPr lang="en-IN" dirty="0"/>
              <a:t>Most Number of crimes happened in the area</a:t>
            </a:r>
          </a:p>
        </p:txBody>
      </p:sp>
      <p:pic>
        <p:nvPicPr>
          <p:cNvPr id="15" name="Content Placeholder 14">
            <a:extLst>
              <a:ext uri="{FF2B5EF4-FFF2-40B4-BE49-F238E27FC236}">
                <a16:creationId xmlns:a16="http://schemas.microsoft.com/office/drawing/2014/main" id="{2C260143-265B-BAA3-A85B-A66BE6461395}"/>
              </a:ext>
            </a:extLst>
          </p:cNvPr>
          <p:cNvPicPr>
            <a:picLocks noGrp="1" noChangeAspect="1"/>
          </p:cNvPicPr>
          <p:nvPr>
            <p:ph sz="quarter" idx="14"/>
          </p:nvPr>
        </p:nvPicPr>
        <p:blipFill>
          <a:blip r:embed="rId2"/>
          <a:stretch>
            <a:fillRect/>
          </a:stretch>
        </p:blipFill>
        <p:spPr>
          <a:xfrm>
            <a:off x="8481111" y="2505073"/>
            <a:ext cx="3542097" cy="3648837"/>
          </a:xfrm>
          <a:prstGeom prst="rect">
            <a:avLst/>
          </a:prstGeom>
        </p:spPr>
      </p:pic>
      <p:pic>
        <p:nvPicPr>
          <p:cNvPr id="14" name="Content Placeholder 13">
            <a:extLst>
              <a:ext uri="{FF2B5EF4-FFF2-40B4-BE49-F238E27FC236}">
                <a16:creationId xmlns:a16="http://schemas.microsoft.com/office/drawing/2014/main" id="{F8D668F1-8486-9ED8-75BF-BBB0B29DFD85}"/>
              </a:ext>
            </a:extLst>
          </p:cNvPr>
          <p:cNvPicPr>
            <a:picLocks noGrp="1" noChangeAspect="1"/>
          </p:cNvPicPr>
          <p:nvPr>
            <p:ph sz="half" idx="2"/>
          </p:nvPr>
        </p:nvPicPr>
        <p:blipFill>
          <a:blip r:embed="rId3"/>
          <a:stretch>
            <a:fillRect/>
          </a:stretch>
        </p:blipFill>
        <p:spPr>
          <a:xfrm>
            <a:off x="576263" y="2313432"/>
            <a:ext cx="3541616" cy="3820366"/>
          </a:xfrm>
        </p:spPr>
      </p:pic>
      <p:pic>
        <p:nvPicPr>
          <p:cNvPr id="19" name="Content Placeholder 18">
            <a:extLst>
              <a:ext uri="{FF2B5EF4-FFF2-40B4-BE49-F238E27FC236}">
                <a16:creationId xmlns:a16="http://schemas.microsoft.com/office/drawing/2014/main" id="{98FE8033-3FB0-FE14-9AE0-6914DEC43B58}"/>
              </a:ext>
            </a:extLst>
          </p:cNvPr>
          <p:cNvPicPr>
            <a:picLocks noGrp="1" noChangeAspect="1"/>
          </p:cNvPicPr>
          <p:nvPr>
            <p:ph sz="quarter" idx="4"/>
          </p:nvPr>
        </p:nvPicPr>
        <p:blipFill>
          <a:blip r:embed="rId4"/>
          <a:stretch>
            <a:fillRect/>
          </a:stretch>
        </p:blipFill>
        <p:spPr>
          <a:xfrm>
            <a:off x="4489942" y="2333544"/>
            <a:ext cx="3584181" cy="3820366"/>
          </a:xfrm>
        </p:spPr>
      </p:pic>
    </p:spTree>
    <p:extLst>
      <p:ext uri="{BB962C8B-B14F-4D97-AF65-F5344CB8AC3E}">
        <p14:creationId xmlns:p14="http://schemas.microsoft.com/office/powerpoint/2010/main" val="421256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Machine Learning Models</a:t>
            </a:r>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10" name="Text Placeholder 9">
            <a:extLst>
              <a:ext uri="{FF2B5EF4-FFF2-40B4-BE49-F238E27FC236}">
                <a16:creationId xmlns:a16="http://schemas.microsoft.com/office/drawing/2014/main" id="{F1076494-B223-19BD-FC6A-361831C847FB}"/>
              </a:ext>
            </a:extLst>
          </p:cNvPr>
          <p:cNvSpPr>
            <a:spLocks noGrp="1"/>
          </p:cNvSpPr>
          <p:nvPr>
            <p:ph type="body" sz="half" idx="2"/>
          </p:nvPr>
        </p:nvSpPr>
        <p:spPr>
          <a:xfrm>
            <a:off x="750772" y="1748395"/>
            <a:ext cx="10799544" cy="4405517"/>
          </a:xfrm>
        </p:spPr>
        <p:txBody>
          <a:bodyPr>
            <a:normAutofit fontScale="25000" lnSpcReduction="20000"/>
          </a:bodyPr>
          <a:lstStyle/>
          <a:p>
            <a:pPr algn="just"/>
            <a:r>
              <a:rPr lang="en-IN" sz="7200" kern="100"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The models used in the table are Random Forest, Support Vector Machine (SVM), K-Nearest </a:t>
            </a:r>
            <a:r>
              <a:rPr lang="en-IN" sz="7200" kern="100" dirty="0" err="1">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Neighbor</a:t>
            </a:r>
            <a:r>
              <a:rPr lang="en-IN" sz="7200" kern="100"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(KNN), Neural Network, and Naive Bayes. The accuracy scores range from 0.15 to  </a:t>
            </a:r>
            <a:r>
              <a:rPr lang="en-IN" sz="7200" dirty="0">
                <a:solidFill>
                  <a:schemeClr val="accent2">
                    <a:lumMod val="75000"/>
                  </a:schemeClr>
                </a:solidFill>
                <a:effectLst/>
                <a:latin typeface="Times New Roman" panose="02020603050405020304" pitchFamily="18" charset="0"/>
                <a:ea typeface="Calibri" panose="020F0502020204030204" pitchFamily="34" charset="0"/>
              </a:rPr>
              <a:t>0.33, with Random Forest having the highest accuracy score of 0.33, and KNN having the lowest accuracy score of 0.15</a:t>
            </a:r>
          </a:p>
          <a:p>
            <a:pPr algn="just"/>
            <a:endParaRPr lang="en-IN" sz="7200"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5600" kern="0" dirty="0">
                <a:solidFill>
                  <a:srgbClr val="212121"/>
                </a:solidFill>
                <a:latin typeface="Courier New" panose="02070309020205020404" pitchFamily="49" charset="0"/>
                <a:ea typeface="Times New Roman" panose="02020603050405020304" pitchFamily="18" charset="0"/>
                <a:cs typeface="Mangal" panose="02040503050203030202" pitchFamily="18" charset="0"/>
              </a:rPr>
              <a:t>--+------------------------------------------+------------------+</a:t>
            </a:r>
            <a:endParaRPr lang="en-IN" sz="5600" kern="1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5600" kern="0" dirty="0">
                <a:solidFill>
                  <a:srgbClr val="212121"/>
                </a:solidFill>
                <a:latin typeface="Courier New" panose="02070309020205020404" pitchFamily="49" charset="0"/>
                <a:ea typeface="Times New Roman" panose="02020603050405020304" pitchFamily="18" charset="0"/>
                <a:cs typeface="Mangal" panose="02040503050203030202" pitchFamily="18" charset="0"/>
              </a:rPr>
              <a:t>|    | </a:t>
            </a:r>
            <a:r>
              <a:rPr lang="en-IN" sz="5600" kern="0" dirty="0" err="1">
                <a:solidFill>
                  <a:srgbClr val="212121"/>
                </a:solidFill>
                <a:latin typeface="Courier New" panose="02070309020205020404" pitchFamily="49" charset="0"/>
                <a:ea typeface="Times New Roman" panose="02020603050405020304" pitchFamily="18" charset="0"/>
                <a:cs typeface="Mangal" panose="02040503050203030202" pitchFamily="18" charset="0"/>
              </a:rPr>
              <a:t>Model_Name</a:t>
            </a:r>
            <a:r>
              <a:rPr lang="en-IN" sz="5600" kern="0" dirty="0">
                <a:solidFill>
                  <a:srgbClr val="212121"/>
                </a:solidFill>
                <a:latin typeface="Courier New" panose="02070309020205020404" pitchFamily="49" charset="0"/>
                <a:ea typeface="Times New Roman" panose="02020603050405020304" pitchFamily="18" charset="0"/>
                <a:cs typeface="Mangal" panose="02040503050203030202" pitchFamily="18" charset="0"/>
              </a:rPr>
              <a:t> using </a:t>
            </a:r>
            <a:r>
              <a:rPr lang="en-IN" sz="5600" kern="0" dirty="0" err="1">
                <a:solidFill>
                  <a:srgbClr val="212121"/>
                </a:solidFill>
                <a:latin typeface="Courier New" panose="02070309020205020404" pitchFamily="49" charset="0"/>
                <a:ea typeface="Times New Roman" panose="02020603050405020304" pitchFamily="18" charset="0"/>
                <a:cs typeface="Mangal" panose="02040503050203030202" pitchFamily="18" charset="0"/>
              </a:rPr>
              <a:t>Counter_vector</a:t>
            </a:r>
            <a:r>
              <a:rPr lang="en-IN" sz="5600" kern="0" dirty="0">
                <a:solidFill>
                  <a:srgbClr val="212121"/>
                </a:solidFill>
                <a:latin typeface="Courier New" panose="02070309020205020404" pitchFamily="49" charset="0"/>
                <a:ea typeface="Times New Roman" panose="02020603050405020304" pitchFamily="18" charset="0"/>
                <a:cs typeface="Mangal" panose="02040503050203030202" pitchFamily="18" charset="0"/>
              </a:rPr>
              <a:t> Method   |   Accuracy Score |</a:t>
            </a:r>
            <a:endParaRPr lang="en-IN" sz="5600" kern="1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5600" kern="0" dirty="0">
                <a:solidFill>
                  <a:srgbClr val="212121"/>
                </a:solidFill>
                <a:latin typeface="Courier New" panose="02070309020205020404" pitchFamily="49" charset="0"/>
                <a:ea typeface="Times New Roman" panose="02020603050405020304" pitchFamily="18" charset="0"/>
                <a:cs typeface="Mangal" panose="02040503050203030202" pitchFamily="18" charset="0"/>
              </a:rPr>
              <a:t>+====+==========================================+==================+</a:t>
            </a:r>
            <a:endParaRPr lang="en-IN" sz="5600" kern="1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5600" kern="0" dirty="0">
                <a:solidFill>
                  <a:srgbClr val="212121"/>
                </a:solidFill>
                <a:latin typeface="Courier New" panose="02070309020205020404" pitchFamily="49" charset="0"/>
                <a:ea typeface="Times New Roman" panose="02020603050405020304" pitchFamily="18" charset="0"/>
                <a:cs typeface="Mangal" panose="02040503050203030202" pitchFamily="18" charset="0"/>
              </a:rPr>
              <a:t>|  0 | Random Forest Model                      |             0.33 |</a:t>
            </a:r>
            <a:endParaRPr lang="en-IN" sz="5600" kern="1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5600" kern="0" dirty="0">
                <a:solidFill>
                  <a:srgbClr val="212121"/>
                </a:solidFill>
                <a:latin typeface="Courier New" panose="02070309020205020404" pitchFamily="49" charset="0"/>
                <a:ea typeface="Times New Roman" panose="02020603050405020304" pitchFamily="18" charset="0"/>
                <a:cs typeface="Mangal" panose="02040503050203030202" pitchFamily="18" charset="0"/>
              </a:rPr>
              <a:t>+----+------------------------------------------+------------------+</a:t>
            </a:r>
            <a:endParaRPr lang="en-IN" sz="5600" kern="1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5600" kern="0" dirty="0">
                <a:solidFill>
                  <a:srgbClr val="212121"/>
                </a:solidFill>
                <a:latin typeface="Courier New" panose="02070309020205020404" pitchFamily="49" charset="0"/>
                <a:ea typeface="Times New Roman" panose="02020603050405020304" pitchFamily="18" charset="0"/>
                <a:cs typeface="Mangal" panose="02040503050203030202" pitchFamily="18" charset="0"/>
              </a:rPr>
              <a:t>|  1 | Support machine vector SVM               |             0.26 |</a:t>
            </a:r>
            <a:endParaRPr lang="en-IN" sz="5600" kern="1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5600" kern="0" dirty="0">
                <a:solidFill>
                  <a:srgbClr val="212121"/>
                </a:solidFill>
                <a:latin typeface="Courier New" panose="02070309020205020404" pitchFamily="49" charset="0"/>
                <a:ea typeface="Times New Roman" panose="02020603050405020304" pitchFamily="18" charset="0"/>
                <a:cs typeface="Mangal" panose="02040503050203030202" pitchFamily="18" charset="0"/>
              </a:rPr>
              <a:t>+----+------------------------------------------+------------------+</a:t>
            </a:r>
            <a:endParaRPr lang="en-IN" sz="5600" kern="1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5600" kern="0" dirty="0">
                <a:solidFill>
                  <a:srgbClr val="212121"/>
                </a:solidFill>
                <a:latin typeface="Courier New" panose="02070309020205020404" pitchFamily="49" charset="0"/>
                <a:ea typeface="Times New Roman" panose="02020603050405020304" pitchFamily="18" charset="0"/>
                <a:cs typeface="Mangal" panose="02040503050203030202" pitchFamily="18" charset="0"/>
              </a:rPr>
              <a:t>|  2 | KNN                                      |             0.15 |</a:t>
            </a:r>
            <a:endParaRPr lang="en-IN" sz="5600" kern="1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5600" kern="0" dirty="0">
                <a:solidFill>
                  <a:srgbClr val="212121"/>
                </a:solidFill>
                <a:latin typeface="Courier New" panose="02070309020205020404" pitchFamily="49" charset="0"/>
                <a:ea typeface="Times New Roman" panose="02020603050405020304" pitchFamily="18" charset="0"/>
                <a:cs typeface="Mangal" panose="02040503050203030202" pitchFamily="18" charset="0"/>
              </a:rPr>
              <a:t>+----+------------------------------------------+------------------+</a:t>
            </a:r>
            <a:endParaRPr lang="en-IN" sz="5600" kern="1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5600" kern="0" dirty="0">
                <a:solidFill>
                  <a:srgbClr val="212121"/>
                </a:solidFill>
                <a:latin typeface="Courier New" panose="02070309020205020404" pitchFamily="49" charset="0"/>
                <a:ea typeface="Times New Roman" panose="02020603050405020304" pitchFamily="18" charset="0"/>
                <a:cs typeface="Mangal" panose="02040503050203030202" pitchFamily="18" charset="0"/>
              </a:rPr>
              <a:t>|  3 | Neural Network                           |             0.27 |</a:t>
            </a:r>
            <a:endParaRPr lang="en-IN" sz="5600" kern="1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5600" kern="0" dirty="0">
                <a:solidFill>
                  <a:srgbClr val="212121"/>
                </a:solidFill>
                <a:latin typeface="Courier New" panose="02070309020205020404" pitchFamily="49" charset="0"/>
                <a:ea typeface="Times New Roman" panose="02020603050405020304" pitchFamily="18" charset="0"/>
                <a:cs typeface="Mangal" panose="02040503050203030202" pitchFamily="18" charset="0"/>
              </a:rPr>
              <a:t>+----+------------------------------------------+------------------+</a:t>
            </a:r>
            <a:endParaRPr lang="en-IN" sz="5600" kern="1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5600" kern="0" dirty="0">
                <a:solidFill>
                  <a:srgbClr val="212121"/>
                </a:solidFill>
                <a:latin typeface="Courier New" panose="02070309020205020404" pitchFamily="49" charset="0"/>
                <a:ea typeface="Times New Roman" panose="02020603050405020304" pitchFamily="18" charset="0"/>
                <a:cs typeface="Mangal" panose="02040503050203030202" pitchFamily="18" charset="0"/>
              </a:rPr>
              <a:t>|  4 | Naive Bayes                              |             0.28 |</a:t>
            </a:r>
            <a:endParaRPr lang="en-IN" sz="5600" kern="1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5600" kern="0" dirty="0">
              <a:solidFill>
                <a:srgbClr val="212121"/>
              </a:solidFill>
              <a:effectLst/>
              <a:latin typeface="Courier New" panose="02070309020205020404" pitchFamily="49" charset="0"/>
              <a:ea typeface="Times New Roman" panose="02020603050405020304" pitchFamily="18" charset="0"/>
              <a:cs typeface="Mangal" panose="02040503050203030202" pitchFamily="18" charset="0"/>
            </a:endParaRPr>
          </a:p>
          <a:p>
            <a:r>
              <a:rPr lang="en-IN" sz="5600" kern="0" dirty="0">
                <a:solidFill>
                  <a:srgbClr val="212121"/>
                </a:solidFill>
                <a:effectLst/>
                <a:latin typeface="Courier New" panose="02070309020205020404" pitchFamily="49" charset="0"/>
                <a:ea typeface="Times New Roman" panose="02020603050405020304" pitchFamily="18" charset="0"/>
              </a:rPr>
              <a:t>+----+------------------------------------------+------------------+</a:t>
            </a:r>
            <a:endParaRPr lang="en-IN" sz="5600" dirty="0"/>
          </a:p>
        </p:txBody>
      </p:sp>
    </p:spTree>
    <p:extLst>
      <p:ext uri="{BB962C8B-B14F-4D97-AF65-F5344CB8AC3E}">
        <p14:creationId xmlns:p14="http://schemas.microsoft.com/office/powerpoint/2010/main" val="341820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704087"/>
            <a:ext cx="11439144" cy="2058363"/>
          </a:xfrm>
        </p:spPr>
        <p:txBody>
          <a:bodyPr/>
          <a:lstStyle/>
          <a:p>
            <a:r>
              <a:rPr lang="en-US" dirty="0"/>
              <a:t>Continuation to EDA, Preprocessing &amp; Feature Engineering</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pPr marL="0" indent="0">
              <a:buNone/>
            </a:pPr>
            <a:endParaRPr lang="en-US" dirty="0"/>
          </a:p>
          <a:p>
            <a:endParaRPr lang="en-US" dirty="0"/>
          </a:p>
          <a:p>
            <a:endParaRPr lang="en-US" dirty="0"/>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2" y="2762450"/>
            <a:ext cx="8067414" cy="3301466"/>
          </a:xfrm>
        </p:spPr>
        <p:txBody>
          <a:bodyPr>
            <a:normAutofit/>
          </a:bodyPr>
          <a:lstStyle/>
          <a:p>
            <a:r>
              <a:rPr lang="en-IN" dirty="0"/>
              <a:t>Temporal and spatial factors</a:t>
            </a:r>
          </a:p>
          <a:p>
            <a:endParaRPr lang="en-IN" dirty="0"/>
          </a:p>
          <a:p>
            <a:r>
              <a:rPr lang="en-IN" dirty="0"/>
              <a:t>Contextual data</a:t>
            </a:r>
          </a:p>
          <a:p>
            <a:endParaRPr lang="en-IN" dirty="0"/>
          </a:p>
          <a:p>
            <a:r>
              <a:rPr lang="en-IN" dirty="0"/>
              <a:t>Feature selection techniques</a:t>
            </a:r>
          </a:p>
          <a:p>
            <a:endParaRPr lang="en-IN" dirty="0"/>
          </a:p>
          <a:p>
            <a:r>
              <a:rPr lang="en-IN" dirty="0"/>
              <a:t>Address class imbalance</a:t>
            </a:r>
          </a:p>
          <a:p>
            <a:endParaRPr lang="en-IN" dirty="0"/>
          </a:p>
          <a:p>
            <a:r>
              <a:rPr lang="en-IN" dirty="0"/>
              <a:t>Regularize and tune hyperparameters</a:t>
            </a:r>
          </a:p>
          <a:p>
            <a:endParaRPr lang="en-US" dirty="0"/>
          </a:p>
          <a:p>
            <a:r>
              <a:rPr lang="en-IN" dirty="0"/>
              <a:t>Evaluate model performance on different metrics</a:t>
            </a:r>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2023</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val="2709317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A99709-38ED-E251-F82D-0DDCCE9453EA}"/>
              </a:ext>
            </a:extLst>
          </p:cNvPr>
          <p:cNvSpPr>
            <a:spLocks noGrp="1"/>
          </p:cNvSpPr>
          <p:nvPr>
            <p:ph type="body" sz="half" idx="2"/>
          </p:nvPr>
        </p:nvSpPr>
        <p:spPr/>
        <p:txBody>
          <a:bodyPr/>
          <a:lstStyle/>
          <a:p>
            <a:endParaRPr lang="en-IN" dirty="0"/>
          </a:p>
        </p:txBody>
      </p:sp>
      <p:sp>
        <p:nvSpPr>
          <p:cNvPr id="3" name="Date Placeholder 2">
            <a:extLst>
              <a:ext uri="{FF2B5EF4-FFF2-40B4-BE49-F238E27FC236}">
                <a16:creationId xmlns:a16="http://schemas.microsoft.com/office/drawing/2014/main" id="{662737B4-DCE5-C995-AD8B-F850D4599FDD}"/>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E7CDA790-0EBB-569D-920B-0B2BA5D3041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FEB5443-2BB5-72EE-60B2-0844871BD2D8}"/>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6" name="Title 5">
            <a:extLst>
              <a:ext uri="{FF2B5EF4-FFF2-40B4-BE49-F238E27FC236}">
                <a16:creationId xmlns:a16="http://schemas.microsoft.com/office/drawing/2014/main" id="{BFC82227-C459-2BAA-987D-13D56D1BA4DE}"/>
              </a:ext>
            </a:extLst>
          </p:cNvPr>
          <p:cNvSpPr>
            <a:spLocks noGrp="1"/>
          </p:cNvSpPr>
          <p:nvPr>
            <p:ph type="title"/>
          </p:nvPr>
        </p:nvSpPr>
        <p:spPr/>
        <p:txBody>
          <a:bodyPr/>
          <a:lstStyle/>
          <a:p>
            <a:r>
              <a:rPr lang="en-IN" dirty="0"/>
              <a:t>Testing the model</a:t>
            </a:r>
          </a:p>
        </p:txBody>
      </p:sp>
      <p:sp>
        <p:nvSpPr>
          <p:cNvPr id="7" name="Picture Placeholder 6">
            <a:extLst>
              <a:ext uri="{FF2B5EF4-FFF2-40B4-BE49-F238E27FC236}">
                <a16:creationId xmlns:a16="http://schemas.microsoft.com/office/drawing/2014/main" id="{13AA7250-6154-916E-7C23-9B4666EC0831}"/>
              </a:ext>
            </a:extLst>
          </p:cNvPr>
          <p:cNvSpPr>
            <a:spLocks noGrp="1"/>
          </p:cNvSpPr>
          <p:nvPr>
            <p:ph type="pic" idx="1"/>
          </p:nvPr>
        </p:nvSpPr>
        <p:spPr>
          <a:xfrm>
            <a:off x="6280504" y="401716"/>
            <a:ext cx="5545736" cy="6063092"/>
          </a:xfrm>
        </p:spPr>
      </p:sp>
      <p:pic>
        <p:nvPicPr>
          <p:cNvPr id="9" name="Picture 8">
            <a:extLst>
              <a:ext uri="{FF2B5EF4-FFF2-40B4-BE49-F238E27FC236}">
                <a16:creationId xmlns:a16="http://schemas.microsoft.com/office/drawing/2014/main" id="{0F56E3D6-A95F-C776-4BFA-10211AA9D37F}"/>
              </a:ext>
            </a:extLst>
          </p:cNvPr>
          <p:cNvPicPr>
            <a:picLocks noChangeAspect="1"/>
          </p:cNvPicPr>
          <p:nvPr/>
        </p:nvPicPr>
        <p:blipFill>
          <a:blip r:embed="rId2"/>
          <a:stretch>
            <a:fillRect/>
          </a:stretch>
        </p:blipFill>
        <p:spPr>
          <a:xfrm>
            <a:off x="365759" y="1750974"/>
            <a:ext cx="5549127" cy="4343604"/>
          </a:xfrm>
          <a:prstGeom prst="rect">
            <a:avLst/>
          </a:prstGeom>
        </p:spPr>
      </p:pic>
    </p:spTree>
    <p:extLst>
      <p:ext uri="{BB962C8B-B14F-4D97-AF65-F5344CB8AC3E}">
        <p14:creationId xmlns:p14="http://schemas.microsoft.com/office/powerpoint/2010/main" val="1560476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704087"/>
            <a:ext cx="11439144" cy="2058363"/>
          </a:xfrm>
        </p:spPr>
        <p:txBody>
          <a:bodyPr/>
          <a:lstStyle/>
          <a:p>
            <a:r>
              <a:rPr lang="en-US" dirty="0"/>
              <a:t>Next Steps</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pPr marL="0" indent="0">
              <a:buNone/>
            </a:pPr>
            <a:endParaRPr lang="en-US" dirty="0"/>
          </a:p>
          <a:p>
            <a:endParaRPr lang="en-US" dirty="0"/>
          </a:p>
          <a:p>
            <a:endParaRPr lang="en-US" dirty="0"/>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2" y="2762450"/>
            <a:ext cx="8067414" cy="3301466"/>
          </a:xfrm>
        </p:spPr>
        <p:txBody>
          <a:bodyPr>
            <a:normAutofit/>
          </a:bodyPr>
          <a:lstStyle/>
          <a:p>
            <a:r>
              <a:rPr lang="en-IN" dirty="0"/>
              <a:t>Implementation of Neural Network</a:t>
            </a:r>
          </a:p>
          <a:p>
            <a:r>
              <a:rPr lang="en-IN" dirty="0"/>
              <a:t>Creation of Dashboard</a:t>
            </a:r>
          </a:p>
          <a:p>
            <a:r>
              <a:rPr lang="en-IN" dirty="0"/>
              <a:t>Compare weather data to see an impact on Crime</a:t>
            </a:r>
          </a:p>
          <a:p>
            <a:endParaRPr lang="en-IN"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2023</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15</a:t>
            </a:fld>
            <a:endParaRPr lang="en-US" dirty="0"/>
          </a:p>
        </p:txBody>
      </p:sp>
    </p:spTree>
    <p:extLst>
      <p:ext uri="{BB962C8B-B14F-4D97-AF65-F5344CB8AC3E}">
        <p14:creationId xmlns:p14="http://schemas.microsoft.com/office/powerpoint/2010/main" val="2838688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r>
              <a:rPr lang="en-US" dirty="0"/>
              <a:t>Thankyou</a:t>
            </a:r>
          </a:p>
        </p:txBody>
      </p:sp>
    </p:spTree>
    <p:extLst>
      <p:ext uri="{BB962C8B-B14F-4D97-AF65-F5344CB8AC3E}">
        <p14:creationId xmlns:p14="http://schemas.microsoft.com/office/powerpoint/2010/main" val="181891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08D1-58BD-FFF9-F647-F1BDD96999EC}"/>
              </a:ext>
            </a:extLst>
          </p:cNvPr>
          <p:cNvSpPr>
            <a:spLocks noGrp="1"/>
          </p:cNvSpPr>
          <p:nvPr>
            <p:ph type="title"/>
          </p:nvPr>
        </p:nvSpPr>
        <p:spPr/>
        <p:txBody>
          <a:bodyPr/>
          <a:lstStyle/>
          <a:p>
            <a:r>
              <a:rPr lang="en-IN" dirty="0"/>
              <a:t>Group 9</a:t>
            </a:r>
          </a:p>
        </p:txBody>
      </p:sp>
      <p:sp>
        <p:nvSpPr>
          <p:cNvPr id="3" name="Content Placeholder 2">
            <a:extLst>
              <a:ext uri="{FF2B5EF4-FFF2-40B4-BE49-F238E27FC236}">
                <a16:creationId xmlns:a16="http://schemas.microsoft.com/office/drawing/2014/main" id="{DC08AFDD-0C20-94F3-C64F-B2153719F271}"/>
              </a:ext>
            </a:extLst>
          </p:cNvPr>
          <p:cNvSpPr>
            <a:spLocks noGrp="1"/>
          </p:cNvSpPr>
          <p:nvPr>
            <p:ph idx="1"/>
          </p:nvPr>
        </p:nvSpPr>
        <p:spPr/>
        <p:txBody>
          <a:bodyPr/>
          <a:lstStyle/>
          <a:p>
            <a:pPr algn="l" fontAlgn="t">
              <a:lnSpc>
                <a:spcPct val="100000"/>
              </a:lnSpc>
              <a:spcBef>
                <a:spcPts val="0"/>
              </a:spcBef>
            </a:pPr>
            <a:r>
              <a:rPr lang="en-US" sz="1800" dirty="0" err="1"/>
              <a:t>Bindia</a:t>
            </a:r>
            <a:r>
              <a:rPr lang="en-US" sz="1800" dirty="0"/>
              <a:t> </a:t>
            </a:r>
            <a:r>
              <a:rPr lang="en-US" sz="1800" dirty="0" err="1"/>
              <a:t>Bindia</a:t>
            </a:r>
            <a:r>
              <a:rPr lang="en-US" sz="1800" dirty="0"/>
              <a:t> – 0782850</a:t>
            </a:r>
          </a:p>
          <a:p>
            <a:pPr algn="l" fontAlgn="t">
              <a:lnSpc>
                <a:spcPct val="100000"/>
              </a:lnSpc>
              <a:spcBef>
                <a:spcPts val="0"/>
              </a:spcBef>
            </a:pPr>
            <a:endParaRPr lang="en-US" sz="1800" dirty="0"/>
          </a:p>
          <a:p>
            <a:pPr algn="l" fontAlgn="t">
              <a:lnSpc>
                <a:spcPct val="100000"/>
              </a:lnSpc>
              <a:spcBef>
                <a:spcPts val="0"/>
              </a:spcBef>
            </a:pPr>
            <a:r>
              <a:rPr lang="en-US" sz="1800" dirty="0"/>
              <a:t>Mohammed Adhil Ghouse Mohiuddin Tahir – 0780564</a:t>
            </a:r>
          </a:p>
          <a:p>
            <a:pPr algn="l" fontAlgn="t">
              <a:lnSpc>
                <a:spcPct val="100000"/>
              </a:lnSpc>
              <a:spcBef>
                <a:spcPts val="0"/>
              </a:spcBef>
            </a:pPr>
            <a:endParaRPr lang="en-US" sz="1800" dirty="0"/>
          </a:p>
          <a:p>
            <a:pPr algn="l" fontAlgn="t">
              <a:lnSpc>
                <a:spcPct val="100000"/>
              </a:lnSpc>
              <a:spcBef>
                <a:spcPts val="0"/>
              </a:spcBef>
            </a:pPr>
            <a:r>
              <a:rPr lang="en-US" sz="1800" dirty="0"/>
              <a:t>Piyush </a:t>
            </a:r>
            <a:r>
              <a:rPr lang="en-US" sz="1800" dirty="0" err="1"/>
              <a:t>Piyush</a:t>
            </a:r>
            <a:r>
              <a:rPr lang="en-US" sz="1800" dirty="0"/>
              <a:t> - 0789965</a:t>
            </a:r>
          </a:p>
          <a:p>
            <a:endParaRPr lang="en-IN" dirty="0"/>
          </a:p>
        </p:txBody>
      </p:sp>
    </p:spTree>
    <p:extLst>
      <p:ext uri="{BB962C8B-B14F-4D97-AF65-F5344CB8AC3E}">
        <p14:creationId xmlns:p14="http://schemas.microsoft.com/office/powerpoint/2010/main" val="363892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947671"/>
            <a:ext cx="6200113" cy="4070729"/>
          </a:xfrm>
        </p:spPr>
        <p:txBody>
          <a:bodyPr>
            <a:normAutofit/>
          </a:bodyPr>
          <a:lstStyle/>
          <a:p>
            <a:pPr algn="just" fontAlgn="t"/>
            <a:r>
              <a:rPr lang="en-CA" dirty="0"/>
              <a:t>The city of San Francisco has a lot of crime, with numerous different types of crimes being reported every day. Residents' safety and security are the responsibility of the local law enforcement agencies, but there is a need for a more proactive strategy to fight crime. In order to predict future crimes and enhance the efficiency of law enforcement activities, the project will analyse crime data to find patterns and trends.</a:t>
            </a:r>
          </a:p>
          <a:p>
            <a:pPr algn="just" fontAlgn="t"/>
            <a:endParaRPr lang="en-IN" dirty="0"/>
          </a:p>
          <a:p>
            <a:pPr marR="0" algn="just" fontAlgn="t">
              <a:spcAft>
                <a:spcPts val="0"/>
              </a:spcAft>
            </a:pPr>
            <a:r>
              <a:rPr lang="en-US" dirty="0"/>
              <a:t>Using a collection of crime data from the real world, locate spatial and temporal hotspots for crime.</a:t>
            </a:r>
            <a:endParaRPr lang="en-IN" dirty="0"/>
          </a:p>
          <a:p>
            <a:pPr marR="0" algn="just" fontAlgn="t">
              <a:spcAft>
                <a:spcPts val="0"/>
              </a:spcAft>
            </a:pPr>
            <a:r>
              <a:rPr lang="en-IN" dirty="0"/>
              <a:t>Identify the trend pattern what kind of crime might happen and which is the safest place to live in</a:t>
            </a:r>
          </a:p>
          <a:p>
            <a:endParaRPr lang="en-US" dirty="0"/>
          </a:p>
          <a:p>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576072" y="356135"/>
            <a:ext cx="10515600" cy="1024609"/>
          </a:xfrm>
        </p:spPr>
        <p:txBody>
          <a:bodyPr/>
          <a:lstStyle/>
          <a:p>
            <a:br>
              <a:rPr lang="en-US" sz="4800" dirty="0">
                <a:latin typeface="Sagona Book" panose="020F0502020204030204" pitchFamily="34" charset="0"/>
                <a:cs typeface="Sagona Book" panose="020F0502020204030204" pitchFamily="34" charset="0"/>
              </a:rPr>
            </a:br>
            <a:r>
              <a:rPr lang="en" sz="4800" dirty="0">
                <a:latin typeface="Sagona Book" panose="020F0502020204030204" pitchFamily="34" charset="0"/>
                <a:cs typeface="Sagona Book" panose="020F0502020204030204" pitchFamily="34" charset="0"/>
              </a:rPr>
              <a:t>why do we do crime prediction</a:t>
            </a:r>
            <a:br>
              <a:rPr lang="en" sz="4800" dirty="0">
                <a:latin typeface="Sagona Book" panose="020F0502020204030204" pitchFamily="34" charset="0"/>
                <a:cs typeface="Sagona Book" panose="020F0502020204030204" pitchFamily="34" charset="0"/>
              </a:rPr>
            </a:br>
            <a:endParaRPr lang="en-US" dirty="0">
              <a:latin typeface="Sagona Book" panose="020F0502020204030204" pitchFamily="34" charset="0"/>
            </a:endParaRPr>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2023</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3" name="Content Placeholder 2">
            <a:extLst>
              <a:ext uri="{FF2B5EF4-FFF2-40B4-BE49-F238E27FC236}">
                <a16:creationId xmlns:a16="http://schemas.microsoft.com/office/drawing/2014/main" id="{2DACE475-4803-19D9-7D25-ACF2C6420FA7}"/>
              </a:ext>
            </a:extLst>
          </p:cNvPr>
          <p:cNvSpPr>
            <a:spLocks noGrp="1"/>
          </p:cNvSpPr>
          <p:nvPr>
            <p:ph idx="1"/>
          </p:nvPr>
        </p:nvSpPr>
        <p:spPr>
          <a:xfrm>
            <a:off x="576072" y="1901952"/>
            <a:ext cx="10820240" cy="3877056"/>
          </a:xfrm>
        </p:spPr>
        <p:txBody>
          <a:bodyPr>
            <a:normAutofit/>
          </a:bodyPr>
          <a:lstStyle/>
          <a:p>
            <a:pPr marR="0" algn="just" fontAlgn="auto">
              <a:lnSpc>
                <a:spcPct val="100000"/>
              </a:lnSpc>
              <a:spcAft>
                <a:spcPts val="0"/>
              </a:spcAft>
            </a:pPr>
            <a:r>
              <a:rPr lang="en-US" sz="2400" dirty="0"/>
              <a:t>This project aims to analyze crime patterns in San Francisco and develop a model to predict the likelihood of crimes occurring in different areas of the city. The dataset used for this project is the San Francisco Crime Classification dataset, which contains information about crimes that occurred between 2018 and 2023.</a:t>
            </a:r>
            <a:endParaRPr lang="en-IN" sz="2400" dirty="0"/>
          </a:p>
        </p:txBody>
      </p:sp>
    </p:spTree>
    <p:extLst>
      <p:ext uri="{BB962C8B-B14F-4D97-AF65-F5344CB8AC3E}">
        <p14:creationId xmlns:p14="http://schemas.microsoft.com/office/powerpoint/2010/main" val="169908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Dataset</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5" name="Content Placeholder 4">
            <a:extLst>
              <a:ext uri="{FF2B5EF4-FFF2-40B4-BE49-F238E27FC236}">
                <a16:creationId xmlns:a16="http://schemas.microsoft.com/office/drawing/2014/main" id="{0EC99A04-3276-8262-2276-9DDC2ABF6B2D}"/>
              </a:ext>
            </a:extLst>
          </p:cNvPr>
          <p:cNvSpPr>
            <a:spLocks noGrp="1"/>
          </p:cNvSpPr>
          <p:nvPr>
            <p:ph idx="1"/>
          </p:nvPr>
        </p:nvSpPr>
        <p:spPr>
          <a:xfrm>
            <a:off x="576072" y="1901952"/>
            <a:ext cx="10338976" cy="3877056"/>
          </a:xfrm>
        </p:spPr>
        <p:txBody>
          <a:bodyPr/>
          <a:lstStyle/>
          <a:p>
            <a:r>
              <a:rPr lang="en-US" sz="2000" dirty="0"/>
              <a:t>San Francisco crime dataset from 2015-01-01 to 2023-03-31</a:t>
            </a:r>
          </a:p>
          <a:p>
            <a:endParaRPr lang="en-US" sz="2000" dirty="0"/>
          </a:p>
          <a:p>
            <a:r>
              <a:rPr lang="en-US" dirty="0">
                <a:hlinkClick r:id="rId2"/>
              </a:rPr>
              <a:t>Police Department Incident Reports: 2018 to Present | </a:t>
            </a:r>
            <a:r>
              <a:rPr lang="en-US" dirty="0" err="1">
                <a:hlinkClick r:id="rId2"/>
              </a:rPr>
              <a:t>DataSF</a:t>
            </a:r>
            <a:r>
              <a:rPr lang="en-US" dirty="0">
                <a:hlinkClick r:id="rId2"/>
              </a:rPr>
              <a:t> | City and County of San Francisco (sfgov.org)</a:t>
            </a:r>
            <a:endParaRPr lang="en-IN" dirty="0"/>
          </a:p>
        </p:txBody>
      </p:sp>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072" y="82296"/>
            <a:ext cx="10515600" cy="1298448"/>
          </a:xfrm>
        </p:spPr>
        <p:txBody>
          <a:bodyPr/>
          <a:lstStyle/>
          <a:p>
            <a:r>
              <a:rPr lang="en-US" dirty="0"/>
              <a:t>Overview</a:t>
            </a:r>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81846719"/>
              </p:ext>
            </p:extLst>
          </p:nvPr>
        </p:nvGraphicFramePr>
        <p:xfrm>
          <a:off x="576072" y="1380744"/>
          <a:ext cx="10515600" cy="43977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123413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timeline</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p:txBody>
          <a:bodyPr/>
          <a:lstStyle/>
          <a:p>
            <a:r>
              <a:rPr lang="en-US" dirty="0"/>
              <a:t>May 2</a:t>
            </a:r>
            <a:r>
              <a:rPr lang="en-US" baseline="30000" dirty="0"/>
              <a:t>nd</a:t>
            </a:r>
            <a:r>
              <a:rPr lang="en-US" dirty="0"/>
              <a:t> TO 5</a:t>
            </a:r>
            <a:r>
              <a:rPr lang="en-US" baseline="30000" dirty="0"/>
              <a:t>th</a:t>
            </a:r>
            <a:r>
              <a:rPr lang="en-US" dirty="0"/>
              <a:t> WEEK 2023</a:t>
            </a:r>
          </a:p>
          <a:p>
            <a:pPr lvl="1"/>
            <a:r>
              <a:rPr lang="en-US" dirty="0"/>
              <a:t>Research and Data cleaning</a:t>
            </a:r>
          </a:p>
          <a:p>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p:txBody>
          <a:bodyPr/>
          <a:lstStyle/>
          <a:p>
            <a:r>
              <a:rPr lang="en-US" dirty="0"/>
              <a:t>JUNE 1</a:t>
            </a:r>
            <a:r>
              <a:rPr lang="en-US" baseline="30000" dirty="0"/>
              <a:t>st</a:t>
            </a:r>
            <a:r>
              <a:rPr lang="en-US" dirty="0"/>
              <a:t> TO 3</a:t>
            </a:r>
            <a:r>
              <a:rPr lang="en-US" baseline="30000" dirty="0"/>
              <a:t>RD</a:t>
            </a:r>
            <a:r>
              <a:rPr lang="en-US" dirty="0"/>
              <a:t> WEEK 2023</a:t>
            </a:r>
          </a:p>
          <a:p>
            <a:pPr lvl="1"/>
            <a:r>
              <a:rPr lang="en-US" dirty="0"/>
              <a:t>Exploratory Data </a:t>
            </a:r>
            <a:r>
              <a:rPr lang="en-US" dirty="0" err="1"/>
              <a:t>Ananlysis</a:t>
            </a:r>
            <a:endParaRPr lang="en-US" dirty="0"/>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r>
              <a:rPr lang="en-US" dirty="0"/>
              <a:t>JUNE 4</a:t>
            </a:r>
            <a:r>
              <a:rPr lang="en-US" baseline="30000" dirty="0"/>
              <a:t>TH</a:t>
            </a:r>
            <a:r>
              <a:rPr lang="en-US" dirty="0"/>
              <a:t> TO 5</a:t>
            </a:r>
            <a:r>
              <a:rPr lang="en-US" baseline="30000" dirty="0"/>
              <a:t>TH</a:t>
            </a:r>
            <a:r>
              <a:rPr lang="en-US" dirty="0"/>
              <a:t> WEEK 2023</a:t>
            </a:r>
          </a:p>
          <a:p>
            <a:pPr lvl="1"/>
            <a:r>
              <a:rPr lang="en-US" dirty="0"/>
              <a:t>Development of machine learning models</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r>
              <a:rPr lang="en-US" dirty="0"/>
              <a:t>JULY 1</a:t>
            </a:r>
            <a:r>
              <a:rPr lang="en-US" baseline="30000" dirty="0"/>
              <a:t>ST</a:t>
            </a:r>
            <a:r>
              <a:rPr lang="en-US" dirty="0"/>
              <a:t> WEEK</a:t>
            </a:r>
          </a:p>
          <a:p>
            <a:pPr lvl="1"/>
            <a:r>
              <a:rPr lang="en-US" dirty="0"/>
              <a:t>Implementation of Models</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r>
              <a:rPr lang="en-US" dirty="0"/>
              <a:t>JULY 2</a:t>
            </a:r>
            <a:r>
              <a:rPr lang="en-US" baseline="30000" dirty="0"/>
              <a:t>ND</a:t>
            </a:r>
            <a:r>
              <a:rPr lang="en-US" dirty="0"/>
              <a:t> WEEK</a:t>
            </a:r>
          </a:p>
          <a:p>
            <a:pPr lvl="1"/>
            <a:r>
              <a:rPr lang="en-US" dirty="0"/>
              <a:t>Final Project Submission</a:t>
            </a:r>
          </a:p>
          <a:p>
            <a:endParaRPr lang="en-US" dirty="0"/>
          </a:p>
        </p:txBody>
      </p:sp>
    </p:spTree>
    <p:extLst>
      <p:ext uri="{BB962C8B-B14F-4D97-AF65-F5344CB8AC3E}">
        <p14:creationId xmlns:p14="http://schemas.microsoft.com/office/powerpoint/2010/main" val="32725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areas of focus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Dash board creation</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r>
              <a:rPr lang="en-US" dirty="0"/>
              <a:t>Develop weather data and show an impact on crime</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Develop and implementation of models</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r>
              <a:rPr lang="en-US" dirty="0"/>
              <a:t>Random Forest Regressors</a:t>
            </a:r>
          </a:p>
          <a:p>
            <a:r>
              <a:rPr lang="en-US" dirty="0"/>
              <a:t>Neural Networks</a:t>
            </a:r>
          </a:p>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2023</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Challenges</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lstStyle/>
          <a:p>
            <a:r>
              <a:rPr lang="en-US" dirty="0"/>
              <a:t>Critical dataset</a:t>
            </a:r>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p:txBody>
          <a:bodyPr/>
          <a:lstStyle/>
          <a:p>
            <a:r>
              <a:rPr lang="en-US" dirty="0" err="1"/>
              <a:t>Ml</a:t>
            </a:r>
            <a:r>
              <a:rPr lang="en-US" dirty="0"/>
              <a:t> model developing</a:t>
            </a:r>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2023</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1164941242"/>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{3C474980-B286-469B-A108-228F6F9043D4}tf11964407_win32</Template>
  <TotalTime>182</TotalTime>
  <Words>697</Words>
  <Application>Microsoft Office PowerPoint</Application>
  <PresentationFormat>Widescreen</PresentationFormat>
  <Paragraphs>138</Paragraphs>
  <Slides>16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Courier New</vt:lpstr>
      <vt:lpstr>Gill Sans Nova</vt:lpstr>
      <vt:lpstr>Gill Sans Nova Light</vt:lpstr>
      <vt:lpstr>Sagona Book</vt:lpstr>
      <vt:lpstr>Times New Roman</vt:lpstr>
      <vt:lpstr>Office Theme</vt:lpstr>
      <vt:lpstr>Crime Prediction &amp; Analysis - Sanfrancisco</vt:lpstr>
      <vt:lpstr>Group 9</vt:lpstr>
      <vt:lpstr>introduction</vt:lpstr>
      <vt:lpstr> why do we do crime prediction </vt:lpstr>
      <vt:lpstr>Dataset</vt:lpstr>
      <vt:lpstr>Overview</vt:lpstr>
      <vt:lpstr>timeline</vt:lpstr>
      <vt:lpstr>areas of focus</vt:lpstr>
      <vt:lpstr>Challenges</vt:lpstr>
      <vt:lpstr>Analysis</vt:lpstr>
      <vt:lpstr>Analysis</vt:lpstr>
      <vt:lpstr>Machine Learning Models</vt:lpstr>
      <vt:lpstr>Continuation to EDA, Preprocessing &amp; Feature Engineering</vt:lpstr>
      <vt:lpstr>Testing the model</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Prediction &amp; Analysis - Sanfrancisco</dc:title>
  <dc:creator>Mohammed Adhil Ghouse Mohiuddin Tahir</dc:creator>
  <cp:lastModifiedBy>Mohammed Adhil Ghouse Mohiuddin Tahir</cp:lastModifiedBy>
  <cp:revision>1</cp:revision>
  <dcterms:created xsi:type="dcterms:W3CDTF">2023-06-15T11:37:30Z</dcterms:created>
  <dcterms:modified xsi:type="dcterms:W3CDTF">2023-06-15T14:39:30Z</dcterms:modified>
</cp:coreProperties>
</file>