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72" r:id="rId15"/>
  </p:sldIdLst>
  <p:sldSz type="screen4x3" cy="6858000" cx="9144000"/>
  <p:notesSz cx="6858000" cy="9144000"/>
  <p:defaultTextStyle>
    <a:defPPr>
      <a:defRPr lang="en-US"/>
    </a:defPPr>
    <a:lvl1pPr algn="l" fontAlgn="base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fontAlgn="base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fontAlgn="base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fontAlgn="base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fontAlgn="base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napVertSplitter="1" vertBarState="minimized" horzBarState="maximized">
    <p:restoredLeft sz="21923" autoAdjust="0"/>
    <p:restoredTop sz="94660"/>
  </p:normalViewPr>
  <p:slideViewPr>
    <p:cSldViewPr>
      <p:cViewPr varScale="1">
        <p:scale>
          <a:sx n="74" d="100"/>
          <a:sy n="74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99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A0A0D8F-040B-45AF-B05D-C9CFAA9D3E47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1EC7C2-7FF0-4234-8FD5-B56C36E2818B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3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17E5543-21AF-47E6-9F1A-675C2488C857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0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endParaRPr altLang="en-US" lang="en-US"/>
          </a:p>
        </p:txBody>
      </p:sp>
      <p:sp>
        <p:nvSpPr>
          <p:cNvPr id="10486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altLang="en-US" lang="en-US"/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fld id="{7400E9E3-A661-4D5B-87E5-83EBFE5AEBEC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8880976-E1F3-4FD5-9378-F9D145D5499A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AC42E8-1CC3-4EF9-B900-0B3B2A57F278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460E54-975D-4223-A38B-9AE9305E515F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66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66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2D8CCB4-8DFF-41CA-AB62-6E5FC4B842D4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6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6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66B055-60C8-457D-9C8E-0D99F8FEE7F3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66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BCBC2E-A108-4C33-A56D-00EBDE422D8C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DA2C81-328B-46A4-B19B-475790BE9600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5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36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6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6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46C7A8-C289-44FA-AF9C-10AC7E544A82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>
              <a:defRPr sz="1400"/>
            </a:lvl1pPr>
          </a:lstStyle>
          <a:p>
            <a:endParaRPr altLang="en-US" lang="en-US"/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ctr">
              <a:defRPr sz="1400"/>
            </a:lvl1pPr>
          </a:lstStyle>
          <a:p>
            <a:endParaRPr altLang="en-US" lang="en-US"/>
          </a:p>
        </p:txBody>
      </p:sp>
      <p:sp>
        <p:nvSpPr>
          <p:cNvPr id="104858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r">
              <a:defRPr sz="1400"/>
            </a:lvl1pPr>
          </a:lstStyle>
          <a:p>
            <a:fld id="{D3650CB6-0579-42EA-A4C1-F2B347296B92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fontAlgn="base" rtl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fontAlgn="base" indent="-342900" marL="342900" rtl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fontAlgn="base" indent="-285750" marL="742950" rtl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fontAlgn="base" indent="-228600" marL="1143000" rtl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fontAlgn="base" indent="-228600" marL="1600200" rtl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fontAlgn="base" indent="-228600" marL="2057400" rtl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734" y="776734"/>
            <a:ext cx="7772400" cy="3462407"/>
          </a:xfrm>
        </p:spPr>
        <p:txBody>
          <a:bodyPr anchor="ctr"/>
          <a:p>
            <a:r>
              <a:rPr altLang="en-US" sz="4400" lang="en-US"/>
              <a:t>GNANAMANI COLLEGE OF TECHNOLOGY</a:t>
            </a:r>
            <a:br>
              <a:rPr altLang="en-US" sz="4400" lang="en-US"/>
            </a:br>
            <a:br>
              <a:rPr altLang="en-US" sz="4400" lang="en-US"/>
            </a:br>
            <a:r>
              <a:rPr altLang="en-US" sz="4400" lang="en-US"/>
              <a:t>SMART ANTENNAS</a:t>
            </a:r>
          </a:p>
        </p:txBody>
      </p:sp>
      <p:sp>
        <p:nvSpPr>
          <p:cNvPr id="1048604" name="TextBox 3"/>
          <p:cNvSpPr txBox="1"/>
          <p:nvPr/>
        </p:nvSpPr>
        <p:spPr>
          <a:xfrm>
            <a:off x="5659368" y="4943649"/>
            <a:ext cx="5183532" cy="891540"/>
          </a:xfrm>
          <a:prstGeom prst="rect"/>
          <a:noFill/>
        </p:spPr>
        <p:txBody>
          <a:bodyPr wrap="square">
            <a:spAutoFit/>
          </a:bodyPr>
          <a:p>
            <a:r>
              <a:rPr lang="en-US"/>
              <a:t>Presented by</a:t>
            </a:r>
          </a:p>
          <a:p>
            <a:r>
              <a:rPr lang="en-US"/>
              <a:t>    S.Jeevitha</a:t>
            </a:r>
          </a:p>
          <a:p>
            <a:r>
              <a:rPr lang="en-US"/>
              <a:t>     III- ECE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/>
          <a:p>
            <a:r>
              <a:rPr altLang="en-US" lang="en-US"/>
              <a:t>Drawbacks and Cost factors</a:t>
            </a:r>
          </a:p>
        </p:txBody>
      </p:sp>
      <p:sp>
        <p:nvSpPr>
          <p:cNvPr id="10486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066800"/>
            <a:ext cx="9372600" cy="5562600"/>
          </a:xfrm>
        </p:spPr>
        <p:txBody>
          <a:bodyPr/>
          <a:p>
            <a:pPr>
              <a:buFontTx/>
              <a:buChar char="-"/>
            </a:pPr>
            <a:r>
              <a:rPr altLang="en-US" b="1" sz="2900" lang="en-US"/>
              <a:t>Transceiver Complexity --</a:t>
            </a:r>
            <a:r>
              <a:rPr altLang="en-US" sz="2900" lang="en-US"/>
              <a:t> A smart antenna transceiver is much more complex than a traditional base station transceiver. </a:t>
            </a:r>
          </a:p>
          <a:p>
            <a:pPr>
              <a:buFontTx/>
              <a:buNone/>
            </a:pPr>
            <a:r>
              <a:rPr altLang="en-US" sz="2900" lang="en-US"/>
              <a:t>   - Need for more powerful algorithms, processors and control systems.</a:t>
            </a:r>
          </a:p>
          <a:p>
            <a:pPr>
              <a:buFontTx/>
              <a:buChar char="-"/>
            </a:pPr>
            <a:r>
              <a:rPr altLang="en-US" b="1" sz="2900" lang="en-US"/>
              <a:t>Resource Management</a:t>
            </a:r>
            <a:r>
              <a:rPr altLang="en-US" sz="2900" lang="en-US"/>
              <a:t> -- New demands on network functions such as resource and mobility management are needed.</a:t>
            </a:r>
          </a:p>
          <a:p>
            <a:pPr>
              <a:buFontTx/>
              <a:buChar char="-"/>
            </a:pPr>
            <a:r>
              <a:rPr altLang="en-US" b="1" sz="2900" lang="en-US"/>
              <a:t>Physical Size --</a:t>
            </a:r>
            <a:r>
              <a:rPr altLang="en-US" sz="2900" lang="en-US"/>
              <a:t> For the smart antenna to obtain a reasonable gain, an array antenna with several elements is necessary.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/>
          <a:p>
            <a:r>
              <a:rPr altLang="en-US" lang="en-US"/>
              <a:t>Status: Trials and Testbeds </a:t>
            </a:r>
          </a:p>
        </p:txBody>
      </p:sp>
      <p:sp>
        <p:nvSpPr>
          <p:cNvPr id="10486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pPr>
              <a:buFontTx/>
              <a:buChar char="-"/>
            </a:pPr>
            <a:r>
              <a:rPr altLang="en-US" lang="en-US"/>
              <a:t>Ericsson/Mannesmann Trial in Giessen, Germany</a:t>
            </a:r>
          </a:p>
          <a:p>
            <a:pPr>
              <a:buFontTx/>
              <a:buChar char="-"/>
            </a:pPr>
            <a:r>
              <a:rPr altLang="en-US" lang="en-US"/>
              <a:t>Tsunami II Trial in Bristol, UK </a:t>
            </a:r>
          </a:p>
          <a:p>
            <a:pPr>
              <a:buFontTx/>
              <a:buNone/>
            </a:pPr>
            <a:r>
              <a:rPr altLang="en-US" lang="en-US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4"/>
          <p:cNvPicPr>
            <a:picLocks noChangeAspect="1" noGrp="1" noChangeArrowheads="1"/>
          </p:cNvPicPr>
          <p:nvPr>
            <p:ph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1066800" y="457200"/>
            <a:ext cx="6858000" cy="5410200"/>
          </a:xfrm>
          <a:noFill/>
        </p:spPr>
      </p:pic>
      <p:sp>
        <p:nvSpPr>
          <p:cNvPr id="1048623" name="Rectangle 6"/>
          <p:cNvSpPr>
            <a:spLocks noChangeArrowheads="1"/>
          </p:cNvSpPr>
          <p:nvPr/>
        </p:nvSpPr>
        <p:spPr bwMode="auto">
          <a:xfrm>
            <a:off x="533400" y="5943600"/>
            <a:ext cx="7772400" cy="641350"/>
          </a:xfrm>
          <a:prstGeom prst="rect"/>
          <a:noFill/>
          <a:ln>
            <a:noFill/>
          </a:ln>
          <a:effectLst/>
        </p:spPr>
        <p:txBody>
          <a:bodyPr anchor="ctr">
            <a:spAutoFit/>
          </a:bodyPr>
          <a:p>
            <a:pPr algn="ctr"/>
            <a:r>
              <a:rPr altLang="en-US" lang="en-US"/>
              <a:t>Picture of an 8-element array antenna</a:t>
            </a:r>
          </a:p>
          <a:p>
            <a:pPr algn="ctr"/>
            <a:r>
              <a:rPr altLang="en-US" lang="en-US"/>
              <a:t> at 1.8 GHz. (Antenna property of Telia Research AB, Sweden).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p>
            <a:r>
              <a:rPr altLang="en-US" lang="en-US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en-US" lang="en-US"/>
              <a:t>Smart Antennas</a:t>
            </a:r>
          </a:p>
        </p:txBody>
      </p:sp>
      <p:sp>
        <p:nvSpPr>
          <p:cNvPr id="1048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pPr>
              <a:buFontTx/>
              <a:buNone/>
            </a:pPr>
            <a:r>
              <a:rPr altLang="en-US" lang="en-US"/>
              <a:t>   The presentation is divided into the following:</a:t>
            </a:r>
          </a:p>
          <a:p>
            <a:pPr>
              <a:buFontTx/>
              <a:buNone/>
            </a:pPr>
            <a:r>
              <a:rPr altLang="en-US" lang="en-US"/>
              <a:t>   Why?</a:t>
            </a:r>
          </a:p>
          <a:p>
            <a:pPr>
              <a:buFontTx/>
              <a:buNone/>
            </a:pPr>
            <a:r>
              <a:rPr altLang="en-US" lang="en-US"/>
              <a:t>   What?</a:t>
            </a:r>
          </a:p>
          <a:p>
            <a:pPr>
              <a:buFontTx/>
              <a:buNone/>
            </a:pPr>
            <a:r>
              <a:rPr altLang="en-US" lang="en-US"/>
              <a:t>   How?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en-US" lang="en-US"/>
              <a:t>Why Smart Antennas?</a:t>
            </a:r>
          </a:p>
        </p:txBody>
      </p:sp>
      <p:sp>
        <p:nvSpPr>
          <p:cNvPr id="10486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p>
            <a:pPr>
              <a:buFontTx/>
              <a:buChar char="-"/>
            </a:pPr>
            <a:r>
              <a:rPr altLang="en-US" lang="en-US"/>
              <a:t>Large increase in Capacity</a:t>
            </a:r>
          </a:p>
          <a:p>
            <a:pPr>
              <a:buFontTx/>
              <a:buChar char="-"/>
            </a:pPr>
            <a:r>
              <a:rPr altLang="en-US" lang="en-US"/>
              <a:t>Increased range</a:t>
            </a:r>
          </a:p>
          <a:p>
            <a:pPr>
              <a:buFontTx/>
              <a:buChar char="-"/>
            </a:pPr>
            <a:r>
              <a:rPr altLang="en-US" lang="en-US"/>
              <a:t>Potential to introduce new services</a:t>
            </a:r>
          </a:p>
          <a:p>
            <a:pPr>
              <a:buFontTx/>
              <a:buChar char="-"/>
            </a:pPr>
            <a:r>
              <a:rPr altLang="en-US" lang="en-US"/>
              <a:t>More security</a:t>
            </a:r>
          </a:p>
          <a:p>
            <a:pPr>
              <a:buFontTx/>
              <a:buChar char="-"/>
            </a:pPr>
            <a:r>
              <a:rPr altLang="en-US" lang="en-US"/>
              <a:t>Reduced Multipath propagation</a:t>
            </a:r>
          </a:p>
          <a:p>
            <a:pPr>
              <a:buFontTx/>
              <a:buChar char="-"/>
            </a:pPr>
            <a:endParaRPr altLang="en-US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en-US" lang="en-US"/>
              <a:t>What are Smart Antennas?</a:t>
            </a:r>
          </a:p>
        </p:txBody>
      </p:sp>
      <p:sp>
        <p:nvSpPr>
          <p:cNvPr id="104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5029200"/>
          </a:xfrm>
        </p:spPr>
        <p:txBody>
          <a:bodyPr/>
          <a:p>
            <a:pPr>
              <a:buFontTx/>
              <a:buChar char="-"/>
            </a:pPr>
            <a:r>
              <a:rPr altLang="en-US" sz="3000" lang="en-US"/>
              <a:t>In a cellular system the radio communication is between the user and a </a:t>
            </a:r>
            <a:r>
              <a:rPr altLang="en-US" sz="3000" i="1" lang="en-US"/>
              <a:t>base station, </a:t>
            </a:r>
            <a:r>
              <a:rPr altLang="en-US" sz="3000" lang="en-US"/>
              <a:t>which provides radio coverage within a certain area, called a</a:t>
            </a:r>
            <a:r>
              <a:rPr altLang="en-US" sz="3000" i="1" lang="en-US"/>
              <a:t> cell.</a:t>
            </a:r>
          </a:p>
          <a:p>
            <a:pPr>
              <a:buFontTx/>
              <a:buChar char="-"/>
            </a:pPr>
            <a:r>
              <a:rPr altLang="en-US" sz="3000" lang="en-US"/>
              <a:t>The base stations are omni directional or sectored.</a:t>
            </a:r>
          </a:p>
          <a:p>
            <a:pPr>
              <a:buFontTx/>
              <a:buChar char="-"/>
            </a:pPr>
            <a:r>
              <a:rPr altLang="en-US" sz="3000" lang="en-US"/>
              <a:t>This is a waste of power as most of it will be radiated in other directions than toward the user.</a:t>
            </a:r>
          </a:p>
          <a:p>
            <a:pPr>
              <a:buFontTx/>
              <a:buChar char="-"/>
            </a:pPr>
            <a:r>
              <a:rPr altLang="en-US" sz="3000" lang="en-US"/>
              <a:t>The power radiated in other directions will be experienced as interference by other users.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en-US" lang="en-US"/>
              <a:t>What are Smart Antennas (SA)?</a:t>
            </a:r>
          </a:p>
        </p:txBody>
      </p:sp>
      <p:sp>
        <p:nvSpPr>
          <p:cNvPr id="104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p>
            <a:pPr>
              <a:buFontTx/>
              <a:buChar char="-"/>
            </a:pPr>
            <a:r>
              <a:rPr altLang="en-US" lang="en-US"/>
              <a:t>The idea of smart antennas is to use base station antenna patterns that are not fixed, but adapt to the current radio conditions.</a:t>
            </a:r>
          </a:p>
          <a:p>
            <a:pPr>
              <a:buFontTx/>
              <a:buNone/>
            </a:pPr>
            <a:endParaRPr altLang="en-US" lang="en-US"/>
          </a:p>
          <a:p>
            <a:pPr>
              <a:buFontTx/>
              <a:buChar char="-"/>
            </a:pPr>
            <a:r>
              <a:rPr altLang="en-US" lang="en-US"/>
              <a:t>This can be visualized as the antenna directing a beam toward the communication partner only.</a:t>
            </a:r>
          </a:p>
          <a:p>
            <a:pPr>
              <a:buFontTx/>
              <a:buNone/>
            </a:pPr>
            <a:r>
              <a:rPr altLang="en-US" lang="en-US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en-US" lang="en-US"/>
              <a:t>Illustration of Smart Antennas</a:t>
            </a:r>
          </a:p>
        </p:txBody>
      </p:sp>
      <p:pic>
        <p:nvPicPr>
          <p:cNvPr id="2097153" name="Picture 4"/>
          <p:cNvPicPr>
            <a:picLocks noChangeAspect="1" noGrp="1" noChangeArrowheads="1" noCrop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1447800" y="1524000"/>
            <a:ext cx="6248400" cy="4648200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/>
          <a:p>
            <a:r>
              <a:rPr altLang="en-US" lang="en-US"/>
              <a:t>Sharing the Radio Spectrum</a:t>
            </a:r>
          </a:p>
        </p:txBody>
      </p:sp>
      <p:sp>
        <p:nvSpPr>
          <p:cNvPr id="104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915400" cy="5181600"/>
          </a:xfrm>
        </p:spPr>
        <p:txBody>
          <a:bodyPr/>
          <a:p>
            <a:pPr>
              <a:lnSpc>
                <a:spcPct val="90000"/>
              </a:lnSpc>
              <a:buFontTx/>
              <a:buNone/>
            </a:pPr>
            <a:r>
              <a:rPr altLang="en-US" sz="2900" lang="en-US"/>
              <a:t>Users communicating via the same base station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altLang="en-US" sz="2900" lang="en-US"/>
              <a:t>have been separated in various ways:</a:t>
            </a:r>
          </a:p>
          <a:p>
            <a:pPr>
              <a:lnSpc>
                <a:spcPct val="90000"/>
              </a:lnSpc>
              <a:buFontTx/>
              <a:buNone/>
            </a:pPr>
            <a:endParaRPr altLang="en-US" sz="2900" lang="en-US"/>
          </a:p>
          <a:p>
            <a:pPr>
              <a:lnSpc>
                <a:spcPct val="90000"/>
              </a:lnSpc>
              <a:buFontTx/>
              <a:buNone/>
            </a:pPr>
            <a:r>
              <a:rPr altLang="en-US" lang="en-US"/>
              <a:t>   - </a:t>
            </a:r>
            <a:r>
              <a:rPr altLang="en-US" sz="2900" lang="en-US"/>
              <a:t>by frequency as in FDMA ( frequency division multiple access),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altLang="en-US" sz="2900" lang="en-US"/>
              <a:t>   - by time as in TDMA ( time division multiple access),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altLang="en-US" sz="2900" lang="en-US"/>
              <a:t>   - by code as in CDMA ( code division multiple access)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altLang="en-US" sz="2900" lang="en-US"/>
              <a:t>   - by space through SDMA ( space division multiple access) in </a:t>
            </a:r>
            <a:r>
              <a:rPr altLang="en-US" sz="2900" i="1" lang="en-US">
                <a:latin typeface="Times New Roman" panose="02020603050405020304" pitchFamily="18" charset="0"/>
              </a:rPr>
              <a:t>smart antennas</a:t>
            </a:r>
            <a:r>
              <a:rPr altLang="en-US" sz="2900" lang="en-US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en-US" lang="en-US"/>
              <a:t>The Concept</a:t>
            </a:r>
          </a:p>
        </p:txBody>
      </p:sp>
      <p:sp>
        <p:nvSpPr>
          <p:cNvPr id="10485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105400"/>
          </a:xfrm>
        </p:spPr>
        <p:txBody>
          <a:bodyPr/>
          <a:p>
            <a:pPr>
              <a:buFontTx/>
              <a:buChar char="-"/>
            </a:pPr>
            <a:r>
              <a:rPr altLang="en-US" sz="2900" lang="en-US"/>
              <a:t>Smart Antenna consists of a number of radiating        elements, a combining/dividing network and a control unit.</a:t>
            </a:r>
          </a:p>
          <a:p>
            <a:pPr>
              <a:buFontTx/>
              <a:buChar char="-"/>
            </a:pPr>
            <a:r>
              <a:rPr altLang="en-US" sz="2900" lang="en-US"/>
              <a:t>Control unit can be called the smart antenna’s intelligence. It is realized using a digital signal processor (DSP). </a:t>
            </a:r>
          </a:p>
          <a:p>
            <a:pPr>
              <a:buFontTx/>
              <a:buChar char="-"/>
            </a:pPr>
            <a:r>
              <a:rPr altLang="en-US" sz="2900" lang="en-US"/>
              <a:t>Based on this definition of smart antenna, one can define “levels of Intelligence”.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762000"/>
          </a:xfrm>
        </p:spPr>
        <p:txBody>
          <a:bodyPr/>
          <a:p>
            <a:r>
              <a:rPr altLang="en-US" lang="en-US"/>
              <a:t>Evolution of Smart Antennas</a:t>
            </a:r>
          </a:p>
        </p:txBody>
      </p:sp>
      <p:sp>
        <p:nvSpPr>
          <p:cNvPr id="104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991600" cy="5486400"/>
          </a:xfrm>
        </p:spPr>
        <p:txBody>
          <a:bodyPr/>
          <a:p>
            <a:pPr>
              <a:lnSpc>
                <a:spcPct val="80000"/>
              </a:lnSpc>
              <a:buFontTx/>
              <a:buNone/>
            </a:pPr>
            <a:r>
              <a:rPr altLang="en-US" sz="2900" lang="en-US"/>
              <a:t>    An evolution can be foreseen in the utilization of smart antennas. The evolution can be divided into three phases:</a:t>
            </a:r>
          </a:p>
          <a:p>
            <a:pPr>
              <a:lnSpc>
                <a:spcPct val="80000"/>
              </a:lnSpc>
              <a:buFontTx/>
              <a:buNone/>
            </a:pPr>
            <a:endParaRPr altLang="en-US" sz="2900" lang="en-US"/>
          </a:p>
          <a:p>
            <a:pPr>
              <a:lnSpc>
                <a:spcPct val="80000"/>
              </a:lnSpc>
              <a:buFontTx/>
              <a:buNone/>
            </a:pPr>
            <a:r>
              <a:rPr altLang="en-US" sz="2900" lang="en-US"/>
              <a:t>    - Smart antennas are used on </a:t>
            </a:r>
            <a:r>
              <a:rPr altLang="en-US" sz="2900" i="1" lang="en-US"/>
              <a:t>uplink</a:t>
            </a:r>
            <a:r>
              <a:rPr altLang="en-US" sz="2900" lang="en-US"/>
              <a:t> only. This concept is called </a:t>
            </a:r>
            <a:r>
              <a:rPr altLang="en-US" sz="2900" i="1" lang="en-US"/>
              <a:t>high sensitivity receiver</a:t>
            </a:r>
            <a:r>
              <a:rPr altLang="en-US" sz="2900" lang="en-US"/>
              <a:t> (HSR). </a:t>
            </a:r>
          </a:p>
          <a:p>
            <a:pPr>
              <a:lnSpc>
                <a:spcPct val="80000"/>
              </a:lnSpc>
              <a:buFontTx/>
              <a:buNone/>
            </a:pPr>
            <a:endParaRPr altLang="en-US" sz="2900" lang="en-US"/>
          </a:p>
          <a:p>
            <a:pPr>
              <a:lnSpc>
                <a:spcPct val="80000"/>
              </a:lnSpc>
              <a:buFontTx/>
              <a:buNone/>
            </a:pPr>
            <a:r>
              <a:rPr altLang="en-US" sz="2900" lang="en-US"/>
              <a:t>    - In the second phase, directed antenna beams are used on the </a:t>
            </a:r>
            <a:r>
              <a:rPr altLang="en-US" sz="2900" i="1" lang="en-US"/>
              <a:t>downlink direction</a:t>
            </a:r>
            <a:r>
              <a:rPr altLang="en-US" sz="2900" lang="en-US"/>
              <a:t> in addition to HSR. </a:t>
            </a:r>
          </a:p>
          <a:p>
            <a:pPr>
              <a:lnSpc>
                <a:spcPct val="80000"/>
              </a:lnSpc>
              <a:buFontTx/>
              <a:buNone/>
            </a:pPr>
            <a:endParaRPr altLang="en-US" sz="2900" lang="en-US"/>
          </a:p>
          <a:p>
            <a:pPr>
              <a:lnSpc>
                <a:spcPct val="80000"/>
              </a:lnSpc>
              <a:buFontTx/>
              <a:buNone/>
            </a:pPr>
            <a:r>
              <a:rPr altLang="en-US" sz="2900" lang="en-US"/>
              <a:t>    - The last stage in the development will be full </a:t>
            </a:r>
            <a:r>
              <a:rPr altLang="en-US" sz="2900" i="1" lang="en-US"/>
              <a:t>space division multiple access</a:t>
            </a:r>
            <a:r>
              <a:rPr altLang="en-US" sz="2900" lang="en-US"/>
              <a:t> (SDMA). </a:t>
            </a:r>
            <a:endParaRPr altLang="en-US" sz="19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 sairam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SMART ANTENNAS</dc:title>
  <dc:creator>Sunil</dc:creator>
  <cp:lastModifiedBy>Unknown User</cp:lastModifiedBy>
  <dcterms:created xsi:type="dcterms:W3CDTF">2004-09-27T14:18:12Z</dcterms:created>
  <dcterms:modified xsi:type="dcterms:W3CDTF">2022-06-22T03:54:45Z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15c3170b16e94da49adc4fca54edc45c</vt:lpwstr>
  </property>
</Properties>
</file>