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Abhishek Kamalakar Pimp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12-01T19:10:54.308">
    <p:pos x="6000" y="0"/>
    <p:text>I removed search by latitude and longitude as it is not supported in our application.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Relationship Id="rId4" Type="http://schemas.openxmlformats.org/officeDocument/2006/relationships/image" Target="../media/image08.jpg"/><Relationship Id="rId5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underground.com/weather/ap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elp.com/developers/documentation/v2/search_ap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api.eventful.com/docs/events/search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foursquare.com/docs/explore#req=venues/explore%3Fll%3D40.7,-74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implemaps.com/data/us-zips" TargetMode="External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Locus</a:t>
            </a:r>
            <a:br>
              <a:rPr lang="en"/>
            </a:br>
            <a:r>
              <a:rPr lang="en" sz="1800"/>
              <a:t>(</a:t>
            </a:r>
            <a:r>
              <a:rPr lang="en" sz="1800">
                <a:solidFill>
                  <a:srgbClr val="FF9900"/>
                </a:solidFill>
              </a:rPr>
              <a:t>Loc</a:t>
            </a:r>
            <a:r>
              <a:rPr lang="en" sz="1800"/>
              <a:t>ation foc</a:t>
            </a:r>
            <a:r>
              <a:rPr lang="en" sz="1800">
                <a:solidFill>
                  <a:srgbClr val="FF9900"/>
                </a:solidFill>
              </a:rPr>
              <a:t>us</a:t>
            </a:r>
            <a:r>
              <a:rPr lang="en" sz="1800"/>
              <a:t>)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Abhishek Pimple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Adhip Vihan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integration query problem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364050"/>
            <a:ext cx="8684700" cy="37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schema mappings</a:t>
            </a:r>
          </a:p>
        </p:txBody>
      </p:sp>
      <p:sp>
        <p:nvSpPr>
          <p:cNvPr id="127" name="Shape 127"/>
          <p:cNvSpPr/>
          <p:nvPr/>
        </p:nvSpPr>
        <p:spPr>
          <a:xfrm>
            <a:off x="3786112" y="2578475"/>
            <a:ext cx="908700" cy="68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275087" y="4178825"/>
            <a:ext cx="908700" cy="68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786112" y="4178825"/>
            <a:ext cx="908700" cy="68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297137" y="4178825"/>
            <a:ext cx="908700" cy="68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3897262" y="1782825"/>
            <a:ext cx="686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Users</a:t>
            </a:r>
          </a:p>
        </p:txBody>
      </p:sp>
      <p:sp>
        <p:nvSpPr>
          <p:cNvPr id="132" name="Shape 132"/>
          <p:cNvSpPr/>
          <p:nvPr/>
        </p:nvSpPr>
        <p:spPr>
          <a:xfrm>
            <a:off x="6808162" y="4159325"/>
            <a:ext cx="2001300" cy="725100"/>
          </a:xfrm>
          <a:prstGeom prst="wedgeRoundRectCallout">
            <a:avLst>
              <a:gd fmla="val -85061" name="adj1"/>
              <a:gd fmla="val -333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Source databases over source schemas</a:t>
            </a:r>
          </a:p>
        </p:txBody>
      </p:sp>
      <p:sp>
        <p:nvSpPr>
          <p:cNvPr id="133" name="Shape 133"/>
          <p:cNvSpPr/>
          <p:nvPr/>
        </p:nvSpPr>
        <p:spPr>
          <a:xfrm>
            <a:off x="6808162" y="2558975"/>
            <a:ext cx="1934400" cy="725100"/>
          </a:xfrm>
          <a:prstGeom prst="wedgeRoundRectCallout">
            <a:avLst>
              <a:gd fmla="val -163244" name="adj1"/>
              <a:gd fmla="val -37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Public interface with target schema</a:t>
            </a:r>
          </a:p>
        </p:txBody>
      </p:sp>
      <p:cxnSp>
        <p:nvCxnSpPr>
          <p:cNvPr id="134" name="Shape 134"/>
          <p:cNvCxnSpPr>
            <a:stCxn id="131" idx="2"/>
          </p:cNvCxnSpPr>
          <p:nvPr/>
        </p:nvCxnSpPr>
        <p:spPr>
          <a:xfrm flipH="1">
            <a:off x="3906862" y="2082525"/>
            <a:ext cx="333600" cy="46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>
            <a:endCxn id="131" idx="2"/>
          </p:cNvCxnSpPr>
          <p:nvPr/>
        </p:nvCxnSpPr>
        <p:spPr>
          <a:xfrm rot="10800000">
            <a:off x="4240462" y="2082525"/>
            <a:ext cx="328800" cy="4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>
            <a:stCxn id="128" idx="1"/>
          </p:cNvCxnSpPr>
          <p:nvPr/>
        </p:nvCxnSpPr>
        <p:spPr>
          <a:xfrm flipH="1" rot="10800000">
            <a:off x="2729437" y="3273425"/>
            <a:ext cx="1233900" cy="90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129" idx="1"/>
            <a:endCxn id="127" idx="3"/>
          </p:cNvCxnSpPr>
          <p:nvPr/>
        </p:nvCxnSpPr>
        <p:spPr>
          <a:xfrm rot="10800000">
            <a:off x="4240462" y="3264725"/>
            <a:ext cx="0" cy="9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>
            <a:stCxn id="130" idx="1"/>
          </p:cNvCxnSpPr>
          <p:nvPr/>
        </p:nvCxnSpPr>
        <p:spPr>
          <a:xfrm rot="10800000">
            <a:off x="4504087" y="3264425"/>
            <a:ext cx="1247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/>
          <p:nvPr/>
        </p:nvSpPr>
        <p:spPr>
          <a:xfrm>
            <a:off x="2871037" y="3491300"/>
            <a:ext cx="2810100" cy="460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34537" y="3444875"/>
            <a:ext cx="1034700" cy="618900"/>
          </a:xfrm>
          <a:prstGeom prst="wedgeRectCallout">
            <a:avLst>
              <a:gd fmla="val 215608" name="adj1"/>
              <a:gd fmla="val -1080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Schema mappings</a:t>
            </a:r>
          </a:p>
        </p:txBody>
      </p:sp>
      <p:sp>
        <p:nvSpPr>
          <p:cNvPr id="141" name="Shape 141"/>
          <p:cNvSpPr/>
          <p:nvPr/>
        </p:nvSpPr>
        <p:spPr>
          <a:xfrm>
            <a:off x="2805525" y="2069775"/>
            <a:ext cx="908700" cy="460800"/>
          </a:xfrm>
          <a:prstGeom prst="wedgeRectCallout">
            <a:avLst>
              <a:gd fmla="val 91034" name="adj1"/>
              <a:gd fmla="val -7735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User enters query</a:t>
            </a:r>
          </a:p>
        </p:txBody>
      </p:sp>
      <p:sp>
        <p:nvSpPr>
          <p:cNvPr id="142" name="Shape 142"/>
          <p:cNvSpPr/>
          <p:nvPr/>
        </p:nvSpPr>
        <p:spPr>
          <a:xfrm>
            <a:off x="4694825" y="2087312"/>
            <a:ext cx="1034700" cy="460800"/>
          </a:xfrm>
          <a:prstGeom prst="wedgeRectCallout">
            <a:avLst>
              <a:gd fmla="val -73913" name="adj1"/>
              <a:gd fmla="val -917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Consolidated results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306000" y="2561850"/>
            <a:ext cx="4296900" cy="169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579174" y="4377000"/>
            <a:ext cx="1019100" cy="68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Weather Data</a:t>
            </a:r>
            <a:br>
              <a:rPr lang="en" sz="1000"/>
            </a:br>
            <a:r>
              <a:rPr lang="en" sz="1000"/>
              <a:t>(Underground)</a:t>
            </a:r>
          </a:p>
        </p:txBody>
      </p:sp>
      <p:sp>
        <p:nvSpPr>
          <p:cNvPr id="149" name="Shape 149"/>
          <p:cNvSpPr/>
          <p:nvPr/>
        </p:nvSpPr>
        <p:spPr>
          <a:xfrm>
            <a:off x="2880037" y="4377000"/>
            <a:ext cx="908700" cy="68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Restaurant Data (Yelp)</a:t>
            </a:r>
          </a:p>
        </p:txBody>
      </p:sp>
      <p:sp>
        <p:nvSpPr>
          <p:cNvPr id="150" name="Shape 150"/>
          <p:cNvSpPr/>
          <p:nvPr/>
        </p:nvSpPr>
        <p:spPr>
          <a:xfrm>
            <a:off x="5690150" y="4377000"/>
            <a:ext cx="966600" cy="68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Interesting places (Foursquare)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939562" y="1042600"/>
            <a:ext cx="686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Users</a:t>
            </a:r>
          </a:p>
        </p:txBody>
      </p:sp>
      <p:cxnSp>
        <p:nvCxnSpPr>
          <p:cNvPr id="152" name="Shape 152"/>
          <p:cNvCxnSpPr>
            <a:stCxn id="151" idx="2"/>
          </p:cNvCxnSpPr>
          <p:nvPr/>
        </p:nvCxnSpPr>
        <p:spPr>
          <a:xfrm flipH="1">
            <a:off x="3963562" y="1342300"/>
            <a:ext cx="319200" cy="130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endCxn id="151" idx="2"/>
          </p:cNvCxnSpPr>
          <p:nvPr/>
        </p:nvCxnSpPr>
        <p:spPr>
          <a:xfrm rot="10800000">
            <a:off x="4282762" y="1342300"/>
            <a:ext cx="293100" cy="132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stCxn id="148" idx="1"/>
          </p:cNvCxnSpPr>
          <p:nvPr/>
        </p:nvCxnSpPr>
        <p:spPr>
          <a:xfrm flipH="1" rot="10800000">
            <a:off x="2088724" y="3516600"/>
            <a:ext cx="1693500" cy="8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50" idx="1"/>
          </p:cNvCxnSpPr>
          <p:nvPr/>
        </p:nvCxnSpPr>
        <p:spPr>
          <a:xfrm rot="10800000">
            <a:off x="4738250" y="3516600"/>
            <a:ext cx="1435200" cy="8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4548937" y="3552650"/>
            <a:ext cx="153900" cy="86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/>
          <p:nvPr/>
        </p:nvSpPr>
        <p:spPr>
          <a:xfrm>
            <a:off x="3773225" y="2663100"/>
            <a:ext cx="1019100" cy="8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br>
              <a:rPr lang="en" sz="1800"/>
            </a:br>
            <a:r>
              <a:rPr lang="en" sz="1800"/>
              <a:t>Locus App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8" name="Shape 158"/>
          <p:cNvSpPr/>
          <p:nvPr/>
        </p:nvSpPr>
        <p:spPr>
          <a:xfrm>
            <a:off x="4249537" y="4377000"/>
            <a:ext cx="908700" cy="686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Event data (Eventful)</a:t>
            </a:r>
          </a:p>
        </p:txBody>
      </p:sp>
      <p:cxnSp>
        <p:nvCxnSpPr>
          <p:cNvPr id="159" name="Shape 159"/>
          <p:cNvCxnSpPr>
            <a:stCxn id="149" idx="1"/>
          </p:cNvCxnSpPr>
          <p:nvPr/>
        </p:nvCxnSpPr>
        <p:spPr>
          <a:xfrm flipH="1" rot="10800000">
            <a:off x="3334387" y="3570600"/>
            <a:ext cx="737400" cy="80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/>
          <p:nvPr/>
        </p:nvSpPr>
        <p:spPr>
          <a:xfrm>
            <a:off x="2880048" y="1570625"/>
            <a:ext cx="908700" cy="618900"/>
          </a:xfrm>
          <a:prstGeom prst="wedgeRectCallout">
            <a:avLst>
              <a:gd fmla="val 91034" name="adj1"/>
              <a:gd fmla="val -7735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Query- User Enters location</a:t>
            </a:r>
          </a:p>
        </p:txBody>
      </p:sp>
      <p:sp>
        <p:nvSpPr>
          <p:cNvPr id="161" name="Shape 161"/>
          <p:cNvSpPr/>
          <p:nvPr/>
        </p:nvSpPr>
        <p:spPr>
          <a:xfrm>
            <a:off x="1185823" y="3308400"/>
            <a:ext cx="908700" cy="618900"/>
          </a:xfrm>
          <a:prstGeom prst="wedgeRectCallout">
            <a:avLst>
              <a:gd fmla="val 131760" name="adj1"/>
              <a:gd fmla="val 66614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Fetch weather conditions and forecast</a:t>
            </a:r>
          </a:p>
        </p:txBody>
      </p:sp>
      <p:sp>
        <p:nvSpPr>
          <p:cNvPr id="162" name="Shape 162"/>
          <p:cNvSpPr/>
          <p:nvPr/>
        </p:nvSpPr>
        <p:spPr>
          <a:xfrm>
            <a:off x="2425698" y="3010400"/>
            <a:ext cx="908700" cy="618900"/>
          </a:xfrm>
          <a:prstGeom prst="wedgeRectCallout">
            <a:avLst>
              <a:gd fmla="val 95436" name="adj1"/>
              <a:gd fmla="val 92931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Fetch best places to eat</a:t>
            </a:r>
          </a:p>
        </p:txBody>
      </p:sp>
      <p:sp>
        <p:nvSpPr>
          <p:cNvPr id="163" name="Shape 163"/>
          <p:cNvSpPr/>
          <p:nvPr/>
        </p:nvSpPr>
        <p:spPr>
          <a:xfrm>
            <a:off x="4792325" y="3723800"/>
            <a:ext cx="1019100" cy="618900"/>
          </a:xfrm>
          <a:prstGeom prst="wedgeRectCallout">
            <a:avLst>
              <a:gd fmla="val -65877" name="adj1"/>
              <a:gd fmla="val -15057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Fetch popular nearby events</a:t>
            </a:r>
          </a:p>
        </p:txBody>
      </p:sp>
      <p:sp>
        <p:nvSpPr>
          <p:cNvPr id="164" name="Shape 164"/>
          <p:cNvSpPr/>
          <p:nvPr/>
        </p:nvSpPr>
        <p:spPr>
          <a:xfrm>
            <a:off x="6839900" y="3425800"/>
            <a:ext cx="1019100" cy="618900"/>
          </a:xfrm>
          <a:prstGeom prst="wedgeRectCallout">
            <a:avLst>
              <a:gd fmla="val -143980" name="adj1"/>
              <a:gd fmla="val 70932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Fetch interesting places to explore</a:t>
            </a:r>
          </a:p>
        </p:txBody>
      </p:sp>
      <p:sp>
        <p:nvSpPr>
          <p:cNvPr id="165" name="Shape 165"/>
          <p:cNvSpPr/>
          <p:nvPr/>
        </p:nvSpPr>
        <p:spPr>
          <a:xfrm>
            <a:off x="4951125" y="1570625"/>
            <a:ext cx="1372500" cy="618900"/>
          </a:xfrm>
          <a:prstGeom prst="wedgeRectCallout">
            <a:avLst>
              <a:gd fmla="val -88490" name="adj1"/>
              <a:gd fmla="val -10644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Display consolidated data as a query result</a:t>
            </a:r>
          </a:p>
        </p:txBody>
      </p:sp>
      <p:sp>
        <p:nvSpPr>
          <p:cNvPr id="166" name="Shape 166"/>
          <p:cNvSpPr/>
          <p:nvPr/>
        </p:nvSpPr>
        <p:spPr>
          <a:xfrm>
            <a:off x="5158250" y="2622300"/>
            <a:ext cx="1165500" cy="759300"/>
          </a:xfrm>
          <a:prstGeom prst="wedgeRectCallout">
            <a:avLst>
              <a:gd fmla="val -80618" name="adj1"/>
              <a:gd fmla="val -8042" name="adj2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Schema mapping - Consolidate data into a target schema</a:t>
            </a:r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20175" y="4319050"/>
            <a:ext cx="1648200" cy="686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990375" y="1308250"/>
            <a:ext cx="5840100" cy="3668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architecture </a:t>
            </a:r>
          </a:p>
        </p:txBody>
      </p:sp>
      <p:sp>
        <p:nvSpPr>
          <p:cNvPr id="175" name="Shape 175"/>
          <p:cNvSpPr/>
          <p:nvPr/>
        </p:nvSpPr>
        <p:spPr>
          <a:xfrm>
            <a:off x="8121325" y="1367100"/>
            <a:ext cx="841200" cy="7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</a:rPr>
              <a:t>Yelp Endpoint</a:t>
            </a:r>
          </a:p>
        </p:txBody>
      </p:sp>
      <p:sp>
        <p:nvSpPr>
          <p:cNvPr id="176" name="Shape 176"/>
          <p:cNvSpPr/>
          <p:nvPr/>
        </p:nvSpPr>
        <p:spPr>
          <a:xfrm>
            <a:off x="8121325" y="2353875"/>
            <a:ext cx="841200" cy="7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</a:rPr>
              <a:t>Weather Endpoint</a:t>
            </a:r>
          </a:p>
        </p:txBody>
      </p:sp>
      <p:sp>
        <p:nvSpPr>
          <p:cNvPr id="177" name="Shape 177"/>
          <p:cNvSpPr/>
          <p:nvPr/>
        </p:nvSpPr>
        <p:spPr>
          <a:xfrm>
            <a:off x="8121325" y="3340650"/>
            <a:ext cx="841200" cy="7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</a:rPr>
              <a:t>Eventful Endpoint</a:t>
            </a:r>
          </a:p>
        </p:txBody>
      </p:sp>
      <p:sp>
        <p:nvSpPr>
          <p:cNvPr id="178" name="Shape 178"/>
          <p:cNvSpPr/>
          <p:nvPr/>
        </p:nvSpPr>
        <p:spPr>
          <a:xfrm>
            <a:off x="8121325" y="4241350"/>
            <a:ext cx="881400" cy="7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</a:rPr>
              <a:t>Foursquare</a:t>
            </a:r>
            <a:r>
              <a:rPr lang="en" sz="900">
                <a:solidFill>
                  <a:schemeClr val="dk1"/>
                </a:solidFill>
              </a:rPr>
              <a:t> Endpoint</a:t>
            </a:r>
          </a:p>
        </p:txBody>
      </p:sp>
      <p:sp>
        <p:nvSpPr>
          <p:cNvPr id="179" name="Shape 179"/>
          <p:cNvSpPr/>
          <p:nvPr/>
        </p:nvSpPr>
        <p:spPr>
          <a:xfrm>
            <a:off x="8614375" y="1763475"/>
            <a:ext cx="270600" cy="3159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614375" y="2747325"/>
            <a:ext cx="270600" cy="3159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614375" y="3731175"/>
            <a:ext cx="270600" cy="3159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614375" y="4660575"/>
            <a:ext cx="270600" cy="3159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014950" y="1666800"/>
            <a:ext cx="193500" cy="164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8014950" y="2653575"/>
            <a:ext cx="193500" cy="164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014950" y="3597312"/>
            <a:ext cx="193500" cy="164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014950" y="4541075"/>
            <a:ext cx="193500" cy="164400"/>
          </a:xfrm>
          <a:prstGeom prst="diamond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812275" y="2501925"/>
            <a:ext cx="1044900" cy="857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Client Engine (Angular2)</a:t>
            </a:r>
          </a:p>
        </p:txBody>
      </p:sp>
      <p:sp>
        <p:nvSpPr>
          <p:cNvPr id="188" name="Shape 188"/>
          <p:cNvSpPr/>
          <p:nvPr/>
        </p:nvSpPr>
        <p:spPr>
          <a:xfrm>
            <a:off x="3205200" y="3359325"/>
            <a:ext cx="651900" cy="24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Port:3000</a:t>
            </a:r>
          </a:p>
        </p:txBody>
      </p:sp>
      <p:sp>
        <p:nvSpPr>
          <p:cNvPr id="189" name="Shape 189"/>
          <p:cNvSpPr/>
          <p:nvPr/>
        </p:nvSpPr>
        <p:spPr>
          <a:xfrm>
            <a:off x="5024350" y="2506650"/>
            <a:ext cx="1044900" cy="857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Server</a:t>
            </a:r>
            <a:r>
              <a:rPr lang="en" sz="1000">
                <a:solidFill>
                  <a:schemeClr val="dk1"/>
                </a:solidFill>
              </a:rPr>
              <a:t> Engine (Node)</a:t>
            </a:r>
          </a:p>
        </p:txBody>
      </p:sp>
      <p:sp>
        <p:nvSpPr>
          <p:cNvPr id="190" name="Shape 190"/>
          <p:cNvSpPr/>
          <p:nvPr/>
        </p:nvSpPr>
        <p:spPr>
          <a:xfrm>
            <a:off x="5417375" y="3359325"/>
            <a:ext cx="651900" cy="24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Port:4000</a:t>
            </a:r>
          </a:p>
        </p:txBody>
      </p:sp>
      <p:sp>
        <p:nvSpPr>
          <p:cNvPr id="191" name="Shape 191"/>
          <p:cNvSpPr/>
          <p:nvPr/>
        </p:nvSpPr>
        <p:spPr>
          <a:xfrm>
            <a:off x="5024450" y="3869175"/>
            <a:ext cx="1044900" cy="857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Location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297600" y="4726575"/>
            <a:ext cx="771600" cy="24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Port:27017</a:t>
            </a:r>
          </a:p>
        </p:txBody>
      </p:sp>
      <p:pic>
        <p:nvPicPr>
          <p:cNvPr descr="download (1).jp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950" y="4144600"/>
            <a:ext cx="881274" cy="581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(3).jpg"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750" y="2613125"/>
            <a:ext cx="8412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1036550" y="3251775"/>
            <a:ext cx="771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Browser Clients</a:t>
            </a:r>
          </a:p>
        </p:txBody>
      </p:sp>
      <p:pic>
        <p:nvPicPr>
          <p:cNvPr descr="download (2).jpg"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00" y="2698125"/>
            <a:ext cx="509099" cy="46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13800" y="3251775"/>
            <a:ext cx="7715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Users</a:t>
            </a:r>
          </a:p>
        </p:txBody>
      </p:sp>
      <p:cxnSp>
        <p:nvCxnSpPr>
          <p:cNvPr id="198" name="Shape 198"/>
          <p:cNvCxnSpPr>
            <a:stCxn id="189" idx="3"/>
            <a:endCxn id="183" idx="1"/>
          </p:cNvCxnSpPr>
          <p:nvPr/>
        </p:nvCxnSpPr>
        <p:spPr>
          <a:xfrm flipH="1" rot="10800000">
            <a:off x="6069250" y="1748850"/>
            <a:ext cx="1945800" cy="1186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>
            <a:stCxn id="183" idx="1"/>
            <a:endCxn id="189" idx="3"/>
          </p:cNvCxnSpPr>
          <p:nvPr/>
        </p:nvCxnSpPr>
        <p:spPr>
          <a:xfrm flipH="1">
            <a:off x="6069150" y="1749000"/>
            <a:ext cx="1945800" cy="1186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endCxn id="184" idx="1"/>
          </p:cNvCxnSpPr>
          <p:nvPr/>
        </p:nvCxnSpPr>
        <p:spPr>
          <a:xfrm flipH="1" rot="10800000">
            <a:off x="6235350" y="2735775"/>
            <a:ext cx="1779600" cy="198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84" idx="1"/>
          </p:cNvCxnSpPr>
          <p:nvPr/>
        </p:nvCxnSpPr>
        <p:spPr>
          <a:xfrm flipH="1">
            <a:off x="6225750" y="2735775"/>
            <a:ext cx="1789200" cy="198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endCxn id="185" idx="1"/>
          </p:cNvCxnSpPr>
          <p:nvPr/>
        </p:nvCxnSpPr>
        <p:spPr>
          <a:xfrm>
            <a:off x="6069450" y="2930712"/>
            <a:ext cx="1945500" cy="748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85" idx="1"/>
            <a:endCxn id="189" idx="3"/>
          </p:cNvCxnSpPr>
          <p:nvPr/>
        </p:nvCxnSpPr>
        <p:spPr>
          <a:xfrm rot="10800000">
            <a:off x="6069150" y="2935212"/>
            <a:ext cx="1945800" cy="744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89" idx="3"/>
            <a:endCxn id="186" idx="1"/>
          </p:cNvCxnSpPr>
          <p:nvPr/>
        </p:nvCxnSpPr>
        <p:spPr>
          <a:xfrm>
            <a:off x="6069250" y="2935350"/>
            <a:ext cx="1945800" cy="1687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186" idx="1"/>
            <a:endCxn id="189" idx="3"/>
          </p:cNvCxnSpPr>
          <p:nvPr/>
        </p:nvCxnSpPr>
        <p:spPr>
          <a:xfrm rot="10800000">
            <a:off x="6069150" y="2935475"/>
            <a:ext cx="1945800" cy="1687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6" name="Shape 206"/>
          <p:cNvCxnSpPr>
            <a:stCxn id="196" idx="3"/>
            <a:endCxn id="194" idx="1"/>
          </p:cNvCxnSpPr>
          <p:nvPr/>
        </p:nvCxnSpPr>
        <p:spPr>
          <a:xfrm>
            <a:off x="600099" y="2930624"/>
            <a:ext cx="401699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7" name="Shape 207"/>
          <p:cNvCxnSpPr>
            <a:stCxn id="194" idx="3"/>
            <a:endCxn id="187" idx="1"/>
          </p:cNvCxnSpPr>
          <p:nvPr/>
        </p:nvCxnSpPr>
        <p:spPr>
          <a:xfrm>
            <a:off x="1842950" y="2930625"/>
            <a:ext cx="96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194" idx="1"/>
            <a:endCxn id="196" idx="3"/>
          </p:cNvCxnSpPr>
          <p:nvPr/>
        </p:nvCxnSpPr>
        <p:spPr>
          <a:xfrm rot="10800000">
            <a:off x="600050" y="2930625"/>
            <a:ext cx="401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187" idx="1"/>
            <a:endCxn id="194" idx="3"/>
          </p:cNvCxnSpPr>
          <p:nvPr/>
        </p:nvCxnSpPr>
        <p:spPr>
          <a:xfrm rot="10800000">
            <a:off x="1842975" y="2930625"/>
            <a:ext cx="969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stCxn id="187" idx="3"/>
            <a:endCxn id="189" idx="1"/>
          </p:cNvCxnSpPr>
          <p:nvPr/>
        </p:nvCxnSpPr>
        <p:spPr>
          <a:xfrm>
            <a:off x="3857175" y="2930625"/>
            <a:ext cx="1167300" cy="4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stCxn id="189" idx="1"/>
            <a:endCxn id="187" idx="3"/>
          </p:cNvCxnSpPr>
          <p:nvPr/>
        </p:nvCxnSpPr>
        <p:spPr>
          <a:xfrm rot="10800000">
            <a:off x="3857050" y="2930550"/>
            <a:ext cx="1167300" cy="4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2385300" y="1298050"/>
            <a:ext cx="51885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Locus app</a:t>
            </a:r>
          </a:p>
        </p:txBody>
      </p:sp>
      <p:sp>
        <p:nvSpPr>
          <p:cNvPr id="213" name="Shape 213"/>
          <p:cNvSpPr txBox="1"/>
          <p:nvPr/>
        </p:nvSpPr>
        <p:spPr>
          <a:xfrm rot="-1873008">
            <a:off x="6270598" y="2141842"/>
            <a:ext cx="1106742" cy="249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/api/yelp/&lt;location&gt;</a:t>
            </a:r>
          </a:p>
        </p:txBody>
      </p:sp>
      <p:sp>
        <p:nvSpPr>
          <p:cNvPr id="214" name="Shape 214"/>
          <p:cNvSpPr txBox="1"/>
          <p:nvPr/>
        </p:nvSpPr>
        <p:spPr>
          <a:xfrm rot="-262442">
            <a:off x="6465682" y="2593844"/>
            <a:ext cx="1282334" cy="24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/api/weather/&lt;location&gt;</a:t>
            </a:r>
          </a:p>
        </p:txBody>
      </p:sp>
      <p:sp>
        <p:nvSpPr>
          <p:cNvPr id="215" name="Shape 215"/>
          <p:cNvSpPr txBox="1"/>
          <p:nvPr/>
        </p:nvSpPr>
        <p:spPr>
          <a:xfrm rot="1240678">
            <a:off x="6532792" y="3121732"/>
            <a:ext cx="1287116" cy="249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/api/event/&lt;location&gt;</a:t>
            </a:r>
          </a:p>
        </p:txBody>
      </p:sp>
      <p:sp>
        <p:nvSpPr>
          <p:cNvPr id="216" name="Shape 216"/>
          <p:cNvSpPr txBox="1"/>
          <p:nvPr/>
        </p:nvSpPr>
        <p:spPr>
          <a:xfrm rot="2401839">
            <a:off x="6536591" y="3597588"/>
            <a:ext cx="1368942" cy="249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/api/foursquare/&lt;location&gt;</a:t>
            </a:r>
          </a:p>
        </p:txBody>
      </p:sp>
      <p:sp>
        <p:nvSpPr>
          <p:cNvPr id="217" name="Shape 217"/>
          <p:cNvSpPr/>
          <p:nvPr/>
        </p:nvSpPr>
        <p:spPr>
          <a:xfrm>
            <a:off x="2035400" y="2398350"/>
            <a:ext cx="726300" cy="346800"/>
          </a:xfrm>
          <a:prstGeom prst="wedgeRectCallout">
            <a:avLst>
              <a:gd fmla="val 25706" name="adj1"/>
              <a:gd fmla="val 95848" name="adj2"/>
            </a:avLst>
          </a:prstGeom>
          <a:solidFill>
            <a:srgbClr val="E69138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Search for &lt;location&gt;</a:t>
            </a:r>
          </a:p>
        </p:txBody>
      </p:sp>
      <p:sp>
        <p:nvSpPr>
          <p:cNvPr id="218" name="Shape 218"/>
          <p:cNvSpPr/>
          <p:nvPr/>
        </p:nvSpPr>
        <p:spPr>
          <a:xfrm>
            <a:off x="4006975" y="2235675"/>
            <a:ext cx="894000" cy="465000"/>
          </a:xfrm>
          <a:prstGeom prst="wedgeRectCallout">
            <a:avLst>
              <a:gd fmla="val 54099" name="adj1"/>
              <a:gd fmla="val 98308" name="adj2"/>
            </a:avLst>
          </a:prstGeom>
          <a:solidFill>
            <a:srgbClr val="E6913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Trigger events to fetch data for &lt;location&gt;</a:t>
            </a:r>
          </a:p>
        </p:txBody>
      </p:sp>
      <p:sp>
        <p:nvSpPr>
          <p:cNvPr id="219" name="Shape 219"/>
          <p:cNvSpPr/>
          <p:nvPr/>
        </p:nvSpPr>
        <p:spPr>
          <a:xfrm>
            <a:off x="4030450" y="3094525"/>
            <a:ext cx="841200" cy="421200"/>
          </a:xfrm>
          <a:prstGeom prst="wedgeRectCallout">
            <a:avLst>
              <a:gd fmla="val -54860" name="adj1"/>
              <a:gd fmla="val -84509" name="adj2"/>
            </a:avLst>
          </a:prstGeom>
          <a:solidFill>
            <a:srgbClr val="E6913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Get consolidated data</a:t>
            </a:r>
          </a:p>
        </p:txBody>
      </p:sp>
      <p:sp>
        <p:nvSpPr>
          <p:cNvPr id="220" name="Shape 220"/>
          <p:cNvSpPr/>
          <p:nvPr/>
        </p:nvSpPr>
        <p:spPr>
          <a:xfrm>
            <a:off x="3932600" y="3909575"/>
            <a:ext cx="894000" cy="528600"/>
          </a:xfrm>
          <a:prstGeom prst="wedgeRectCallout">
            <a:avLst>
              <a:gd fmla="val 83431" name="adj1"/>
              <a:gd fmla="val -124806" name="adj2"/>
            </a:avLst>
          </a:prstGeom>
          <a:solidFill>
            <a:srgbClr val="E69138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Retrieve location object from &lt;location&gt;  from database</a:t>
            </a:r>
          </a:p>
        </p:txBody>
      </p:sp>
      <p:sp>
        <p:nvSpPr>
          <p:cNvPr id="221" name="Shape 221"/>
          <p:cNvSpPr/>
          <p:nvPr/>
        </p:nvSpPr>
        <p:spPr>
          <a:xfrm>
            <a:off x="2044775" y="3116100"/>
            <a:ext cx="726300" cy="346800"/>
          </a:xfrm>
          <a:prstGeom prst="wedgeRectCallout">
            <a:avLst>
              <a:gd fmla="val -42558" name="adj1"/>
              <a:gd fmla="val -92935" name="adj2"/>
            </a:avLst>
          </a:prstGeom>
          <a:solidFill>
            <a:srgbClr val="E69138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Display result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192025" y="4555275"/>
            <a:ext cx="461100" cy="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638600" y="4410675"/>
            <a:ext cx="1167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Asynchronous Calls</a:t>
            </a:r>
          </a:p>
        </p:txBody>
      </p:sp>
      <p:cxnSp>
        <p:nvCxnSpPr>
          <p:cNvPr id="224" name="Shape 224"/>
          <p:cNvCxnSpPr/>
          <p:nvPr/>
        </p:nvCxnSpPr>
        <p:spPr>
          <a:xfrm>
            <a:off x="192025" y="4833775"/>
            <a:ext cx="461100" cy="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638600" y="4717125"/>
            <a:ext cx="1167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S</a:t>
            </a:r>
            <a:r>
              <a:rPr lang="en" sz="800">
                <a:solidFill>
                  <a:schemeClr val="dk1"/>
                </a:solidFill>
              </a:rPr>
              <a:t>ynchronous Calls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>
            <a:off x="5167950" y="3365175"/>
            <a:ext cx="9300" cy="447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/>
          <p:nvPr/>
        </p:nvCxnSpPr>
        <p:spPr>
          <a:xfrm>
            <a:off x="5270375" y="3411775"/>
            <a:ext cx="9300" cy="40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87900" y="1489825"/>
            <a:ext cx="8368200" cy="36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User enters </a:t>
            </a:r>
            <a:r>
              <a:rPr lang="en">
                <a:solidFill>
                  <a:srgbClr val="FF9900"/>
                </a:solidFill>
              </a:rPr>
              <a:t>location</a:t>
            </a:r>
            <a:r>
              <a:rPr lang="en"/>
              <a:t> - either city name or zip code.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Server </a:t>
            </a:r>
            <a:r>
              <a:rPr lang="en">
                <a:solidFill>
                  <a:srgbClr val="FF9900"/>
                </a:solidFill>
              </a:rPr>
              <a:t>validates the location and retrieve location object</a:t>
            </a:r>
            <a:r>
              <a:rPr lang="en"/>
              <a:t> from MongoDB belonging to the user entry.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attributes in location object, we </a:t>
            </a:r>
            <a:r>
              <a:rPr lang="en">
                <a:solidFill>
                  <a:srgbClr val="FF9900"/>
                </a:solidFill>
              </a:rPr>
              <a:t>get data</a:t>
            </a:r>
            <a:r>
              <a:rPr lang="en"/>
              <a:t> from yelp, weather underground, eventful and foursquare </a:t>
            </a:r>
            <a:r>
              <a:rPr lang="en">
                <a:solidFill>
                  <a:srgbClr val="FF9900"/>
                </a:solidFill>
              </a:rPr>
              <a:t>asynchronously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solidFill>
                  <a:srgbClr val="FF9900"/>
                </a:solidFill>
              </a:rPr>
              <a:t>Data</a:t>
            </a:r>
            <a:r>
              <a:rPr lang="en"/>
              <a:t> obtained from the above step is </a:t>
            </a:r>
            <a:r>
              <a:rPr lang="en">
                <a:solidFill>
                  <a:srgbClr val="FF9900"/>
                </a:solidFill>
              </a:rPr>
              <a:t>mapped to the target schema</a:t>
            </a:r>
            <a:r>
              <a:rPr lang="en"/>
              <a:t> i.e. HTML layout of the result page.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>
                <a:solidFill>
                  <a:srgbClr val="FF9900"/>
                </a:solidFill>
              </a:rPr>
              <a:t>Results</a:t>
            </a:r>
            <a:r>
              <a:rPr lang="en"/>
              <a:t> are shown to user by </a:t>
            </a:r>
            <a:r>
              <a:rPr lang="en">
                <a:solidFill>
                  <a:srgbClr val="FF9900"/>
                </a:solidFill>
              </a:rPr>
              <a:t>rendering HTML</a:t>
            </a:r>
            <a:r>
              <a:rPr lang="en"/>
              <a:t> content obtained in step 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choices - </a:t>
            </a:r>
            <a:r>
              <a:rPr lang="en">
                <a:solidFill>
                  <a:srgbClr val="00FFFF"/>
                </a:solidFill>
              </a:rPr>
              <a:t>M</a:t>
            </a:r>
            <a:r>
              <a:rPr lang="en">
                <a:solidFill>
                  <a:srgbClr val="FFFF00"/>
                </a:solidFill>
              </a:rPr>
              <a:t>E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FF00FF"/>
                </a:solidFill>
              </a:rPr>
              <a:t>N</a:t>
            </a:r>
            <a:r>
              <a:rPr lang="en"/>
              <a:t> stack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87900" y="1489825"/>
            <a:ext cx="8368200" cy="35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Front End - Client Engine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HTML/CSS :</a:t>
            </a:r>
            <a:r>
              <a:rPr lang="en"/>
              <a:t> Layout of a search and results page.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b="1" lang="en"/>
              <a:t>ngular2: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Provides MVC framework - helps modularizing code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Implementing different components and services.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Bootstrap: </a:t>
            </a:r>
            <a:r>
              <a:rPr lang="en"/>
              <a:t>Styling and user interface components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Back End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Server Engine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>
                <a:solidFill>
                  <a:srgbClr val="FF00FF"/>
                </a:solidFill>
              </a:rPr>
              <a:t>N</a:t>
            </a:r>
            <a:r>
              <a:rPr b="1" lang="en"/>
              <a:t>ode JS:</a:t>
            </a:r>
            <a:r>
              <a:rPr lang="en"/>
              <a:t> Application server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>
                <a:solidFill>
                  <a:srgbClr val="FFFF00"/>
                </a:solidFill>
              </a:rPr>
              <a:t>E</a:t>
            </a:r>
            <a:r>
              <a:rPr b="1" lang="en"/>
              <a:t>xpress JS:</a:t>
            </a:r>
            <a:r>
              <a:rPr lang="en"/>
              <a:t> Framework for running server.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Database</a:t>
            </a:r>
          </a:p>
          <a:p>
            <a:pPr indent="-228600" lvl="2" marL="1371600">
              <a:spcBef>
                <a:spcPts val="0"/>
              </a:spcBef>
            </a:pPr>
            <a:r>
              <a:rPr lang="en">
                <a:solidFill>
                  <a:srgbClr val="00FFFF"/>
                </a:solidFill>
              </a:rPr>
              <a:t>M</a:t>
            </a:r>
            <a:r>
              <a:rPr b="1" lang="en"/>
              <a:t>ongo DB:</a:t>
            </a:r>
            <a:r>
              <a:rPr lang="en"/>
              <a:t>  Storing all locations as JSON object.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choices - Programming languages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87900" y="1489825"/>
            <a:ext cx="8368200" cy="344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Typescript for writing components and services in Angular2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Easy to write</a:t>
            </a:r>
            <a:r>
              <a:rPr lang="en"/>
              <a:t> classes and injectables services in typescript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Easier to debug </a:t>
            </a:r>
            <a:r>
              <a:rPr lang="en"/>
              <a:t>- t</a:t>
            </a:r>
            <a:r>
              <a:rPr lang="en"/>
              <a:t>ypescript files are converted to javascript files after compilation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for implementing APIs in node 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Well documented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for data cleaning and data transformation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Expertise and previous experience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Contributions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have considered </a:t>
            </a:r>
            <a:r>
              <a:rPr lang="en">
                <a:solidFill>
                  <a:srgbClr val="FF9900"/>
                </a:solidFill>
              </a:rPr>
              <a:t>granularity</a:t>
            </a:r>
            <a:r>
              <a:rPr lang="en"/>
              <a:t> of location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Feature to search by city name or zipcode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/>
              <a:t>Implemented </a:t>
            </a:r>
            <a:r>
              <a:rPr lang="en">
                <a:solidFill>
                  <a:srgbClr val="FF9900"/>
                </a:solidFill>
              </a:rPr>
              <a:t>auto suggest</a:t>
            </a:r>
            <a:r>
              <a:rPr lang="en"/>
              <a:t> feature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/>
              <a:t>Solved </a:t>
            </a:r>
            <a:r>
              <a:rPr lang="en">
                <a:solidFill>
                  <a:srgbClr val="FF9900"/>
                </a:solidFill>
              </a:rPr>
              <a:t>data integration query problem</a:t>
            </a:r>
            <a:r>
              <a:rPr lang="en"/>
              <a:t> using </a:t>
            </a:r>
            <a:r>
              <a:rPr lang="en">
                <a:solidFill>
                  <a:srgbClr val="FF9900"/>
                </a:solidFill>
              </a:rPr>
              <a:t>schema mappings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Mashing up the </a:t>
            </a:r>
            <a:r>
              <a:rPr lang="en">
                <a:solidFill>
                  <a:srgbClr val="FF9900"/>
                </a:solidFill>
              </a:rPr>
              <a:t>relevant details</a:t>
            </a:r>
            <a:r>
              <a:rPr lang="en"/>
              <a:t> to plan the trip &amp; provide </a:t>
            </a:r>
            <a:r>
              <a:rPr lang="en">
                <a:solidFill>
                  <a:srgbClr val="FF9900"/>
                </a:solidFill>
              </a:rPr>
              <a:t>a one stop solution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Schema Mapping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Schema mapping is done for 4 components viz.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Weather component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Yelp Component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Event Component</a:t>
            </a:r>
          </a:p>
          <a:p>
            <a:pPr indent="-228600" lvl="1" marL="914400" rtl="0">
              <a:spcBef>
                <a:spcPts val="0"/>
              </a:spcBef>
              <a:buAutoNum type="arabicPeriod"/>
            </a:pPr>
            <a:r>
              <a:rPr lang="en"/>
              <a:t>Foursquare Component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Weather component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87900" y="15168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Input:</a:t>
            </a:r>
            <a:r>
              <a:rPr lang="en"/>
              <a:t> StateCode and City Name attribute of location object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Eg. StateCode = NY and CityName = Buffalo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Output: </a:t>
            </a:r>
            <a:r>
              <a:rPr lang="en"/>
              <a:t>Current weather and weather forecast for next 3 days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Output format: </a:t>
            </a:r>
            <a:r>
              <a:rPr lang="en"/>
              <a:t>XML or JSON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We have chosen JSON. Easier to deal with in Javascript.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weather underground</a:t>
            </a:r>
            <a:r>
              <a:rPr lang="en"/>
              <a:t> API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Weather component - Mapping</a:t>
            </a:r>
          </a:p>
        </p:txBody>
      </p:sp>
      <p:pic>
        <p:nvPicPr>
          <p:cNvPr descr="Selection_010.png"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5" y="2021375"/>
            <a:ext cx="3811075" cy="302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011.pn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099" y="2435750"/>
            <a:ext cx="3555000" cy="190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612512" y="1506050"/>
            <a:ext cx="10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Source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523712" y="1506037"/>
            <a:ext cx="10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Target</a:t>
            </a:r>
          </a:p>
        </p:txBody>
      </p:sp>
      <p:cxnSp>
        <p:nvCxnSpPr>
          <p:cNvPr id="273" name="Shape 273"/>
          <p:cNvCxnSpPr/>
          <p:nvPr/>
        </p:nvCxnSpPr>
        <p:spPr>
          <a:xfrm flipH="1" rot="10800000">
            <a:off x="3837350" y="2660900"/>
            <a:ext cx="2558100" cy="9999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4" name="Shape 274"/>
          <p:cNvCxnSpPr/>
          <p:nvPr/>
        </p:nvCxnSpPr>
        <p:spPr>
          <a:xfrm flipH="1" rot="10800000">
            <a:off x="3846375" y="3516725"/>
            <a:ext cx="1612500" cy="10719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" name="Shape 275"/>
          <p:cNvCxnSpPr/>
          <p:nvPr/>
        </p:nvCxnSpPr>
        <p:spPr>
          <a:xfrm>
            <a:off x="2071825" y="3840950"/>
            <a:ext cx="3342000" cy="810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/>
          <p:nvPr/>
        </p:nvCxnSpPr>
        <p:spPr>
          <a:xfrm flipH="1" rot="10800000">
            <a:off x="1324150" y="3030250"/>
            <a:ext cx="5116500" cy="10269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Previous related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Problems to be addressed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How we have solved those problems?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System evaluation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Yelp component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Input:</a:t>
            </a:r>
            <a:r>
              <a:rPr lang="en"/>
              <a:t> Latitude and Longitude of location object. Radius of location is fixed to 20 miles.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Eg:  latitude = 37.78 and longitude = -122.41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Output: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Top 20 best places to eat around 20 miles radius of location entered by user.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Output format:</a:t>
            </a:r>
            <a:r>
              <a:rPr lang="en"/>
              <a:t> JSON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Implemented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Yelp Search</a:t>
            </a:r>
            <a:r>
              <a:rPr lang="en"/>
              <a:t> API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Yelp component - Mapping</a:t>
            </a:r>
          </a:p>
        </p:txBody>
      </p:sp>
      <p:pic>
        <p:nvPicPr>
          <p:cNvPr descr="Selection_012.png"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25" y="2181300"/>
            <a:ext cx="4071550" cy="23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1612512" y="1397975"/>
            <a:ext cx="10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Source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397587" y="1397962"/>
            <a:ext cx="10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Target</a:t>
            </a:r>
          </a:p>
        </p:txBody>
      </p:sp>
      <p:pic>
        <p:nvPicPr>
          <p:cNvPr descr="Selection_013.png"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6249"/>
            <a:ext cx="3838099" cy="31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Shape 292"/>
          <p:cNvCxnSpPr/>
          <p:nvPr/>
        </p:nvCxnSpPr>
        <p:spPr>
          <a:xfrm flipH="1" rot="10800000">
            <a:off x="1900675" y="2354600"/>
            <a:ext cx="4260600" cy="2703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3" name="Shape 293"/>
          <p:cNvCxnSpPr/>
          <p:nvPr/>
        </p:nvCxnSpPr>
        <p:spPr>
          <a:xfrm flipH="1" rot="10800000">
            <a:off x="2540225" y="2652025"/>
            <a:ext cx="3621300" cy="1170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x="2333050" y="2435725"/>
            <a:ext cx="3837300" cy="4503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/>
          <p:nvPr/>
        </p:nvCxnSpPr>
        <p:spPr>
          <a:xfrm>
            <a:off x="2522200" y="3282475"/>
            <a:ext cx="3630300" cy="10359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/>
          <p:nvPr/>
        </p:nvCxnSpPr>
        <p:spPr>
          <a:xfrm>
            <a:off x="2621300" y="3741875"/>
            <a:ext cx="2261100" cy="2613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Component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Input : </a:t>
            </a:r>
            <a:r>
              <a:rPr lang="en"/>
              <a:t>Latitude and Longitude of location object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600"/>
              <a:t>Eg:  latitude = 37.78 and longitude = -122.41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Output:</a:t>
            </a:r>
            <a:r>
              <a:rPr lang="en"/>
              <a:t> Events happening in the city sorted by popularity</a:t>
            </a:r>
          </a:p>
          <a:p>
            <a:pPr indent="-228600" lvl="0" marL="457200" rtl="0">
              <a:spcBef>
                <a:spcPts val="0"/>
              </a:spcBef>
              <a:buClr>
                <a:srgbClr val="FF9900"/>
              </a:buClr>
            </a:pPr>
            <a:r>
              <a:rPr b="1" lang="en">
                <a:solidFill>
                  <a:srgbClr val="FF9900"/>
                </a:solidFill>
              </a:rPr>
              <a:t>Output format: </a:t>
            </a:r>
            <a:r>
              <a:rPr lang="en"/>
              <a:t>XML or JSON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We have chosen JSON. Easier to deal with in Javascript.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Output can also be </a:t>
            </a:r>
            <a:r>
              <a:rPr lang="en">
                <a:solidFill>
                  <a:srgbClr val="FF9900"/>
                </a:solidFill>
              </a:rPr>
              <a:t>restricted to certain types of events like Music</a:t>
            </a:r>
            <a:r>
              <a:rPr lang="en"/>
              <a:t>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Eventful</a:t>
            </a:r>
            <a:r>
              <a:rPr lang="en"/>
              <a:t> API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component - Mapping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612512" y="1397975"/>
            <a:ext cx="10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Source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397587" y="1397962"/>
            <a:ext cx="10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Target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775" y="2354600"/>
            <a:ext cx="33718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905850"/>
            <a:ext cx="2246976" cy="120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372" y="3444750"/>
            <a:ext cx="3666299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Shape 313"/>
          <p:cNvCxnSpPr/>
          <p:nvPr/>
        </p:nvCxnSpPr>
        <p:spPr>
          <a:xfrm>
            <a:off x="1429738" y="2047412"/>
            <a:ext cx="3497400" cy="108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/>
          <p:nvPr/>
        </p:nvCxnSpPr>
        <p:spPr>
          <a:xfrm flipH="1" rot="10800000">
            <a:off x="1761150" y="2600900"/>
            <a:ext cx="4653600" cy="47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>
            <a:stCxn id="312" idx="0"/>
          </p:cNvCxnSpPr>
          <p:nvPr/>
        </p:nvCxnSpPr>
        <p:spPr>
          <a:xfrm flipH="1" rot="10800000">
            <a:off x="1969522" y="2822550"/>
            <a:ext cx="4398600" cy="62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6" name="Shape 316"/>
          <p:cNvCxnSpPr/>
          <p:nvPr/>
        </p:nvCxnSpPr>
        <p:spPr>
          <a:xfrm flipH="1" rot="10800000">
            <a:off x="2355975" y="3370800"/>
            <a:ext cx="4595400" cy="138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Foursquare Component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Input:</a:t>
            </a:r>
            <a:r>
              <a:rPr lang="en"/>
              <a:t> City Name Or latitude and longitude attribute of location object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Eg: CityName = San Francisco </a:t>
            </a:r>
            <a:r>
              <a:rPr b="1" lang="en" sz="1600"/>
              <a:t>OR 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latitude = 37.78 and longitude = -122.41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Output:</a:t>
            </a:r>
            <a:r>
              <a:rPr lang="en"/>
              <a:t> Must visit places &amp; things to do in the area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FF9900"/>
                </a:solidFill>
              </a:rPr>
              <a:t>Output format: </a:t>
            </a:r>
            <a:r>
              <a:rPr lang="en"/>
              <a:t>JSON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input is Lat-Long, places within 20 miles radius are displayed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Foursquare Explorer</a:t>
            </a:r>
            <a:r>
              <a:rPr lang="en"/>
              <a:t> API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Foursquare component - Mapping</a:t>
            </a:r>
          </a:p>
        </p:txBody>
      </p:sp>
      <p:pic>
        <p:nvPicPr>
          <p:cNvPr descr="Selection_050.png"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4125"/>
            <a:ext cx="3612624" cy="3216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051.png"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600" y="1820724"/>
            <a:ext cx="3801500" cy="31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Shape 330"/>
          <p:cNvCxnSpPr/>
          <p:nvPr/>
        </p:nvCxnSpPr>
        <p:spPr>
          <a:xfrm flipH="1" rot="10800000">
            <a:off x="1211325" y="2053525"/>
            <a:ext cx="3857700" cy="3915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1" name="Shape 331"/>
          <p:cNvCxnSpPr/>
          <p:nvPr/>
        </p:nvCxnSpPr>
        <p:spPr>
          <a:xfrm flipH="1" rot="10800000">
            <a:off x="1448950" y="2296000"/>
            <a:ext cx="3638700" cy="3354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/>
          <p:nvPr/>
        </p:nvCxnSpPr>
        <p:spPr>
          <a:xfrm flipH="1" rot="10800000">
            <a:off x="1220650" y="3274425"/>
            <a:ext cx="4016100" cy="12951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3" name="Shape 333"/>
          <p:cNvCxnSpPr/>
          <p:nvPr/>
        </p:nvCxnSpPr>
        <p:spPr>
          <a:xfrm>
            <a:off x="1202025" y="3525900"/>
            <a:ext cx="3885600" cy="7920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1612512" y="1397975"/>
            <a:ext cx="10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Source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397587" y="1397962"/>
            <a:ext cx="1071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1C232"/>
                </a:solidFill>
              </a:rPr>
              <a:t>Target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good UI/UX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Understanding the </a:t>
            </a:r>
            <a:r>
              <a:rPr lang="en">
                <a:solidFill>
                  <a:srgbClr val="FF9900"/>
                </a:solidFill>
              </a:rPr>
              <a:t>audience</a:t>
            </a:r>
            <a:r>
              <a:rPr lang="en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Different design for commercial &amp; non-commercial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 Representation &amp; hierarchy.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Forms.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Simplicity</a:t>
            </a:r>
            <a:r>
              <a:rPr lang="en"/>
              <a:t> &amp; </a:t>
            </a:r>
            <a:r>
              <a:rPr lang="en">
                <a:solidFill>
                  <a:srgbClr val="FF9900"/>
                </a:solidFill>
              </a:rPr>
              <a:t>Consistency</a:t>
            </a:r>
            <a:r>
              <a:rPr lang="en"/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Interface- How it influenced us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good UI/UX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Understanding the audience.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Application targets </a:t>
            </a:r>
            <a:r>
              <a:rPr lang="en">
                <a:solidFill>
                  <a:srgbClr val="FF9900"/>
                </a:solidFill>
              </a:rPr>
              <a:t>non-commercial users</a:t>
            </a:r>
            <a:r>
              <a:rPr lang="en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API designing.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user </a:t>
            </a:r>
            <a:r>
              <a:rPr lang="en">
                <a:solidFill>
                  <a:srgbClr val="FF9900"/>
                </a:solidFill>
              </a:rPr>
              <a:t>registration</a:t>
            </a:r>
            <a:r>
              <a:rPr lang="en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Nothing requires managing </a:t>
            </a:r>
            <a:r>
              <a:rPr lang="en">
                <a:solidFill>
                  <a:srgbClr val="FF9900"/>
                </a:solidFill>
              </a:rPr>
              <a:t>access policies</a:t>
            </a:r>
            <a:r>
              <a:rPr lang="en"/>
              <a:t>. All the conten</a:t>
            </a:r>
            <a:r>
              <a:rPr lang="en"/>
              <a:t>t is available to all the users across the application.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Interface- How it influenced us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good UI/UX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 Representation &amp; hierarchy.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Precise flow of information representation.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Weather component kept at </a:t>
            </a:r>
            <a:r>
              <a:rPr lang="en">
                <a:solidFill>
                  <a:srgbClr val="FF9900"/>
                </a:solidFill>
              </a:rPr>
              <a:t>top</a:t>
            </a:r>
            <a:r>
              <a:rPr lang="en"/>
              <a:t>, as it is major travel </a:t>
            </a:r>
            <a:r>
              <a:rPr lang="en">
                <a:solidFill>
                  <a:srgbClr val="FF9900"/>
                </a:solidFill>
              </a:rPr>
              <a:t>decision influencer</a:t>
            </a:r>
            <a:r>
              <a:rPr lang="en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Next is Places to visit =&gt; Would always be top reason for the plans.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Places to eat.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Events happening</a:t>
            </a:r>
            <a:r>
              <a:rPr lang="en"/>
              <a:t>, user might be looking for </a:t>
            </a:r>
            <a:r>
              <a:rPr lang="en">
                <a:solidFill>
                  <a:srgbClr val="FF9900"/>
                </a:solidFill>
              </a:rPr>
              <a:t>specific events</a:t>
            </a:r>
            <a:r>
              <a:rPr lang="en"/>
              <a:t> but it’s less likely than other components.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Interface- How it influenced us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good UI/UX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Forms.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a </a:t>
            </a:r>
            <a:r>
              <a:rPr lang="en">
                <a:solidFill>
                  <a:srgbClr val="FF9900"/>
                </a:solidFill>
              </a:rPr>
              <a:t>search box</a:t>
            </a:r>
            <a:r>
              <a:rPr lang="en"/>
              <a:t>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registration/login means no clutter. Also keeps the application simple.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can enter various location</a:t>
            </a:r>
            <a:r>
              <a:rPr lang="en">
                <a:solidFill>
                  <a:srgbClr val="FF9900"/>
                </a:solidFill>
              </a:rPr>
              <a:t> identifiers</a:t>
            </a:r>
            <a:r>
              <a:rPr lang="en"/>
              <a:t>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Zipcode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City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Mashup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Locus</a:t>
            </a:r>
            <a:r>
              <a:rPr lang="en"/>
              <a:t> is all about </a:t>
            </a:r>
            <a:r>
              <a:rPr lang="en">
                <a:solidFill>
                  <a:srgbClr val="FF9900"/>
                </a:solidFill>
              </a:rPr>
              <a:t>Loc</a:t>
            </a:r>
            <a:r>
              <a:rPr lang="en"/>
              <a:t>ation foc</a:t>
            </a:r>
            <a:r>
              <a:rPr lang="en">
                <a:solidFill>
                  <a:srgbClr val="FF9900"/>
                </a:solidFill>
              </a:rPr>
              <a:t>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Considered things which matters most to the user about new location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Current weather and weather forecast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Popular places to eat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Popular events happening around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Best things to explore - What people have said about it?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Concepts (Things we will discus)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MVC</a:t>
            </a:r>
            <a:r>
              <a:rPr lang="en"/>
              <a:t> framework which powers the app.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Angular 2</a:t>
            </a:r>
            <a:r>
              <a:rPr lang="en"/>
              <a:t> terms.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Node.js</a:t>
            </a:r>
            <a:r>
              <a:rPr lang="en"/>
              <a:t> terms.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Concepts- MVC Framework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MVC framework?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Model-View-Controller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Separates application into three components</a:t>
            </a:r>
          </a:p>
          <a:p>
            <a:pPr indent="-342900" lvl="2" marL="1371600" rtl="0">
              <a:spcBef>
                <a:spcPts val="0"/>
              </a:spcBef>
              <a:buSzPct val="100000"/>
            </a:pPr>
            <a:r>
              <a:rPr lang="en" sz="1800"/>
              <a:t>The Model, The View &amp; The Controller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Provided </a:t>
            </a:r>
            <a:r>
              <a:rPr lang="en">
                <a:solidFill>
                  <a:srgbClr val="FF9900"/>
                </a:solidFill>
              </a:rPr>
              <a:t>scalability &amp; extensibility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Industry standard framework.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Concepts Angular 2 Terms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000" y="1397200"/>
            <a:ext cx="5962074" cy="30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Evaluation - Page load</a:t>
            </a:r>
          </a:p>
        </p:txBody>
      </p:sp>
      <p:pic>
        <p:nvPicPr>
          <p:cNvPr descr="Selection_026.png"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600"/>
            <a:ext cx="8755550" cy="37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/>
          <p:nvPr/>
        </p:nvSpPr>
        <p:spPr>
          <a:xfrm>
            <a:off x="186350" y="4802475"/>
            <a:ext cx="6858000" cy="18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Experimental Evaluation - Query response</a:t>
            </a:r>
          </a:p>
        </p:txBody>
      </p:sp>
      <p:pic>
        <p:nvPicPr>
          <p:cNvPr descr="Selection_027.png"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755549" cy="36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186350" y="4802475"/>
            <a:ext cx="6997800" cy="18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Experimental Evaluation - Load testing</a:t>
            </a:r>
          </a:p>
        </p:txBody>
      </p:sp>
      <p:pic>
        <p:nvPicPr>
          <p:cNvPr descr="Selection_028.png"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2200"/>
            <a:ext cx="8839199" cy="3250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Shape 398"/>
          <p:cNvCxnSpPr/>
          <p:nvPr/>
        </p:nvCxnSpPr>
        <p:spPr>
          <a:xfrm rot="10800000">
            <a:off x="5497650" y="1569150"/>
            <a:ext cx="969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9" name="Shape 399"/>
          <p:cNvCxnSpPr/>
          <p:nvPr/>
        </p:nvCxnSpPr>
        <p:spPr>
          <a:xfrm rot="10800000">
            <a:off x="6134600" y="2858350"/>
            <a:ext cx="969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0" name="Shape 400"/>
          <p:cNvCxnSpPr/>
          <p:nvPr/>
        </p:nvCxnSpPr>
        <p:spPr>
          <a:xfrm rot="10800000">
            <a:off x="6175175" y="3020075"/>
            <a:ext cx="969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/>
          <p:nvPr/>
        </p:nvCxnSpPr>
        <p:spPr>
          <a:xfrm rot="10800000">
            <a:off x="6281000" y="3526550"/>
            <a:ext cx="969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2" name="Shape 402"/>
          <p:cNvCxnSpPr/>
          <p:nvPr/>
        </p:nvCxnSpPr>
        <p:spPr>
          <a:xfrm rot="10800000">
            <a:off x="6796800" y="4638700"/>
            <a:ext cx="969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 testing - results</a:t>
            </a:r>
          </a:p>
        </p:txBody>
      </p:sp>
      <p:pic>
        <p:nvPicPr>
          <p:cNvPr descr="newplot (1).png"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437" y="1256425"/>
            <a:ext cx="574711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 testing - results</a:t>
            </a:r>
          </a:p>
        </p:txBody>
      </p:sp>
      <p:pic>
        <p:nvPicPr>
          <p:cNvPr descr="newplot (2).png"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437" y="1296525"/>
            <a:ext cx="574711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and Software platforms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Development environment specifics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Hardware platform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Ubuntu 14.04 LTS 64 Bit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Intel® Core™ i7-5500U CPU @ 2.40GHz × 4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8 GB 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platform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IDE: Visual Studio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Browser: Chrome and Firefox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Server: Node, Express Framework.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Database: Mongo DB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 of proposed approach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still certain limitations that needs to be addresses like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Possibility of providing service for planning the </a:t>
            </a:r>
            <a:r>
              <a:rPr lang="en">
                <a:solidFill>
                  <a:srgbClr val="FF9900"/>
                </a:solidFill>
              </a:rPr>
              <a:t>trip in advance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Margin of improvement in Events to accept dates and show all the events for </a:t>
            </a:r>
            <a:r>
              <a:rPr lang="en">
                <a:solidFill>
                  <a:srgbClr val="FF9900"/>
                </a:solidFill>
              </a:rPr>
              <a:t>particular date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Events can also be </a:t>
            </a:r>
            <a:r>
              <a:rPr lang="en">
                <a:solidFill>
                  <a:srgbClr val="FF9900"/>
                </a:solidFill>
              </a:rPr>
              <a:t>grouped</a:t>
            </a:r>
            <a:r>
              <a:rPr lang="en"/>
              <a:t> based upon places and gives user ability to see if any events happening at particular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 Related work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Google search has certain features such as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Weather forecast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Popular events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Best places to eat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Best points of interest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there are certain </a:t>
            </a:r>
            <a:r>
              <a:rPr lang="en">
                <a:solidFill>
                  <a:srgbClr val="FF9900"/>
                </a:solidFill>
              </a:rPr>
              <a:t>limitations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Displays all events and doesn’t allows filtering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eg. filter by music or date 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Restaurants comes up with user explicit query search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eg. “popular restaurants in buffalo new york”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is </a:t>
            </a:r>
            <a:r>
              <a:rPr lang="en">
                <a:solidFill>
                  <a:srgbClr val="FF9900"/>
                </a:solidFill>
              </a:rPr>
              <a:t>not a one stop solution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 of proposed approach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still certain limitations that needs to be addresses like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Top places to eat are being fetched from </a:t>
            </a:r>
            <a:r>
              <a:rPr lang="en">
                <a:solidFill>
                  <a:srgbClr val="FF9900"/>
                </a:solidFill>
              </a:rPr>
              <a:t>single API.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more data reliability, future improvements would involve </a:t>
            </a:r>
            <a:r>
              <a:rPr lang="en">
                <a:solidFill>
                  <a:srgbClr val="FF9900"/>
                </a:solidFill>
              </a:rPr>
              <a:t>multiple APIs</a:t>
            </a:r>
            <a:r>
              <a:rPr lang="en"/>
              <a:t> being used &amp; an algorithm to judge and </a:t>
            </a:r>
            <a:r>
              <a:rPr lang="en">
                <a:solidFill>
                  <a:srgbClr val="FF9900"/>
                </a:solidFill>
              </a:rPr>
              <a:t>normalize</a:t>
            </a:r>
            <a:r>
              <a:rPr lang="en"/>
              <a:t> the rating.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 of proposed approach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Same goes for the Places, can also be fetched from </a:t>
            </a:r>
            <a:r>
              <a:rPr lang="en">
                <a:solidFill>
                  <a:srgbClr val="FF9900"/>
                </a:solidFill>
              </a:rPr>
              <a:t>multiple APIs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Expedia</a:t>
            </a:r>
            <a:r>
              <a:rPr lang="en"/>
              <a:t> stopped new registrations.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Hampered our plans to integrate data from multiple sources for the same component.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API limitations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requests per day, requirement of different location attributes etc.</a:t>
            </a:r>
          </a:p>
          <a:p>
            <a:pPr indent="-228600" lvl="0" marL="457200" rtl="0">
              <a:spcBef>
                <a:spcPts val="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Data acquisition and transformation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Acquiring location data and transforming it to make it useful for our application</a:t>
            </a:r>
          </a:p>
          <a:p>
            <a:pPr indent="-228600" lvl="0" marL="457200" rtl="0">
              <a:spcBef>
                <a:spcPts val="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Data integration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Designing target schema and  schema mappings for components</a:t>
            </a:r>
          </a:p>
          <a:p>
            <a:pPr indent="-228600" lvl="0" marL="457200" rtl="0">
              <a:spcBef>
                <a:spcPts val="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User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Building UI components like auto suggest, zippy component from scratch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387900" y="1489825"/>
            <a:ext cx="8368200" cy="339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Built one service to </a:t>
            </a:r>
            <a:r>
              <a:rPr lang="en">
                <a:solidFill>
                  <a:srgbClr val="FF9900"/>
                </a:solidFill>
              </a:rPr>
              <a:t>mashup relevant data</a:t>
            </a:r>
            <a:r>
              <a:rPr lang="en"/>
              <a:t> about </a:t>
            </a:r>
            <a:r>
              <a:rPr lang="en">
                <a:solidFill>
                  <a:srgbClr val="FF9900"/>
                </a:solidFill>
              </a:rPr>
              <a:t>location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Useful when user is unfamiliar about new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have built lucid user interface with the features like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Auto suggest</a:t>
            </a:r>
            <a:r>
              <a:rPr lang="en"/>
              <a:t> as user types in location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Zippy component</a:t>
            </a:r>
            <a:r>
              <a:rPr lang="en"/>
              <a:t> to show or hide weather forecast based on user action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Clear user interface to show weather, restaurants and events.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have solved </a:t>
            </a:r>
            <a:r>
              <a:rPr lang="en">
                <a:solidFill>
                  <a:srgbClr val="FF9900"/>
                </a:solidFill>
              </a:rPr>
              <a:t>data integration query 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Integrated data from four different data sources viz.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Weather underground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Yelp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Eventful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Foursquare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algn="l">
              <a:spcBef>
                <a:spcPts val="0"/>
              </a:spcBef>
              <a:buNone/>
            </a:pPr>
            <a:r>
              <a:rPr i="1" lang="en" sz="2400">
                <a:solidFill>
                  <a:srgbClr val="FFD966"/>
                </a:solidFill>
              </a:rPr>
              <a:t>“To build a </a:t>
            </a:r>
            <a:r>
              <a:rPr i="1" lang="en" sz="2400">
                <a:solidFill>
                  <a:srgbClr val="00FFFF"/>
                </a:solidFill>
              </a:rPr>
              <a:t>s</a:t>
            </a:r>
            <a:r>
              <a:rPr i="1" lang="en" sz="2400">
                <a:solidFill>
                  <a:srgbClr val="00FFFF"/>
                </a:solidFill>
              </a:rPr>
              <a:t>ingle application</a:t>
            </a:r>
            <a:r>
              <a:rPr i="1" lang="en" sz="2400">
                <a:solidFill>
                  <a:srgbClr val="FFD966"/>
                </a:solidFill>
              </a:rPr>
              <a:t> to provide </a:t>
            </a:r>
            <a:r>
              <a:rPr i="1" lang="en" sz="2400">
                <a:solidFill>
                  <a:srgbClr val="00FFFF"/>
                </a:solidFill>
              </a:rPr>
              <a:t>relevant data</a:t>
            </a:r>
            <a:r>
              <a:rPr i="1" lang="en" sz="2400">
                <a:solidFill>
                  <a:srgbClr val="FFD966"/>
                </a:solidFill>
              </a:rPr>
              <a:t> pertaining to user entered </a:t>
            </a:r>
            <a:r>
              <a:rPr i="1" lang="en" sz="2400">
                <a:solidFill>
                  <a:srgbClr val="00FFFF"/>
                </a:solidFill>
              </a:rPr>
              <a:t>location</a:t>
            </a:r>
            <a:r>
              <a:rPr i="1" lang="en" sz="2400">
                <a:solidFill>
                  <a:srgbClr val="FFD966"/>
                </a:solidFill>
              </a:rPr>
              <a:t> on </a:t>
            </a:r>
            <a:r>
              <a:rPr i="1" lang="en" sz="2400">
                <a:solidFill>
                  <a:srgbClr val="00FFFF"/>
                </a:solidFill>
              </a:rPr>
              <a:t>good user interface</a:t>
            </a:r>
            <a:r>
              <a:rPr i="1" lang="en" sz="2400">
                <a:solidFill>
                  <a:srgbClr val="FFD966"/>
                </a:solidFill>
              </a:rPr>
              <a:t>”</a:t>
            </a:r>
          </a:p>
        </p:txBody>
      </p:sp>
      <p:sp>
        <p:nvSpPr>
          <p:cNvPr id="89" name="Shape 89"/>
          <p:cNvSpPr/>
          <p:nvPr/>
        </p:nvSpPr>
        <p:spPr>
          <a:xfrm>
            <a:off x="1995350" y="1489825"/>
            <a:ext cx="1541100" cy="883800"/>
          </a:xfrm>
          <a:prstGeom prst="wedgeEllipseCallout">
            <a:avLst>
              <a:gd fmla="val 10377" name="adj1"/>
              <a:gd fmla="val 77056" name="adj2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Mashup: Unified Interface </a:t>
            </a:r>
          </a:p>
        </p:txBody>
      </p:sp>
      <p:sp>
        <p:nvSpPr>
          <p:cNvPr id="90" name="Shape 90"/>
          <p:cNvSpPr/>
          <p:nvPr/>
        </p:nvSpPr>
        <p:spPr>
          <a:xfrm>
            <a:off x="5047450" y="1340825"/>
            <a:ext cx="2766000" cy="955200"/>
          </a:xfrm>
          <a:prstGeom prst="wedgeEllipseCallout">
            <a:avLst>
              <a:gd fmla="val 25227" name="adj1"/>
              <a:gd fmla="val 83158" name="adj2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Weather forecast, restaurants, events and things to explore</a:t>
            </a:r>
          </a:p>
        </p:txBody>
      </p:sp>
      <p:sp>
        <p:nvSpPr>
          <p:cNvPr id="91" name="Shape 91"/>
          <p:cNvSpPr/>
          <p:nvPr/>
        </p:nvSpPr>
        <p:spPr>
          <a:xfrm>
            <a:off x="2895175" y="3496525"/>
            <a:ext cx="1441200" cy="883800"/>
          </a:xfrm>
          <a:prstGeom prst="wedgeEllipseCallout">
            <a:avLst>
              <a:gd fmla="val 41221" name="adj1"/>
              <a:gd fmla="val -76445" name="adj2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City name or Zipcode</a:t>
            </a:r>
          </a:p>
        </p:txBody>
      </p:sp>
      <p:sp>
        <p:nvSpPr>
          <p:cNvPr id="92" name="Shape 92"/>
          <p:cNvSpPr/>
          <p:nvPr/>
        </p:nvSpPr>
        <p:spPr>
          <a:xfrm>
            <a:off x="6319075" y="3553075"/>
            <a:ext cx="1541100" cy="770700"/>
          </a:xfrm>
          <a:prstGeom prst="wedgeEllipseCallout">
            <a:avLst>
              <a:gd fmla="val -33773" name="adj1"/>
              <a:gd fmla="val -87378" name="adj2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Modular, easy to understand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to be addressed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is </a:t>
            </a:r>
            <a:r>
              <a:rPr lang="en">
                <a:solidFill>
                  <a:srgbClr val="FF9900"/>
                </a:solidFill>
              </a:rPr>
              <a:t>unfamiliar</a:t>
            </a:r>
            <a:r>
              <a:rPr lang="en"/>
              <a:t> about new location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wants to explore things of </a:t>
            </a:r>
            <a:r>
              <a:rPr lang="en">
                <a:solidFill>
                  <a:srgbClr val="FF9900"/>
                </a:solidFill>
              </a:rPr>
              <a:t>relevance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Relevant data</a:t>
            </a:r>
            <a:r>
              <a:rPr lang="en"/>
              <a:t> includes: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Accurate weather forecast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Popular places to eat where most popular places are shown first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Upcoming events near that location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Best places to explore and what people have said about those places.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Need to aggregate</a:t>
            </a:r>
            <a:r>
              <a:rPr lang="en"/>
              <a:t> all of the above data before showing it to the user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 a nutshell, we are solving </a:t>
            </a:r>
            <a:r>
              <a:rPr lang="en">
                <a:solidFill>
                  <a:srgbClr val="FF9900"/>
                </a:solidFill>
              </a:rPr>
              <a:t>data integration query problem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Unfamiliarity with new location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Database consists of </a:t>
            </a:r>
            <a:r>
              <a:rPr b="1" lang="en">
                <a:solidFill>
                  <a:srgbClr val="FF9900"/>
                </a:solidFill>
              </a:rPr>
              <a:t>29,470 unique locations</a:t>
            </a:r>
            <a:r>
              <a:rPr lang="en"/>
              <a:t> in United States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Auto suggest</a:t>
            </a:r>
            <a:r>
              <a:rPr lang="en"/>
              <a:t> cities and zip codes as user types in the location</a:t>
            </a:r>
          </a:p>
        </p:txBody>
      </p:sp>
      <p:pic>
        <p:nvPicPr>
          <p:cNvPr descr="Selection_021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00" y="2239600"/>
            <a:ext cx="8246374" cy="73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023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00" y="3166475"/>
            <a:ext cx="8246375" cy="1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489825"/>
            <a:ext cx="8673900" cy="355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acquisition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location dataset obtained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simplemaps.com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State code to state name mapping</a:t>
            </a:r>
            <a:r>
              <a:rPr lang="en"/>
              <a:t> from Wikipedia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is </a:t>
            </a:r>
            <a:r>
              <a:rPr lang="en">
                <a:solidFill>
                  <a:srgbClr val="FF9900"/>
                </a:solidFill>
              </a:rPr>
              <a:t>present in CSV</a:t>
            </a:r>
            <a:r>
              <a:rPr lang="en"/>
              <a:t> format. Example,</a:t>
            </a: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cleaning</a:t>
            </a:r>
          </a:p>
          <a:p>
            <a:pPr indent="-228600" lvl="1" marL="914400" rtl="0">
              <a:spcBef>
                <a:spcPts val="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Empty values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rgbClr val="FF9900"/>
                </a:solidFill>
              </a:rPr>
              <a:t>Syntactically invalid data</a:t>
            </a:r>
            <a:r>
              <a:rPr lang="en"/>
              <a:t> for latitude and longitude.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Example, latitude = </a:t>
            </a:r>
            <a:r>
              <a:rPr lang="en">
                <a:solidFill>
                  <a:srgbClr val="FF0000"/>
                </a:solidFill>
              </a:rPr>
              <a:t>TG</a:t>
            </a:r>
            <a:r>
              <a:rPr lang="en"/>
              <a:t>35.745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Implemented java program to omit such values.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pic>
        <p:nvPicPr>
          <p:cNvPr descr="Selection_014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075" y="2625075"/>
            <a:ext cx="7602649" cy="7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 (continued)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transformation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to </a:t>
            </a:r>
            <a:r>
              <a:rPr lang="en">
                <a:solidFill>
                  <a:srgbClr val="FF9900"/>
                </a:solidFill>
              </a:rPr>
              <a:t>transform the data from CSV to JSON</a:t>
            </a:r>
            <a:r>
              <a:rPr lang="en"/>
              <a:t> objects such that it can be stored in MongoDB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Implemented java program to transform the each entry in CSV file to JSON object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Example of location entry in Mongo DB</a:t>
            </a:r>
          </a:p>
        </p:txBody>
      </p:sp>
      <p:pic>
        <p:nvPicPr>
          <p:cNvPr descr="Selection_005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00" y="2949174"/>
            <a:ext cx="4848225" cy="19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