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kset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slides/slide14.xml" ContentType="application/vnd.openxmlformats-officedocument.presentationml.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slides/slide1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64" d="100"/>
          <a:sy n="64" d="100"/>
        </p:scale>
        <p:origin x="954" y="1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tableStyles" Target="tableStyles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Office_Excel_2007_Workbook1.xlsx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Office_Excel_2007_Workbook2.xlsx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_rels/chart3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Office_Excel_2007_Workbook3.xlsx"/><Relationship Id="rId2" Type="http://schemas.microsoft.com/office/2011/relationships/chartStyle" Target="style3.xml"/><Relationship Id="rId3" Type="http://schemas.microsoft.com/office/2011/relationships/chartColorStyle" Target="colors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SALARY ANALYSIS.xlsx]Sheet5!PivotTable3</c:name>
    <c:fmtId val="1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>
                <a:solidFill>
                  <a:schemeClr val="tx1"/>
                </a:solidFill>
              </a:rPr>
              <a:t>EMPLOYEE</a:t>
            </a:r>
            <a:r>
              <a:rPr lang="en-IN" baseline="0" dirty="0">
                <a:solidFill>
                  <a:schemeClr val="tx1"/>
                </a:solidFill>
              </a:rPr>
              <a:t> SALARY ANALYSIS</a:t>
            </a:r>
            <a:endParaRPr lang="en-IN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Sheet5!$B$4:$B$5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Sheet5!$A$6:$A$19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Sheet5!$B$6:$B$19</c:f>
              <c:numCache>
                <c:formatCode>General</c:formatCode>
                <c:ptCount val="13"/>
                <c:pt idx="0">
                  <c:v>593328.55</c:v>
                </c:pt>
                <c:pt idx="1">
                  <c:v>645391.8</c:v>
                </c:pt>
                <c:pt idx="2">
                  <c:v>299955.46</c:v>
                </c:pt>
                <c:pt idx="3">
                  <c:v>364863.49</c:v>
                </c:pt>
                <c:pt idx="4">
                  <c:v>314028.37</c:v>
                </c:pt>
                <c:pt idx="5">
                  <c:v>309685.020000000</c:v>
                </c:pt>
                <c:pt idx="6">
                  <c:v>272872.87</c:v>
                </c:pt>
                <c:pt idx="7">
                  <c:v>661302.88</c:v>
                </c:pt>
                <c:pt idx="8">
                  <c:v>566916.95</c:v>
                </c:pt>
                <c:pt idx="9">
                  <c:v>250831.84</c:v>
                </c:pt>
                <c:pt idx="10">
                  <c:v>710084.74</c:v>
                </c:pt>
                <c:pt idx="11">
                  <c:v>591810.4</c:v>
                </c:pt>
                <c:pt idx="12">
                  <c:v>943573.67</c:v>
                </c:pt>
              </c:numCache>
            </c:numRef>
          </c:val>
        </c:ser>
        <c:ser>
          <c:idx val="1"/>
          <c:order val="1"/>
          <c:tx>
            <c:strRef>
              <c:f>Sheet5!$C$4:$C$5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Sheet5!$A$6:$A$19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Sheet5!$C$6:$C$19</c:f>
              <c:numCache>
                <c:formatCode>General</c:formatCode>
                <c:ptCount val="13"/>
                <c:pt idx="0">
                  <c:v>675617.630000000</c:v>
                </c:pt>
                <c:pt idx="1">
                  <c:v>954220.1</c:v>
                </c:pt>
                <c:pt idx="2">
                  <c:v>700436.76</c:v>
                </c:pt>
                <c:pt idx="3">
                  <c:v>369460.9</c:v>
                </c:pt>
                <c:pt idx="4">
                  <c:v>703739.14</c:v>
                </c:pt>
                <c:pt idx="5">
                  <c:v>342169.160000000</c:v>
                </c:pt>
                <c:pt idx="6">
                  <c:v>327257.86</c:v>
                </c:pt>
                <c:pt idx="7">
                  <c:v>690917.350000000</c:v>
                </c:pt>
                <c:pt idx="8">
                  <c:v>240643.96</c:v>
                </c:pt>
                <c:pt idx="9">
                  <c:v>343193.75</c:v>
                </c:pt>
                <c:pt idx="10">
                  <c:v>530304.640000000</c:v>
                </c:pt>
                <c:pt idx="11">
                  <c:v>365946.89</c:v>
                </c:pt>
                <c:pt idx="12">
                  <c:v>527713.8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90465408"/>
        <c:axId val="338586888"/>
      </c:barChart>
      <c:catAx>
        <c:axId val="5904654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8586888"/>
        <c:crosses val="autoZero"/>
        <c:auto val="1"/>
        <c:lblAlgn val="ctr"/>
        <c:lblOffset val="100"/>
        <c:noMultiLvlLbl val="0"/>
      </c:catAx>
      <c:valAx>
        <c:axId val="338586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0465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SALARY ANALYSIS.xlsx]Sheet5!PivotTable3</c:name>
    <c:fmtId val="25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dir="t" rig="brightRoom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pPr>
            <a:solidFill>
              <a:schemeClr val="accent1"/>
            </a:solidFill>
            <a:ln w="9525">
              <a:solidFill>
                <a:schemeClr val="lt1"/>
              </a:solidFill>
            </a:ln>
            <a:effectLst/>
          </c:spPr>
        </c:marker>
        <c:dLbl>
          <c:idx val="0"/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dir="t" rig="brightRoom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dir="t" rig="brightRoom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dir="t" rig="brightRoom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dir="t" rig="brightRoom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5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dir="t" rig="brightRoom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dir="t" rig="brightRoom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dir="t" rig="brightRoom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8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dir="t" rig="brightRoom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dir="t" rig="brightRoom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dir="t" rig="brightRoom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dir="t" rig="brightRoom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dir="t" rig="brightRoom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dir="t" rig="brightRoom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dir="t" rig="brightRoom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5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dir="t" rig="brightRoom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6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dir="t" rig="brightRoom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dir="t" rig="brightRoom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8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dir="t" rig="brightRoom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9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dir="t" rig="brightRoom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dir="t" rig="brightRoom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dir="t" rig="brightRoom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dir="t" rig="brightRoom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dir="t" rig="brightRoom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dir="t" rig="brightRoom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5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dir="t" rig="brightRoom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6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dir="t" rig="brightRoom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7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dir="t" rig="brightRoom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8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dir="t" rig="brightRoom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9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dir="t" rig="brightRoom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Sheet5!$B$4:$B$5</c:f>
              <c:strCache>
                <c:ptCount val="1"/>
                <c:pt idx="0">
                  <c:v>Male</c:v>
                </c:pt>
              </c:strCache>
            </c:strRef>
          </c:tx>
          <c:explosion val="2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dir="t" rig="brightRoom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dir="t" rig="brightRoom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dir="t" rig="brightRoom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dir="t" rig="brightRoom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dir="t" rig="brightRoom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dir="t" rig="brightRoom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dir="t" rig="brightRoom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dir="t" rig="brightRoom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dir="t" rig="brightRoom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dir="t" rig="brightRoom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dir="t" rig="brightRoom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dir="t" rig="brightRoom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noFill/>
              </a:ln>
              <a:effectLst/>
              <a:scene3d>
                <a:camera prst="orthographicFront"/>
                <a:lightRig dir="t" rig="brightRoom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Sheet5!$A$6:$A$19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Sheet5!$B$6:$B$19</c:f>
              <c:numCache>
                <c:formatCode>General</c:formatCode>
                <c:ptCount val="13"/>
                <c:pt idx="0">
                  <c:v>675617.630000000</c:v>
                </c:pt>
                <c:pt idx="1">
                  <c:v>954220.100000000</c:v>
                </c:pt>
                <c:pt idx="2">
                  <c:v>700436.760000000</c:v>
                </c:pt>
                <c:pt idx="3">
                  <c:v>369460.9</c:v>
                </c:pt>
                <c:pt idx="4">
                  <c:v>703739.140000000</c:v>
                </c:pt>
                <c:pt idx="5">
                  <c:v>342169.160000000</c:v>
                </c:pt>
                <c:pt idx="6">
                  <c:v>327257.86</c:v>
                </c:pt>
                <c:pt idx="7">
                  <c:v>690917.35</c:v>
                </c:pt>
                <c:pt idx="8">
                  <c:v>240643.96</c:v>
                </c:pt>
                <c:pt idx="9">
                  <c:v>343193.75</c:v>
                </c:pt>
                <c:pt idx="10">
                  <c:v>530304.64</c:v>
                </c:pt>
                <c:pt idx="11">
                  <c:v>365946.890000000</c:v>
                </c:pt>
                <c:pt idx="12">
                  <c:v>527713.8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SALARY ANALYSIS.xlsx]Sheet5!PivotTable3</c:name>
    <c:fmtId val="28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dir="t" rig="brightRoom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dir="t" rig="brightRoom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pPr>
            <a:solidFill>
              <a:schemeClr val="accent1"/>
            </a:solidFill>
            <a:ln w="9525">
              <a:solidFill>
                <a:schemeClr val="lt1"/>
              </a:solidFill>
            </a:ln>
            <a:effectLst/>
          </c:spPr>
        </c:marker>
        <c:dLbl>
          <c:idx val="0"/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dir="t" rig="brightRoom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dir="t" rig="brightRoom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dir="t" rig="brightRoom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5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dir="t" rig="brightRoom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dir="t" rig="brightRoom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dir="t" rig="brightRoom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8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dir="t" rig="brightRoom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dir="t" rig="brightRoom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dir="t" rig="brightRoom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dir="t" rig="brightRoom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dir="t" rig="brightRoom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dir="t" rig="brightRoom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dir="t" rig="brightRoom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5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dir="t" rig="brightRoom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6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dir="t" rig="brightRoom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dir="t" rig="brightRoom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8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dir="t" rig="brightRoom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9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dir="t" rig="brightRoom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dir="t" rig="brightRoom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dir="t" rig="brightRoom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dir="t" rig="brightRoom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dir="t" rig="brightRoom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dir="t" rig="brightRoom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5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dir="t" rig="brightRoom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6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dir="t" rig="brightRoom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7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dir="t" rig="brightRoom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8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dir="t" rig="brightRoom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9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dir="t" rig="brightRoom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Sheet5!$B$4:$B$5</c:f>
              <c:strCache>
                <c:ptCount val="1"/>
                <c:pt idx="0">
                  <c:v>Female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dir="t" rig="brightRoom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dir="t" rig="brightRoom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dir="t" rig="brightRoom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dir="t" rig="brightRoom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dir="t" rig="brightRoom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dir="t" rig="brightRoom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dir="t" rig="brightRoom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dir="t" rig="brightRoom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dir="t" rig="brightRoom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dir="t" rig="brightRoom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dir="t" rig="brightRoom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dir="t" rig="brightRoom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noFill/>
              </a:ln>
              <a:effectLst/>
              <a:scene3d>
                <a:camera prst="orthographicFront"/>
                <a:lightRig dir="t" rig="brightRoom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Sheet5!$A$6:$A$19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Sheet5!$B$6:$B$19</c:f>
              <c:numCache>
                <c:formatCode>General</c:formatCode>
                <c:ptCount val="13"/>
                <c:pt idx="0">
                  <c:v>593328.55</c:v>
                </c:pt>
                <c:pt idx="1">
                  <c:v>645391.800000000</c:v>
                </c:pt>
                <c:pt idx="2">
                  <c:v>299955.46</c:v>
                </c:pt>
                <c:pt idx="3">
                  <c:v>364863.49</c:v>
                </c:pt>
                <c:pt idx="4">
                  <c:v>314028.37</c:v>
                </c:pt>
                <c:pt idx="5">
                  <c:v>309685.020000000</c:v>
                </c:pt>
                <c:pt idx="6">
                  <c:v>272872.87</c:v>
                </c:pt>
                <c:pt idx="7">
                  <c:v>661302.880000000</c:v>
                </c:pt>
                <c:pt idx="8">
                  <c:v>566916.950000000</c:v>
                </c:pt>
                <c:pt idx="9">
                  <c:v>250831.84</c:v>
                </c:pt>
                <c:pt idx="10">
                  <c:v>710084.740000000</c:v>
                </c:pt>
                <c:pt idx="11">
                  <c:v>591810.4</c:v>
                </c:pt>
                <c:pt idx="12">
                  <c:v>943573.670000000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dir="t" rig="brightRoom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dir="t" rig="brightRoom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104871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2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5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5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0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70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1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71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1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71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chart" Target="../charts/chart3.xml"/><Relationship Id="rId2" Type="http://schemas.openxmlformats.org/officeDocument/2006/relationships/slideLayout" Target="../slideLayouts/slideLayout4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jpeg"/><Relationship Id="rId4" Type="http://schemas.openxmlformats.org/officeDocument/2006/relationships/image" Target="../media/image10.jpeg"/><Relationship Id="rId5" Type="http://schemas.openxmlformats.org/officeDocument/2006/relationships/image" Target="../media/image11.png"/><Relationship Id="rId6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778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5519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>
                <a:solidFill>
                  <a:schemeClr val="tx2"/>
                </a:solidFill>
              </a:rPr>
              <a:t>A</a:t>
            </a:r>
            <a:r>
              <a:rPr dirty="0" sz="2400" lang="en-US">
                <a:solidFill>
                  <a:schemeClr val="tx2"/>
                </a:solidFill>
              </a:rPr>
              <a:t>D</a:t>
            </a:r>
            <a:r>
              <a:rPr dirty="0" sz="2400" lang="en-US">
                <a:solidFill>
                  <a:schemeClr val="tx2"/>
                </a:solidFill>
              </a:rPr>
              <a:t>H</a:t>
            </a:r>
            <a:r>
              <a:rPr dirty="0" sz="2400" lang="en-US">
                <a:solidFill>
                  <a:schemeClr val="tx2"/>
                </a:solidFill>
              </a:rPr>
              <a:t>I</a:t>
            </a:r>
            <a:r>
              <a:rPr dirty="0" sz="2400" lang="en-US">
                <a:solidFill>
                  <a:schemeClr val="tx2"/>
                </a:solidFill>
              </a:rPr>
              <a:t>R</a:t>
            </a:r>
            <a:r>
              <a:rPr dirty="0" sz="2400" lang="en-US">
                <a:solidFill>
                  <a:schemeClr val="tx2"/>
                </a:solidFill>
              </a:rPr>
              <a:t>A</a:t>
            </a:r>
            <a:r>
              <a:rPr dirty="0" sz="2400" lang="en-US">
                <a:solidFill>
                  <a:schemeClr val="tx2"/>
                </a:solidFill>
              </a:rPr>
              <a:t> </a:t>
            </a:r>
            <a:r>
              <a:rPr dirty="0" sz="2400" lang="en-US">
                <a:solidFill>
                  <a:schemeClr val="tx2"/>
                </a:solidFill>
              </a:rPr>
              <a:t>D</a:t>
            </a:r>
            <a:r>
              <a:rPr dirty="0" sz="2400" lang="en-US">
                <a:solidFill>
                  <a:schemeClr val="tx2"/>
                </a:solidFill>
              </a:rPr>
              <a:t>A</a:t>
            </a:r>
            <a:r>
              <a:rPr dirty="0" sz="2400" lang="en-US">
                <a:solidFill>
                  <a:schemeClr val="tx2"/>
                </a:solidFill>
              </a:rPr>
              <a:t>S</a:t>
            </a:r>
            <a:r>
              <a:rPr dirty="0" sz="2400" lang="en-US">
                <a:solidFill>
                  <a:schemeClr val="tx2"/>
                </a:solidFill>
              </a:rPr>
              <a:t> </a:t>
            </a:r>
            <a:endParaRPr altLang="en-US" lang="zh-CN"/>
          </a:p>
          <a:p>
            <a:r>
              <a:rPr dirty="0" sz="2400" lang="en-US"/>
              <a:t>REGISTER NO: </a:t>
            </a:r>
            <a:r>
              <a:rPr sz="2400" lang="en-US">
                <a:solidFill>
                  <a:schemeClr val="tx2"/>
                </a:solidFill>
              </a:rPr>
              <a:t>4222006</a:t>
            </a:r>
            <a:r>
              <a:rPr sz="2400" lang="en-US">
                <a:solidFill>
                  <a:schemeClr val="tx2"/>
                </a:solidFill>
              </a:rPr>
              <a:t>2</a:t>
            </a:r>
            <a:r>
              <a:rPr sz="2400" lang="en-US">
                <a:solidFill>
                  <a:schemeClr val="tx2"/>
                </a:solidFill>
              </a:rPr>
              <a:t>1</a:t>
            </a:r>
            <a:r>
              <a:rPr sz="2400" lang="en-US">
                <a:solidFill>
                  <a:schemeClr val="tx2"/>
                </a:solidFill>
              </a:rPr>
              <a:t> / </a:t>
            </a:r>
            <a:r>
              <a:rPr sz="2400" lang="en-US">
                <a:solidFill>
                  <a:schemeClr val="tx2"/>
                </a:solidFill>
              </a:rPr>
              <a:t>asunm1401422200621</a:t>
            </a:r>
            <a:endParaRPr dirty="0" sz="2400" lang="en-US">
              <a:solidFill>
                <a:schemeClr val="tx2"/>
              </a:solidFill>
            </a:endParaRPr>
          </a:p>
          <a:p>
            <a:r>
              <a:rPr dirty="0" sz="2400" lang="en-US"/>
              <a:t>DEPARTMENT: </a:t>
            </a:r>
            <a:r>
              <a:rPr dirty="0" sz="2400" lang="en-US">
                <a:solidFill>
                  <a:schemeClr val="tx2"/>
                </a:solidFill>
              </a:rPr>
              <a:t>B.COM ISM</a:t>
            </a:r>
          </a:p>
          <a:p>
            <a:r>
              <a:rPr dirty="0" sz="2400" lang="en-US"/>
              <a:t>COLLEGE: </a:t>
            </a:r>
            <a:r>
              <a:rPr dirty="0" sz="2400" lang="en-US" err="1">
                <a:solidFill>
                  <a:schemeClr val="tx2"/>
                </a:solidFill>
              </a:rPr>
              <a:t>Bhaktavatsalam</a:t>
            </a:r>
            <a:r>
              <a:rPr dirty="0" sz="2400" lang="en-US">
                <a:solidFill>
                  <a:schemeClr val="tx2"/>
                </a:solidFill>
              </a:rPr>
              <a:t> Memorial college for women</a:t>
            </a:r>
          </a:p>
          <a:p>
            <a:r>
              <a:rPr dirty="0" sz="2400" lang="en-US">
                <a:solidFill>
                  <a:srgbClr val="00B0F0"/>
                </a:solidFill>
              </a:rPr>
              <a:t>           </a:t>
            </a:r>
            <a:endParaRPr dirty="0" sz="2400" lang="en-IN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0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9"/>
          <p:cNvSpPr txBox="1"/>
          <p:nvPr/>
        </p:nvSpPr>
        <p:spPr>
          <a:xfrm>
            <a:off x="11277218" y="6473337"/>
            <a:ext cx="228600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4" name="object 8"/>
          <p:cNvSpPr txBox="1"/>
          <p:nvPr/>
        </p:nvSpPr>
        <p:spPr>
          <a:xfrm>
            <a:off x="739775" y="291147"/>
            <a:ext cx="3303904" cy="5975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6" name="TextBox 2"/>
          <p:cNvSpPr txBox="1"/>
          <p:nvPr/>
        </p:nvSpPr>
        <p:spPr>
          <a:xfrm>
            <a:off x="739775" y="1524000"/>
            <a:ext cx="8937625" cy="3177540"/>
          </a:xfrm>
          <a:prstGeom prst="rect"/>
          <a:noFill/>
        </p:spPr>
        <p:txBody>
          <a:bodyPr wrap="square">
            <a:spAutoFit/>
          </a:bodyPr>
          <a:p>
            <a:r>
              <a:rPr b="1" dirty="0" lang="en-IN" u="sng">
                <a:latin typeface="Times New Roman" panose="02020603050405020304" pitchFamily="18" charset="0"/>
                <a:cs typeface="Times New Roman" panose="02020603050405020304" pitchFamily="18" charset="0"/>
              </a:rPr>
              <a:t> Data Collection</a:t>
            </a:r>
          </a:p>
          <a:p>
            <a:pPr indent="-285750" marL="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Data set taken from the </a:t>
            </a:r>
            <a:r>
              <a:rPr dirty="0"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Edunet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Foundation </a:t>
            </a:r>
            <a:r>
              <a:rPr dirty="0"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00050" marL="400050">
              <a:buFont typeface="+mj-lt"/>
              <a:buAutoNum type="romanUcPeriod"/>
            </a:pP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b="1" dirty="0" lang="en-IN" u="sng">
                <a:latin typeface="Times New Roman" panose="02020603050405020304" pitchFamily="18" charset="0"/>
                <a:cs typeface="Times New Roman" panose="02020603050405020304" pitchFamily="18" charset="0"/>
              </a:rPr>
              <a:t>Feature collection</a:t>
            </a:r>
          </a:p>
          <a:p>
            <a:pPr indent="-285750" marL="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Identified the each and every feature in the data set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In data set they ae 9 Features in that I have chosen four feature</a:t>
            </a:r>
          </a:p>
          <a:p>
            <a:pPr indent="-400050" marL="400050">
              <a:buFont typeface="+mj-lt"/>
              <a:buAutoNum type="romanUcPeriod"/>
            </a:pP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lang="en-IN" u="sng">
                <a:latin typeface="Times New Roman" panose="02020603050405020304" pitchFamily="18" charset="0"/>
                <a:cs typeface="Times New Roman" panose="02020603050405020304" pitchFamily="18" charset="0"/>
              </a:rPr>
              <a:t> Data cleaning</a:t>
            </a:r>
          </a:p>
          <a:p>
            <a:pPr indent="-285750" marL="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Identified the missing values in the data set by using condition formatting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And filter-out the missing values</a:t>
            </a:r>
          </a:p>
          <a:p>
            <a:pPr indent="-400050" marL="400050">
              <a:buFont typeface="+mj-lt"/>
              <a:buAutoNum type="romanUcPeriod"/>
            </a:pP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84201"/>
          </a:xfrm>
        </p:spPr>
        <p:txBody>
          <a:bodyPr/>
          <a:p>
            <a:r>
              <a:rPr dirty="0" lang="en-IN"/>
              <a:t>MODELLING</a:t>
            </a:r>
          </a:p>
        </p:txBody>
      </p:sp>
      <p:sp>
        <p:nvSpPr>
          <p:cNvPr id="1048688" name="TextBox 3"/>
          <p:cNvSpPr txBox="1"/>
          <p:nvPr/>
        </p:nvSpPr>
        <p:spPr>
          <a:xfrm>
            <a:off x="609600" y="1752600"/>
            <a:ext cx="9296399" cy="3291840"/>
          </a:xfrm>
          <a:prstGeom prst="rect"/>
          <a:noFill/>
        </p:spPr>
        <p:txBody>
          <a:bodyPr wrap="square">
            <a:spAutoFit/>
          </a:bodyPr>
          <a:p>
            <a:r>
              <a:rPr b="1" dirty="0" lang="en-IN" u="sng">
                <a:latin typeface="Times New Roman" panose="02020603050405020304" pitchFamily="18" charset="0"/>
                <a:cs typeface="Times New Roman" panose="02020603050405020304" pitchFamily="18" charset="0"/>
              </a:rPr>
              <a:t>Pivot</a:t>
            </a:r>
            <a:r>
              <a:rPr dirty="0" lang="en-IN" u="sng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lang="en-IN" u="sng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In Pivot Table the feature that have been used are:</a:t>
            </a:r>
          </a:p>
          <a:p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Department placed at the Row</a:t>
            </a:r>
          </a:p>
          <a:p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Gender placed at the Column</a:t>
            </a:r>
          </a:p>
          <a:p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Salary placed at the Sum of Value</a:t>
            </a:r>
          </a:p>
          <a:p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Employee type placed in Filter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In Pivot table it Grand Total the number of Female and Male Employee in each Department and with their salary</a:t>
            </a:r>
          </a:p>
          <a:p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lang="en-IN" u="sng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dirty="0" lang="en-IN" u="sng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lang="en-IN" u="sng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r>
              <a:rPr dirty="0" lang="en-IN" u="sng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The Data will represent in the form of Graph, which is easy to understand   </a:t>
            </a:r>
          </a:p>
          <a:p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The data will show in form of Percentage     </a:t>
            </a:r>
          </a:p>
          <a:p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</p:txBody>
      </p:sp>
      <p:cxnSp>
        <p:nvCxnSpPr>
          <p:cNvPr id="3145728" name="Straight Arrow Connector 5"/>
          <p:cNvCxnSpPr>
            <a:cxnSpLocks/>
          </p:cNvCxnSpPr>
          <p:nvPr/>
        </p:nvCxnSpPr>
        <p:spPr>
          <a:xfrm>
            <a:off x="1981200" y="2590800"/>
            <a:ext cx="228600" cy="0"/>
          </a:xfrm>
          <a:prstGeom prst="straightConnector1"/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45729" name="Straight Arrow Connector 6"/>
          <p:cNvCxnSpPr>
            <a:cxnSpLocks/>
          </p:cNvCxnSpPr>
          <p:nvPr/>
        </p:nvCxnSpPr>
        <p:spPr>
          <a:xfrm>
            <a:off x="1981200" y="2819400"/>
            <a:ext cx="228600" cy="0"/>
          </a:xfrm>
          <a:prstGeom prst="straightConnector1"/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45730" name="Straight Arrow Connector 7"/>
          <p:cNvCxnSpPr>
            <a:cxnSpLocks/>
          </p:cNvCxnSpPr>
          <p:nvPr/>
        </p:nvCxnSpPr>
        <p:spPr>
          <a:xfrm>
            <a:off x="1981200" y="3124200"/>
            <a:ext cx="228600" cy="0"/>
          </a:xfrm>
          <a:prstGeom prst="straightConnector1"/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45731" name="Straight Arrow Connector 8"/>
          <p:cNvCxnSpPr>
            <a:cxnSpLocks/>
          </p:cNvCxnSpPr>
          <p:nvPr/>
        </p:nvCxnSpPr>
        <p:spPr>
          <a:xfrm>
            <a:off x="1981200" y="3416300"/>
            <a:ext cx="228600" cy="0"/>
          </a:xfrm>
          <a:prstGeom prst="straightConnector1"/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1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2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5975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3" name="object 9"/>
          <p:cNvSpPr txBox="1"/>
          <p:nvPr/>
        </p:nvSpPr>
        <p:spPr>
          <a:xfrm>
            <a:off x="11277218" y="6473337"/>
            <a:ext cx="228600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1"/>
          <p:cNvGraphicFramePr>
            <a:graphicFrameLocks/>
          </p:cNvGraphicFramePr>
          <p:nvPr/>
        </p:nvGraphicFramePr>
        <p:xfrm>
          <a:off x="1454983" y="1146920"/>
          <a:ext cx="8382000" cy="4782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94" name="TextBox 9"/>
          <p:cNvSpPr txBox="1"/>
          <p:nvPr/>
        </p:nvSpPr>
        <p:spPr>
          <a:xfrm>
            <a:off x="2317543" y="6076950"/>
            <a:ext cx="6100996" cy="548640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The Graph will show the Male and Female Employee in each Department and their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earn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evaluation </a:t>
            </a:r>
            <a:endParaRPr dirty="0"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84201"/>
          </a:xfrm>
        </p:spPr>
        <p:txBody>
          <a:bodyPr/>
          <a:p>
            <a:r>
              <a:rPr dirty="0" lang="en-IN"/>
              <a:t>RESULTS</a:t>
            </a:r>
          </a:p>
        </p:txBody>
      </p:sp>
      <p:graphicFrame>
        <p:nvGraphicFramePr>
          <p:cNvPr id="4194305" name="Chart 2"/>
          <p:cNvGraphicFramePr>
            <a:graphicFrameLocks/>
          </p:cNvGraphicFramePr>
          <p:nvPr/>
        </p:nvGraphicFramePr>
        <p:xfrm>
          <a:off x="2209800" y="1371600"/>
          <a:ext cx="6181725" cy="3276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96" name="TextBox 6"/>
          <p:cNvSpPr txBox="1"/>
          <p:nvPr/>
        </p:nvSpPr>
        <p:spPr>
          <a:xfrm>
            <a:off x="2057400" y="5147048"/>
            <a:ext cx="6100996" cy="548640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The majority of Male Employee are in the Department of Business Development.</a:t>
            </a:r>
            <a:endParaRPr dirty="0"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84201"/>
          </a:xfrm>
        </p:spPr>
        <p:txBody>
          <a:bodyPr/>
          <a:p>
            <a:r>
              <a:rPr dirty="0" lang="en-IN"/>
              <a:t>RESULTS</a:t>
            </a:r>
          </a:p>
        </p:txBody>
      </p:sp>
      <p:graphicFrame>
        <p:nvGraphicFramePr>
          <p:cNvPr id="4194306" name="Chart 2"/>
          <p:cNvGraphicFramePr>
            <a:graphicFrameLocks/>
          </p:cNvGraphicFramePr>
          <p:nvPr/>
        </p:nvGraphicFramePr>
        <p:xfrm>
          <a:off x="2743200" y="1447800"/>
          <a:ext cx="5495925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98" name="TextBox 4"/>
          <p:cNvSpPr txBox="1"/>
          <p:nvPr/>
        </p:nvSpPr>
        <p:spPr>
          <a:xfrm>
            <a:off x="2138129" y="5393961"/>
            <a:ext cx="6100996" cy="548640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The majority of female Employee are in the Department of Accounting.</a:t>
            </a:r>
            <a:endParaRPr dirty="0"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842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USION 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0" name="TextBox 8"/>
          <p:cNvSpPr txBox="1"/>
          <p:nvPr/>
        </p:nvSpPr>
        <p:spPr>
          <a:xfrm>
            <a:off x="1600200" y="2333476"/>
            <a:ext cx="7848600" cy="1539240"/>
          </a:xfrm>
          <a:prstGeom prst="rect"/>
          <a:noFill/>
        </p:spPr>
        <p:txBody>
          <a:bodyPr anchor="ctr" wrap="square">
            <a:spAutoFit/>
          </a:bodyPr>
          <a:p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By addressing departmental and gender-based salary disparities, our organization demonstrates its commitment to fairness, equity, and employee well being.</a:t>
            </a:r>
          </a:p>
          <a:p>
            <a:endParaRPr dirty="0" sz="20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these recommendations will foster a positive work environment, drive business success, and maintain a competitive edge.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-13246" y="-4825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2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341714" y="1982450"/>
            <a:ext cx="8593228" cy="11582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</a:t>
            </a:r>
            <a:endParaRPr altLang="en-US" lang="zh-CN"/>
          </a:p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4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5975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3520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52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240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7"/>
          <p:cNvSpPr txBox="1"/>
          <p:nvPr/>
        </p:nvSpPr>
        <p:spPr>
          <a:xfrm>
            <a:off x="1295400" y="2036885"/>
            <a:ext cx="6105378" cy="1615440"/>
          </a:xfrm>
          <a:prstGeom prst="rect"/>
          <a:noFill/>
        </p:spPr>
        <p:txBody>
          <a:bodyPr wrap="square">
            <a:spAutoFit/>
          </a:bodyPr>
          <a:p>
            <a:r>
              <a:rPr dirty="0" sz="3200" lang="en-IN" spc="10"/>
              <a:t>Conduct an employee </a:t>
            </a:r>
            <a:r>
              <a:rPr dirty="0" sz="3200" lang="en-US" spc="10"/>
              <a:t>e</a:t>
            </a:r>
            <a:r>
              <a:rPr dirty="0" sz="3200" lang="en-US" spc="10"/>
              <a:t>a</a:t>
            </a:r>
            <a:r>
              <a:rPr dirty="0" sz="3200" lang="en-US" spc="10"/>
              <a:t>r</a:t>
            </a:r>
            <a:r>
              <a:rPr dirty="0" sz="3200" lang="en-US" spc="10"/>
              <a:t>n</a:t>
            </a:r>
            <a:r>
              <a:rPr dirty="0" sz="3200" lang="en-US" spc="10"/>
              <a:t>i</a:t>
            </a:r>
            <a:r>
              <a:rPr dirty="0" sz="3200" lang="en-US" spc="10"/>
              <a:t>n</a:t>
            </a:r>
            <a:r>
              <a:rPr dirty="0" sz="3200" lang="en-US" spc="10"/>
              <a:t>g</a:t>
            </a:r>
            <a:r>
              <a:rPr dirty="0" sz="3200" lang="en-US" spc="10"/>
              <a:t> </a:t>
            </a:r>
            <a:r>
              <a:rPr dirty="0" sz="3200" lang="en-US" spc="10"/>
              <a:t>e</a:t>
            </a:r>
            <a:r>
              <a:rPr dirty="0" sz="3200" lang="en-US" spc="10"/>
              <a:t>v</a:t>
            </a:r>
            <a:r>
              <a:rPr dirty="0" sz="3200" lang="en-US" spc="10"/>
              <a:t>a</a:t>
            </a:r>
            <a:r>
              <a:rPr dirty="0" sz="3200" lang="en-US" spc="10"/>
              <a:t>l</a:t>
            </a:r>
            <a:r>
              <a:rPr dirty="0" sz="3200" lang="en-US" spc="10"/>
              <a:t>u</a:t>
            </a:r>
            <a:r>
              <a:rPr dirty="0" sz="3200" lang="en-US" spc="10"/>
              <a:t>a</a:t>
            </a:r>
            <a:r>
              <a:rPr dirty="0" sz="3200" lang="en-US" spc="10"/>
              <a:t>t</a:t>
            </a:r>
            <a:r>
              <a:rPr dirty="0" sz="3200" lang="en-US" spc="10"/>
              <a:t>i</a:t>
            </a:r>
            <a:r>
              <a:rPr dirty="0" sz="3200" lang="en-US" spc="10"/>
              <a:t>o</a:t>
            </a:r>
            <a:r>
              <a:rPr dirty="0" sz="3200" lang="en-US" spc="10"/>
              <a:t>n</a:t>
            </a:r>
            <a:r>
              <a:rPr dirty="0" sz="3200" lang="en-US" spc="10"/>
              <a:t> </a:t>
            </a:r>
            <a:r>
              <a:rPr dirty="0" sz="3200" lang="en-IN" spc="10"/>
              <a:t>analysis to ensure fair compensation, identify disparities, and inform future salary decision.</a:t>
            </a:r>
            <a:endParaRPr dirty="0" sz="320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6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52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7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8" name="TextBox 10"/>
          <p:cNvSpPr txBox="1"/>
          <p:nvPr/>
        </p:nvSpPr>
        <p:spPr>
          <a:xfrm>
            <a:off x="990600" y="1933501"/>
            <a:ext cx="7924800" cy="18440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This study aims to investigate employee compensation across various departments and genders, identifying potential pay gaps and disparities.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i="1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Key areas of focus include</a:t>
            </a:r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   </a:t>
            </a:r>
          </a:p>
        </p:txBody>
      </p:sp>
      <p:sp>
        <p:nvSpPr>
          <p:cNvPr id="1048659" name="TextBox 11"/>
          <p:cNvSpPr txBox="1"/>
          <p:nvPr/>
        </p:nvSpPr>
        <p:spPr>
          <a:xfrm>
            <a:off x="2205185" y="4346942"/>
            <a:ext cx="6105378" cy="1297940"/>
          </a:xfrm>
          <a:prstGeom prst="rect"/>
          <a:noFill/>
        </p:spPr>
        <p:txBody>
          <a:bodyPr wrap="square">
            <a:spAutoFit/>
          </a:bodyPr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Department-wise salary comparisons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Gender-based salary analysis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Intersectional analysis(department and gender)</a:t>
            </a:r>
          </a:p>
          <a:p>
            <a:endParaRPr dirty="0" sz="20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endParaRPr dirty="0" sz="20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3975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4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5" name="TextBox 8"/>
          <p:cNvSpPr txBox="1"/>
          <p:nvPr/>
        </p:nvSpPr>
        <p:spPr>
          <a:xfrm>
            <a:off x="1219200" y="1835101"/>
            <a:ext cx="3724275" cy="3202940"/>
          </a:xfrm>
          <a:prstGeom prst="rect"/>
          <a:noFill/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dirty="0" sz="2000" lang="en-US"/>
              <a:t>              </a:t>
            </a:r>
            <a:r>
              <a:rPr dirty="0" sz="2800" lang="en-US"/>
              <a:t>HR Department</a:t>
            </a:r>
          </a:p>
          <a:p>
            <a:pPr>
              <a:lnSpc>
                <a:spcPct val="250000"/>
              </a:lnSpc>
            </a:pPr>
            <a:r>
              <a:rPr dirty="0" sz="2800" lang="en-US"/>
              <a:t>          Finance Team</a:t>
            </a:r>
          </a:p>
          <a:p>
            <a:pPr>
              <a:lnSpc>
                <a:spcPct val="250000"/>
              </a:lnSpc>
            </a:pPr>
            <a:r>
              <a:rPr dirty="0" sz="2800" lang="en-US"/>
              <a:t>          Management </a:t>
            </a:r>
          </a:p>
          <a:p>
            <a:pPr>
              <a:lnSpc>
                <a:spcPct val="250000"/>
              </a:lnSpc>
            </a:pPr>
            <a:r>
              <a:rPr dirty="0" sz="2800" lang="en-US"/>
              <a:t>           Employees  </a:t>
            </a:r>
          </a:p>
        </p:txBody>
      </p:sp>
      <p:pic>
        <p:nvPicPr>
          <p:cNvPr id="2097163" name="Picture 4" descr="Human resources - Free user icons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 cstate="print"/>
          <a:srcRect/>
          <a:stretch>
            <a:fillRect/>
          </a:stretch>
        </p:blipFill>
        <p:spPr bwMode="auto">
          <a:xfrm>
            <a:off x="1219200" y="2010337"/>
            <a:ext cx="690563" cy="533401"/>
          </a:xfrm>
          <a:prstGeom prst="rect"/>
          <a:noFill/>
        </p:spPr>
      </p:pic>
      <p:pic>
        <p:nvPicPr>
          <p:cNvPr id="2097164" name="Picture 6" descr="Stock Vector | Adobe Stock"/>
          <p:cNvPicPr>
            <a:picLocks noChangeAspect="1" noChangeArrowheads="1"/>
          </p:cNvPicPr>
          <p:nvPr/>
        </p:nvPicPr>
        <p:blipFill rotWithShape="1">
          <a:blip xmlns:r="http://schemas.openxmlformats.org/officeDocument/2006/relationships" r:embed="rId3" cstate="print"/>
          <a:srcRect l="4178"/>
          <a:stretch>
            <a:fillRect/>
          </a:stretch>
        </p:blipFill>
        <p:spPr bwMode="auto">
          <a:xfrm>
            <a:off x="1219200" y="2842931"/>
            <a:ext cx="771528" cy="762000"/>
          </a:xfrm>
          <a:prstGeom prst="rect"/>
          <a:noFill/>
        </p:spPr>
      </p:pic>
      <p:pic>
        <p:nvPicPr>
          <p:cNvPr id="2097165" name="Picture 8" descr="Project Management Icon transparent ...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4" cstate="print"/>
          <a:srcRect/>
          <a:stretch>
            <a:fillRect/>
          </a:stretch>
        </p:blipFill>
        <p:spPr bwMode="auto">
          <a:xfrm>
            <a:off x="1223964" y="3955783"/>
            <a:ext cx="762000" cy="685801"/>
          </a:xfrm>
          <a:prstGeom prst="rect"/>
          <a:noFill/>
        </p:spPr>
      </p:pic>
      <p:pic>
        <p:nvPicPr>
          <p:cNvPr id="2097166" name="Picture 10" descr="Employee - Free people icons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5" cstate="print"/>
          <a:srcRect/>
          <a:stretch>
            <a:fillRect/>
          </a:stretch>
        </p:blipFill>
        <p:spPr bwMode="auto">
          <a:xfrm>
            <a:off x="1223964" y="4914396"/>
            <a:ext cx="762000" cy="762000"/>
          </a:xfrm>
          <a:prstGeom prst="rect"/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9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4451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8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0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71" name="TextBox 9"/>
          <p:cNvSpPr txBox="1"/>
          <p:nvPr/>
        </p:nvSpPr>
        <p:spPr>
          <a:xfrm>
            <a:off x="3043310" y="2269390"/>
            <a:ext cx="6634089" cy="3037841"/>
          </a:xfrm>
          <a:prstGeom prst="rect"/>
          <a:noFill/>
        </p:spPr>
        <p:txBody>
          <a:bodyPr wrap="square">
            <a:spAutoFit/>
          </a:bodyPr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400" lang="en-US">
                <a:solidFill>
                  <a:schemeClr val="accent6">
                    <a:lumMod val="75000"/>
                  </a:schemeClr>
                </a:solidFill>
              </a:rPr>
              <a:t>Conditional Formatting </a:t>
            </a:r>
            <a:r>
              <a:rPr dirty="0" sz="2400" lang="en-US"/>
              <a:t>– to highlight the blank spaces.</a:t>
            </a: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dirty="0" sz="2400" lang="en-US">
                <a:solidFill>
                  <a:schemeClr val="accent6">
                    <a:lumMod val="75000"/>
                  </a:schemeClr>
                </a:solidFill>
              </a:rPr>
              <a:t>Filter Option </a:t>
            </a:r>
            <a:r>
              <a:rPr dirty="0" sz="2400" lang="en-US"/>
              <a:t>– to remove the missing values/blank spaces, And filter out the options.</a:t>
            </a: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dirty="0" sz="2400" lang="en-US">
                <a:solidFill>
                  <a:schemeClr val="accent6">
                    <a:lumMod val="75000"/>
                  </a:schemeClr>
                </a:solidFill>
              </a:rPr>
              <a:t>Pivot table</a:t>
            </a:r>
            <a:r>
              <a:rPr dirty="0" sz="2400" lang="en-US">
                <a:solidFill>
                  <a:schemeClr val="accent2"/>
                </a:solidFill>
              </a:rPr>
              <a:t> </a:t>
            </a:r>
            <a:r>
              <a:rPr dirty="0" sz="2400" lang="en-US"/>
              <a:t>–  summary from excel</a:t>
            </a: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dirty="0" sz="2400" lang="en-US">
                <a:solidFill>
                  <a:schemeClr val="accent6">
                    <a:lumMod val="75000"/>
                  </a:schemeClr>
                </a:solidFill>
              </a:rPr>
              <a:t>Graph</a:t>
            </a:r>
            <a:r>
              <a:rPr dirty="0" sz="2400" lang="en-US">
                <a:solidFill>
                  <a:schemeClr val="accent2"/>
                </a:solidFill>
              </a:rPr>
              <a:t> </a:t>
            </a:r>
            <a:r>
              <a:rPr dirty="0" sz="2400" lang="en-US"/>
              <a:t>– data visualization</a:t>
            </a:r>
          </a:p>
          <a:p>
            <a:r>
              <a:rPr dirty="0" sz="2400" lang="en-US"/>
              <a:t> 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endParaRPr dirty="0" sz="240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842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3" name="TextBox 7"/>
          <p:cNvSpPr txBox="1"/>
          <p:nvPr/>
        </p:nvSpPr>
        <p:spPr>
          <a:xfrm>
            <a:off x="1828800" y="1783542"/>
            <a:ext cx="6105378" cy="1170941"/>
          </a:xfrm>
          <a:prstGeom prst="rect"/>
          <a:noFill/>
        </p:spPr>
        <p:txBody>
          <a:bodyPr anchor="ctr" wrap="square">
            <a:spAutoFit/>
          </a:bodyPr>
          <a:p>
            <a:pPr>
              <a:lnSpc>
                <a:spcPct val="150000"/>
              </a:lnSpc>
            </a:pPr>
            <a:r>
              <a:rPr dirty="0" sz="2000" lang="en-US"/>
              <a:t>Employee dataset – taken from </a:t>
            </a:r>
            <a:r>
              <a:rPr dirty="0" sz="2000" lang="en-US" err="1"/>
              <a:t>edunet</a:t>
            </a:r>
            <a:r>
              <a:rPr dirty="0" sz="2000" lang="en-US"/>
              <a:t> </a:t>
            </a:r>
            <a:r>
              <a:rPr dirty="0" sz="2000" lang="en-US" err="1"/>
              <a:t>DashBoard</a:t>
            </a:r>
            <a:r>
              <a:rPr dirty="0" sz="2000" lang="en-US"/>
              <a:t> </a:t>
            </a:r>
          </a:p>
          <a:p>
            <a:pPr>
              <a:lnSpc>
                <a:spcPct val="150000"/>
              </a:lnSpc>
            </a:pPr>
            <a:r>
              <a:rPr dirty="0" sz="2000" lang="en-US"/>
              <a:t>4 features has taken</a:t>
            </a:r>
          </a:p>
          <a:p>
            <a:pPr>
              <a:lnSpc>
                <a:spcPct val="150000"/>
              </a:lnSpc>
            </a:pPr>
            <a:r>
              <a:rPr dirty="0" lang="en-US"/>
              <a:t>       </a:t>
            </a:r>
            <a:endParaRPr dirty="0" lang="en-IN"/>
          </a:p>
        </p:txBody>
      </p:sp>
      <p:sp>
        <p:nvSpPr>
          <p:cNvPr id="1048674" name="TextBox 9"/>
          <p:cNvSpPr txBox="1"/>
          <p:nvPr/>
        </p:nvSpPr>
        <p:spPr>
          <a:xfrm>
            <a:off x="2438400" y="2738708"/>
            <a:ext cx="6105378" cy="1463040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dirty="0" lang="en-US"/>
              <a:t>Gender – text</a:t>
            </a:r>
          </a:p>
          <a:p>
            <a:pPr indent="-285750" marL="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dirty="0" lang="en-US"/>
              <a:t> Department – text</a:t>
            </a:r>
          </a:p>
          <a:p>
            <a:pPr indent="-285750" marL="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dirty="0" lang="en-US"/>
              <a:t> Salary – numerical</a:t>
            </a:r>
          </a:p>
          <a:p>
            <a:pPr indent="-285750" marL="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dirty="0" lang="en-US"/>
              <a:t> Employee type - text </a:t>
            </a:r>
            <a:endParaRPr dirty="0"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52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80" name="object 8"/>
          <p:cNvSpPr txBox="1"/>
          <p:nvPr/>
        </p:nvSpPr>
        <p:spPr>
          <a:xfrm>
            <a:off x="11277218" y="6473337"/>
            <a:ext cx="228600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TextBox 8"/>
          <p:cNvSpPr txBox="1"/>
          <p:nvPr/>
        </p:nvSpPr>
        <p:spPr>
          <a:xfrm>
            <a:off x="2743200" y="2354703"/>
            <a:ext cx="8534018" cy="7772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21" name=""/>
          <p:cNvSpPr txBox="1"/>
          <p:nvPr/>
        </p:nvSpPr>
        <p:spPr>
          <a:xfrm>
            <a:off x="1639252" y="2311716"/>
            <a:ext cx="7435594" cy="7772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•Performance level=IFS(Z8&gt;=5,"VERY HIGH",Z8&gt;=4,"HIGH",Z8&gt;=3,"MED",TRUE,"LOW")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Balaji Dommaraju</cp:lastModifiedBy>
  <dcterms:created xsi:type="dcterms:W3CDTF">2024-03-29T04:07:22Z</dcterms:created>
  <dcterms:modified xsi:type="dcterms:W3CDTF">2024-08-31T11:36:23Z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