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2" r:id="rId5"/>
    <p:sldId id="266" r:id="rId6"/>
    <p:sldId id="257" r:id="rId7"/>
    <p:sldId id="258" r:id="rId8"/>
    <p:sldId id="285" r:id="rId9"/>
    <p:sldId id="259" r:id="rId10"/>
    <p:sldId id="274" r:id="rId11"/>
    <p:sldId id="260" r:id="rId12"/>
    <p:sldId id="270" r:id="rId13"/>
    <p:sldId id="273" r:id="rId14"/>
    <p:sldId id="277" r:id="rId15"/>
    <p:sldId id="278" r:id="rId16"/>
    <p:sldId id="280" r:id="rId17"/>
    <p:sldId id="281" r:id="rId18"/>
    <p:sldId id="283" r:id="rId19"/>
    <p:sldId id="284" r:id="rId20"/>
    <p:sldId id="282" r:id="rId21"/>
    <p:sldId id="269" r:id="rId22"/>
    <p:sldId id="27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FF7F0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9" d="100"/>
          <a:sy n="89" d="100"/>
        </p:scale>
        <p:origin x="432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28.01.2024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hirajteotia/Dashboard_healthcare" TargetMode="External"/><Relationship Id="rId2" Type="http://schemas.openxmlformats.org/officeDocument/2006/relationships/hyperlink" Target="https://github.com/adhirajteotia/Prediction-of-Credit-Card-fraud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adhirajteotia/Uncertainties-and-Controversies-in-the-recent-NFT-boom-using-SQL" TargetMode="External"/><Relationship Id="rId5" Type="http://schemas.openxmlformats.org/officeDocument/2006/relationships/hyperlink" Target="https://github.com/adhirajteotia/Car_Price_Prediction_Python" TargetMode="External"/><Relationship Id="rId4" Type="http://schemas.openxmlformats.org/officeDocument/2006/relationships/hyperlink" Target="https://github.com/adhirajteotia/Tableau_superstore_datas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2" t="-17629" r="1332" b="33653"/>
          <a:stretch/>
        </p:blipFill>
        <p:spPr>
          <a:xfrm>
            <a:off x="0" y="-72327"/>
            <a:ext cx="12190660" cy="5569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828800" y="777667"/>
            <a:ext cx="558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81413" y="661677"/>
            <a:ext cx="6121638" cy="637603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92808" y="661677"/>
            <a:ext cx="61102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</a:rPr>
              <a:t>Credit Card Fraud Detection</a:t>
            </a:r>
            <a:endParaRPr lang="en-IN" sz="3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166" y="5861844"/>
            <a:ext cx="992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Machine Learning Classification Algorithms to detect Credit Card Fraudulent Activities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931" y="754394"/>
            <a:ext cx="4952634" cy="7582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Correlation</a:t>
            </a:r>
            <a:br>
              <a:rPr lang="en-US" dirty="0" smtClean="0"/>
            </a:br>
            <a:r>
              <a:rPr lang="en-US" dirty="0" smtClean="0"/>
              <a:t>in HEATMAPS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02931" y="2876645"/>
            <a:ext cx="3559671" cy="18467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studying </a:t>
            </a:r>
            <a:r>
              <a:rPr lang="en-US" dirty="0"/>
              <a:t>the Feature Correlations of the given </a:t>
            </a:r>
            <a:r>
              <a:rPr lang="en-US" dirty="0" smtClean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</a:t>
            </a:r>
            <a:r>
              <a:rPr lang="en-IN" dirty="0" smtClean="0"/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Identifying Relationships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" y="517983"/>
            <a:ext cx="5983510" cy="58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2290" y="19623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make use of AUC-ROC Score, Classification Report, Accuracy and F1-Score to evaluate the performance of the classifiers</a:t>
            </a:r>
          </a:p>
          <a:p>
            <a:r>
              <a:rPr lang="en-US" b="1" i="1" dirty="0"/>
              <a:t>Method to compute the following:</a:t>
            </a:r>
          </a:p>
          <a:p>
            <a:r>
              <a:rPr lang="en-US" dirty="0"/>
              <a:t>Classification Report</a:t>
            </a:r>
          </a:p>
          <a:p>
            <a:r>
              <a:rPr lang="en-US" dirty="0"/>
              <a:t>F1-score</a:t>
            </a:r>
          </a:p>
          <a:p>
            <a:r>
              <a:rPr lang="en-US" dirty="0"/>
              <a:t>AUC-ROC score</a:t>
            </a:r>
          </a:p>
          <a:p>
            <a:r>
              <a:rPr lang="en-US" dirty="0"/>
              <a:t>Accuracy</a:t>
            </a:r>
          </a:p>
          <a:p>
            <a:r>
              <a:rPr lang="en-US" b="1" i="1" dirty="0"/>
              <a:t>Parameters:</a:t>
            </a:r>
          </a:p>
          <a:p>
            <a:r>
              <a:rPr lang="en-US" dirty="0" err="1"/>
              <a:t>y_test</a:t>
            </a:r>
            <a:r>
              <a:rPr lang="en-US" dirty="0"/>
              <a:t>: The target variable test set</a:t>
            </a:r>
          </a:p>
          <a:p>
            <a:r>
              <a:rPr lang="en-US" dirty="0" err="1"/>
              <a:t>grid_clf</a:t>
            </a:r>
            <a:r>
              <a:rPr lang="en-US" dirty="0"/>
              <a:t>: Grid classifier selected</a:t>
            </a:r>
          </a:p>
          <a:p>
            <a:r>
              <a:rPr lang="en-US" dirty="0" err="1"/>
              <a:t>X_test</a:t>
            </a:r>
            <a:r>
              <a:rPr lang="en-US" dirty="0"/>
              <a:t>: Input Feature Test Set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28" y="2210464"/>
            <a:ext cx="5269906" cy="39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17451" r="1986" b="5238"/>
          <a:stretch/>
        </p:blipFill>
        <p:spPr>
          <a:xfrm>
            <a:off x="247827" y="1045705"/>
            <a:ext cx="11417181" cy="546619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4734" y="279667"/>
            <a:ext cx="9050518" cy="945498"/>
          </a:xfrm>
        </p:spPr>
        <p:txBody>
          <a:bodyPr/>
          <a:lstStyle/>
          <a:p>
            <a:r>
              <a:rPr lang="en-IN" b="0" dirty="0" smtClean="0"/>
              <a:t>For performance </a:t>
            </a:r>
            <a:r>
              <a:rPr lang="en-IN" b="0" dirty="0"/>
              <a:t>of the </a:t>
            </a:r>
            <a:r>
              <a:rPr lang="en-IN" b="0" dirty="0" smtClean="0"/>
              <a:t>classifiers: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Pipeline for Random Forest Classifier</a:t>
            </a:r>
            <a:endParaRPr lang="en-IN" b="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7" t="39895" r="36685" b="28173"/>
          <a:stretch/>
        </p:blipFill>
        <p:spPr>
          <a:xfrm>
            <a:off x="838200" y="3271278"/>
            <a:ext cx="6189833" cy="301321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42745" r="10280" b="39281"/>
          <a:stretch/>
        </p:blipFill>
        <p:spPr>
          <a:xfrm>
            <a:off x="102549" y="1709158"/>
            <a:ext cx="8349242" cy="13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4" t="36406" r="10819" b="43562"/>
          <a:stretch/>
        </p:blipFill>
        <p:spPr>
          <a:xfrm>
            <a:off x="278711" y="1709520"/>
            <a:ext cx="8104713" cy="146813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Pipeline for Logistic Regression</a:t>
            </a:r>
            <a:endParaRPr lang="en-IN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7" t="29756" r="32540" b="38223"/>
          <a:stretch/>
        </p:blipFill>
        <p:spPr>
          <a:xfrm>
            <a:off x="1239137" y="3300052"/>
            <a:ext cx="6431353" cy="29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8" t="34442" r="37885" b="33153"/>
          <a:stretch/>
        </p:blipFill>
        <p:spPr>
          <a:xfrm>
            <a:off x="969348" y="3264493"/>
            <a:ext cx="5798708" cy="307648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Pipeline for KN Neighbors Classifier</a:t>
            </a:r>
            <a:endParaRPr lang="en-IN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8" t="38818" r="10960" b="43963"/>
          <a:stretch/>
        </p:blipFill>
        <p:spPr>
          <a:xfrm>
            <a:off x="239281" y="1761809"/>
            <a:ext cx="8699620" cy="13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67998"/>
            <a:ext cx="9050518" cy="1473051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K-Nearest Neighbors Classifier tuned with Grid Search with the best parameter being the Euclidean Distance (p=2) outperforms its counterparts to give a test accuracy of nearly 99.8% and a perfect F1-Score with minimal </a:t>
            </a:r>
            <a:r>
              <a:rPr lang="en-US" dirty="0" smtClean="0"/>
              <a:t>overfitting.</a:t>
            </a:r>
            <a:endParaRPr lang="en-US" dirty="0"/>
          </a:p>
          <a:p>
            <a:r>
              <a:rPr lang="en-US" dirty="0"/>
              <a:t>SMOTE overcomes </a:t>
            </a:r>
            <a:r>
              <a:rPr lang="en-US" dirty="0" smtClean="0"/>
              <a:t>overfitting </a:t>
            </a:r>
            <a:r>
              <a:rPr lang="en-US" dirty="0"/>
              <a:t>by synthetically oversampling minority class labels and is successful to a great </a:t>
            </a:r>
            <a:r>
              <a:rPr lang="en-US" dirty="0" smtClean="0"/>
              <a:t>degree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1049"/>
            <a:ext cx="10185875" cy="27078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26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186017" cy="1925979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Fraud Transactions occur for an amount below 2500. Thus, the bank can infer clearly that the fraud committers try to commit frauds of smaller amounts to avoid suspicion.</a:t>
            </a:r>
          </a:p>
          <a:p>
            <a:r>
              <a:rPr lang="en-US" dirty="0"/>
              <a:t>The fraud transactions are equitable distributed throughout time and there is no clear relationship of time with </a:t>
            </a:r>
            <a:r>
              <a:rPr lang="en-US" dirty="0" smtClean="0"/>
              <a:t>committing </a:t>
            </a:r>
            <a:r>
              <a:rPr lang="en-US" dirty="0"/>
              <a:t>of fraud.</a:t>
            </a:r>
          </a:p>
          <a:p>
            <a:r>
              <a:rPr lang="en-US" dirty="0"/>
              <a:t>The number of fraud transactions are very few </a:t>
            </a:r>
            <a:r>
              <a:rPr lang="en-US" dirty="0" smtClean="0"/>
              <a:t>compared </a:t>
            </a:r>
            <a:r>
              <a:rPr lang="en-US" dirty="0"/>
              <a:t>to legitimate transactions and it has to be balanced in order for a fair comparison to prevent the model from overfitting.</a:t>
            </a:r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44" y="3463983"/>
            <a:ext cx="8515528" cy="29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20" y="536829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 err="1" smtClean="0"/>
              <a:t>Adhiraj</a:t>
            </a:r>
            <a:r>
              <a:rPr lang="en-US" dirty="0" smtClean="0"/>
              <a:t> </a:t>
            </a:r>
            <a:r>
              <a:rPr lang="en-US" dirty="0" err="1" smtClean="0"/>
              <a:t>Teotia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+91-9582676944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adhiteo27@gmail.com</a:t>
            </a:r>
            <a:endParaRPr lang="ru-R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-26352" r="19381"/>
          <a:stretch/>
        </p:blipFill>
        <p:spPr>
          <a:xfrm>
            <a:off x="5324030" y="96404"/>
            <a:ext cx="6645780" cy="5497510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496"/>
            <a:ext cx="9050518" cy="94549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Other GitHub Project Link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452644"/>
            <a:ext cx="104054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github.com/adhirajteotia/Prediction-of-Credit-Card-fraud</a:t>
            </a:r>
            <a:endParaRPr lang="en-IN" dirty="0" smtClean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github.com/adhirajteotia/Dashboard_healthcare</a:t>
            </a:r>
            <a:endParaRPr lang="en-IN" dirty="0" smtClean="0"/>
          </a:p>
          <a:p>
            <a:endParaRPr lang="en-US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github.com/adhirajteotia/Tableau_superstore_dataset</a:t>
            </a:r>
            <a:endParaRPr lang="en-IN" dirty="0" smtClean="0"/>
          </a:p>
          <a:p>
            <a:endParaRPr lang="en-US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github.com/adhirajteotia/Car_Price_Prediction_Python</a:t>
            </a:r>
            <a:endParaRPr lang="en-IN" dirty="0" smtClean="0"/>
          </a:p>
          <a:p>
            <a:endParaRPr lang="en-US" dirty="0"/>
          </a:p>
          <a:p>
            <a:r>
              <a:rPr lang="en-IN" dirty="0">
                <a:hlinkClick r:id="rId6"/>
              </a:rPr>
              <a:t>https://github.com/adhirajteotia/Uncertainties-and-Controversies-in-the-recent-NFT-boom-using-SQL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27" y="654959"/>
            <a:ext cx="6206234" cy="1517356"/>
          </a:xfrm>
        </p:spPr>
        <p:txBody>
          <a:bodyPr/>
          <a:lstStyle/>
          <a:p>
            <a:r>
              <a:rPr lang="en-US" dirty="0" smtClean="0"/>
              <a:t>Credit Card Fraud Detection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599915"/>
            <a:ext cx="6964822" cy="9498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Automated Fraud Detection</a:t>
            </a:r>
          </a:p>
          <a:p>
            <a:r>
              <a:rPr lang="en-US" dirty="0" smtClean="0"/>
              <a:t>Project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271397"/>
            <a:ext cx="5571812" cy="526471"/>
          </a:xfrm>
        </p:spPr>
        <p:txBody>
          <a:bodyPr/>
          <a:lstStyle/>
          <a:p>
            <a:r>
              <a:rPr lang="en-US" dirty="0" smtClean="0"/>
              <a:t>January</a:t>
            </a:r>
            <a:r>
              <a:rPr lang="en-US" dirty="0"/>
              <a:t> </a:t>
            </a:r>
            <a:r>
              <a:rPr lang="en-US" dirty="0" smtClean="0"/>
              <a:t>2024</a:t>
            </a:r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96" t="-15756" r="-15214" b="292"/>
          <a:stretch/>
        </p:blipFill>
        <p:spPr>
          <a:xfrm>
            <a:off x="4888195" y="239281"/>
            <a:ext cx="718416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a Credit Card Fraud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Credit Card Fraud Detection is a major problem that financial world is facing now a days. Even greater problem is to detect the fraudsters and fraud transactions.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tackle this we need AI to automate the process, because we, a humans, its merely impossible to search the fraud transactions in a short period of time. Now, we use Machine learning algorithms here to find </a:t>
            </a:r>
            <a:r>
              <a:rPr lang="en-US" dirty="0" smtClean="0"/>
              <a:t>the </a:t>
            </a:r>
            <a:r>
              <a:rPr lang="en-US" dirty="0"/>
              <a:t>number of fraud transactions. It’s number is much lesser than the number of legitimate transaction for any bank.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approaches </a:t>
            </a:r>
            <a:r>
              <a:rPr lang="en-US" dirty="0" smtClean="0"/>
              <a:t>involve </a:t>
            </a:r>
            <a:r>
              <a:rPr lang="en-US" dirty="0"/>
              <a:t>building </a:t>
            </a:r>
            <a:r>
              <a:rPr lang="en-US" dirty="0" smtClean="0"/>
              <a:t>models </a:t>
            </a:r>
            <a:r>
              <a:rPr lang="en-US" dirty="0"/>
              <a:t>on such imbalanced data, and thus fails to produce results on real-time new data because of </a:t>
            </a:r>
            <a:r>
              <a:rPr lang="en-US" dirty="0" smtClean="0"/>
              <a:t>over fitting </a:t>
            </a:r>
            <a:r>
              <a:rPr lang="en-US" dirty="0"/>
              <a:t>on training data which is bias towards the class of legitimate transactions (major class). Thus, we can see this as an anomaly detection problem.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-1399" r="51339" b="1399"/>
          <a:stretch/>
        </p:blipFill>
        <p:spPr>
          <a:xfrm>
            <a:off x="1396781" y="0"/>
            <a:ext cx="3894833" cy="5656330"/>
          </a:xfrm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79" y="696650"/>
            <a:ext cx="4661122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MAJOR PROBLEMS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/>
              <a:t>Here, I </a:t>
            </a:r>
            <a:r>
              <a:rPr lang="en-US" sz="2000" dirty="0" smtClean="0"/>
              <a:t>was asked with 2 </a:t>
            </a:r>
            <a:r>
              <a:rPr lang="en-US" sz="2000" dirty="0"/>
              <a:t>of the major problems in anomaly. 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379" y="3346370"/>
            <a:ext cx="4548187" cy="1708223"/>
          </a:xfrm>
        </p:spPr>
        <p:txBody>
          <a:bodyPr/>
          <a:lstStyle/>
          <a:p>
            <a:r>
              <a:rPr lang="en-US" sz="1600" u="sng" dirty="0"/>
              <a:t>Question.1</a:t>
            </a:r>
            <a:r>
              <a:rPr lang="en-US" sz="1600" dirty="0"/>
              <a:t>: At what time does the Credit Card Frauds takes place usually? </a:t>
            </a:r>
            <a:endParaRPr lang="en-US" sz="1600" dirty="0" smtClean="0"/>
          </a:p>
          <a:p>
            <a:r>
              <a:rPr lang="en-US" sz="1600" u="sng" dirty="0" smtClean="0"/>
              <a:t>Question.2</a:t>
            </a:r>
            <a:r>
              <a:rPr lang="en-US" sz="1600" dirty="0"/>
              <a:t>: On legitimate transactions, how do we balance the data and </a:t>
            </a:r>
            <a:r>
              <a:rPr lang="en-US" sz="1600" dirty="0" smtClean="0"/>
              <a:t>don’t </a:t>
            </a:r>
            <a:r>
              <a:rPr lang="en-US" sz="1600" dirty="0"/>
              <a:t>let it </a:t>
            </a:r>
            <a:r>
              <a:rPr lang="en-US" sz="1600" dirty="0" err="1" smtClean="0"/>
              <a:t>overfit</a:t>
            </a:r>
            <a:r>
              <a:rPr lang="en-US" sz="1600" dirty="0" smtClean="0"/>
              <a:t>?</a:t>
            </a:r>
            <a:endParaRPr lang="en-US" sz="1600" dirty="0"/>
          </a:p>
          <a:p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797769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t="8688" r="2719" b="-511"/>
          <a:stretch/>
        </p:blipFill>
        <p:spPr>
          <a:xfrm>
            <a:off x="5734228" y="1200245"/>
            <a:ext cx="6457772" cy="3752659"/>
          </a:xfr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7" y="-94004"/>
            <a:ext cx="10747304" cy="70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Basic Data Processing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 = Fraud Transactions</a:t>
            </a:r>
            <a:endParaRPr lang="ru-RU" dirty="0"/>
          </a:p>
          <a:p>
            <a:r>
              <a:rPr lang="en-US" dirty="0" smtClean="0"/>
              <a:t>0 = Legitimate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959593"/>
            <a:ext cx="7244860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Relationship </a:t>
            </a:r>
            <a:r>
              <a:rPr lang="en-US" dirty="0"/>
              <a:t>of fraud transactions with amount of money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3294245"/>
            <a:ext cx="9734199" cy="2333625"/>
          </a:xfrm>
        </p:spPr>
        <p:txBody>
          <a:bodyPr/>
          <a:lstStyle/>
          <a:p>
            <a:r>
              <a:rPr lang="en-US" dirty="0"/>
              <a:t>As we can see Dataset is highly </a:t>
            </a:r>
            <a:r>
              <a:rPr lang="en-US" dirty="0" smtClean="0"/>
              <a:t>imbalanced.</a:t>
            </a:r>
          </a:p>
          <a:p>
            <a:r>
              <a:rPr lang="en-US" dirty="0" smtClean="0"/>
              <a:t>Major </a:t>
            </a:r>
            <a:r>
              <a:rPr lang="en-US" dirty="0"/>
              <a:t>class label = 0 and minor class label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</a:t>
            </a:r>
            <a:r>
              <a:rPr lang="en-US" dirty="0"/>
              <a:t>, we will perform Synthetic Minority Oversampling on the data to balance it </a:t>
            </a:r>
            <a:r>
              <a:rPr lang="en-US" dirty="0" smtClean="0"/>
              <a:t>out.</a:t>
            </a:r>
          </a:p>
          <a:p>
            <a:r>
              <a:rPr lang="en-US" dirty="0" smtClean="0"/>
              <a:t>Let </a:t>
            </a:r>
            <a:r>
              <a:rPr lang="en-US" dirty="0"/>
              <a:t>us try to determine the nature of transactions </a:t>
            </a:r>
            <a:r>
              <a:rPr lang="en-US" dirty="0" smtClean="0"/>
              <a:t>– and lets find out if there is any connection between the time zone of the fraudsters - in the next slides.</a:t>
            </a:r>
            <a:endParaRPr lang="ru-RU" dirty="0"/>
          </a:p>
          <a:p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PAIRPLOT INSIGHTS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174869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0" dirty="0" smtClean="0"/>
              <a:t>All </a:t>
            </a:r>
            <a:r>
              <a:rPr lang="en-US" b="0" dirty="0"/>
              <a:t>Fraud Transactions occur for an amount below 2500</a:t>
            </a:r>
            <a:r>
              <a:rPr lang="en-US" b="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b="0" dirty="0" smtClean="0"/>
              <a:t> </a:t>
            </a:r>
            <a:r>
              <a:rPr lang="en-US" b="0" dirty="0"/>
              <a:t>Thus, the bank can infer clearly that the fraud committers try to commit frauds of smaller amounts to avoid suspicion</a:t>
            </a:r>
            <a:endParaRPr lang="ru-RU" dirty="0"/>
          </a:p>
        </p:txBody>
      </p:sp>
      <p:sp>
        <p:nvSpPr>
          <p:cNvPr id="25" name="Oval 24" descr="Circle shape">
            <a:extLst>
              <a:ext uri="{FF2B5EF4-FFF2-40B4-BE49-F238E27FC236}">
                <a16:creationId xmlns:a16="http://schemas.microsoft.com/office/drawing/2014/main" xmlns="" id="{CB3E6EAD-AA8B-4D6A-B852-670A3BE077FA}"/>
              </a:ext>
            </a:extLst>
          </p:cNvPr>
          <p:cNvSpPr/>
          <p:nvPr/>
        </p:nvSpPr>
        <p:spPr>
          <a:xfrm>
            <a:off x="8224547" y="4515554"/>
            <a:ext cx="384048" cy="384048"/>
          </a:xfrm>
          <a:prstGeom prst="ellipse">
            <a:avLst/>
          </a:prstGeom>
          <a:solidFill>
            <a:srgbClr val="FF7F0E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9" name="Oval 18" descr="Circle shape">
            <a:extLst>
              <a:ext uri="{FF2B5EF4-FFF2-40B4-BE49-F238E27FC236}">
                <a16:creationId xmlns:a16="http://schemas.microsoft.com/office/drawing/2014/main" xmlns="" id="{74F8D4E4-1B47-416C-9A28-44D029B05DF3}"/>
              </a:ext>
            </a:extLst>
          </p:cNvPr>
          <p:cNvSpPr/>
          <p:nvPr/>
        </p:nvSpPr>
        <p:spPr>
          <a:xfrm>
            <a:off x="5858445" y="4496632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0270" y="4534477"/>
            <a:ext cx="1826500" cy="365125"/>
          </a:xfrm>
        </p:spPr>
        <p:txBody>
          <a:bodyPr>
            <a:normAutofit/>
          </a:bodyPr>
          <a:lstStyle/>
          <a:p>
            <a:r>
              <a:rPr lang="en-US" dirty="0" smtClean="0"/>
              <a:t>Legit Transactions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86372" y="4534477"/>
            <a:ext cx="2080789" cy="365125"/>
          </a:xfrm>
        </p:spPr>
        <p:txBody>
          <a:bodyPr>
            <a:normAutofit/>
          </a:bodyPr>
          <a:lstStyle/>
          <a:p>
            <a:r>
              <a:rPr lang="en-US" dirty="0" smtClean="0"/>
              <a:t>Fraud Transactions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0" y="1187866"/>
            <a:ext cx="4748326" cy="4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506" y="406507"/>
            <a:ext cx="4395258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PAIRPLOT INSIGHTS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02590" y="2899898"/>
            <a:ext cx="5630885" cy="321904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197DCE"/>
                </a:solidFill>
              </a:rPr>
              <a:t>The </a:t>
            </a:r>
            <a:r>
              <a:rPr lang="en-US" dirty="0">
                <a:solidFill>
                  <a:srgbClr val="197DCE"/>
                </a:solidFill>
              </a:rPr>
              <a:t>fraud transactions are generally not above an amount of 2500</a:t>
            </a:r>
            <a:r>
              <a:rPr lang="en-US" dirty="0" smtClean="0">
                <a:solidFill>
                  <a:srgbClr val="197DC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197DCE"/>
                </a:solidFill>
              </a:rPr>
              <a:t>We </a:t>
            </a:r>
            <a:r>
              <a:rPr lang="en-US" dirty="0">
                <a:solidFill>
                  <a:srgbClr val="197DCE"/>
                </a:solidFill>
              </a:rPr>
              <a:t>observe that the 99.85% of transactions amount to less than </a:t>
            </a:r>
            <a:r>
              <a:rPr lang="en-US" dirty="0" smtClean="0">
                <a:solidFill>
                  <a:srgbClr val="197DCE"/>
                </a:solidFill>
              </a:rPr>
              <a:t>2500.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197DCE"/>
                </a:solidFill>
              </a:rPr>
              <a:t>The </a:t>
            </a:r>
            <a:r>
              <a:rPr lang="en-US" dirty="0">
                <a:solidFill>
                  <a:srgbClr val="197DCE"/>
                </a:solidFill>
              </a:rPr>
              <a:t>fraud transactions are evenly distributed about </a:t>
            </a:r>
            <a:r>
              <a:rPr lang="en-US" dirty="0" smtClean="0">
                <a:solidFill>
                  <a:srgbClr val="197DCE"/>
                </a:solidFill>
              </a:rPr>
              <a:t>time.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97DCE"/>
                </a:solidFill>
              </a:rPr>
              <a:t>Number of Legit Transactions - 284315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97DCE"/>
                </a:solidFill>
              </a:rPr>
              <a:t>Number of Fraud Transactions - 492</a:t>
            </a:r>
            <a:endParaRPr lang="en-US" sz="2800" dirty="0">
              <a:solidFill>
                <a:srgbClr val="197DCE"/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25" name="Oval 24" descr="Circle shape">
            <a:extLst>
              <a:ext uri="{FF2B5EF4-FFF2-40B4-BE49-F238E27FC236}">
                <a16:creationId xmlns:a16="http://schemas.microsoft.com/office/drawing/2014/main" xmlns="" id="{CB3E6EAD-AA8B-4D6A-B852-670A3BE077FA}"/>
              </a:ext>
            </a:extLst>
          </p:cNvPr>
          <p:cNvSpPr/>
          <p:nvPr/>
        </p:nvSpPr>
        <p:spPr>
          <a:xfrm>
            <a:off x="6573506" y="1668624"/>
            <a:ext cx="384048" cy="384048"/>
          </a:xfrm>
          <a:prstGeom prst="ellipse">
            <a:avLst/>
          </a:prstGeom>
          <a:solidFill>
            <a:srgbClr val="FF7F0E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9" name="Oval 18" descr="Circle shape">
            <a:extLst>
              <a:ext uri="{FF2B5EF4-FFF2-40B4-BE49-F238E27FC236}">
                <a16:creationId xmlns:a16="http://schemas.microsoft.com/office/drawing/2014/main" xmlns="" id="{74F8D4E4-1B47-416C-9A28-44D029B05DF3}"/>
              </a:ext>
            </a:extLst>
          </p:cNvPr>
          <p:cNvSpPr/>
          <p:nvPr/>
        </p:nvSpPr>
        <p:spPr>
          <a:xfrm>
            <a:off x="6561115" y="1150958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22870" y="1160419"/>
            <a:ext cx="1826500" cy="365125"/>
          </a:xfrm>
        </p:spPr>
        <p:txBody>
          <a:bodyPr>
            <a:normAutofit/>
          </a:bodyPr>
          <a:lstStyle/>
          <a:p>
            <a:r>
              <a:rPr lang="en-US" dirty="0" smtClean="0"/>
              <a:t>Legit Transactions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22870" y="1678085"/>
            <a:ext cx="2080789" cy="365125"/>
          </a:xfrm>
        </p:spPr>
        <p:txBody>
          <a:bodyPr>
            <a:normAutofit/>
          </a:bodyPr>
          <a:lstStyle/>
          <a:p>
            <a:r>
              <a:rPr lang="en-US" dirty="0" smtClean="0"/>
              <a:t>Fraud Transactions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" y="522575"/>
            <a:ext cx="6474192" cy="56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566" y="455142"/>
            <a:ext cx="7865361" cy="1253076"/>
          </a:xfrm>
        </p:spPr>
        <p:txBody>
          <a:bodyPr>
            <a:normAutofit/>
          </a:bodyPr>
          <a:lstStyle/>
          <a:p>
            <a:r>
              <a:rPr lang="en-US" dirty="0" smtClean="0"/>
              <a:t>Relationship </a:t>
            </a:r>
            <a:r>
              <a:rPr lang="en-US" dirty="0"/>
              <a:t>between Time and Transactions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290" y="3686504"/>
            <a:ext cx="5494946" cy="2424174"/>
          </a:xfrm>
        </p:spPr>
        <p:txBody>
          <a:bodyPr/>
          <a:lstStyle/>
          <a:p>
            <a:r>
              <a:rPr lang="en-US" b="0" dirty="0"/>
              <a:t>From the </a:t>
            </a:r>
            <a:r>
              <a:rPr lang="en-US" b="0" dirty="0" smtClean="0"/>
              <a:t>distribution </a:t>
            </a:r>
            <a:r>
              <a:rPr lang="en-US" b="0" dirty="0"/>
              <a:t>plot, it is clear that the fraudulent transactions are spread throughout the time </a:t>
            </a:r>
            <a:r>
              <a:rPr lang="en-US" b="0" dirty="0" smtClean="0"/>
              <a:t>period. Hence there is not evident proof that there is a direct relationship between Time and activity of Fraudsters. </a:t>
            </a:r>
            <a:endParaRPr lang="en-US" b="0" dirty="0"/>
          </a:p>
          <a:p>
            <a:r>
              <a:rPr lang="en-US" b="0" dirty="0"/>
              <a:t/>
            </a:r>
            <a:br>
              <a:rPr lang="en-US" b="0" dirty="0"/>
            </a:b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84" y="1095371"/>
            <a:ext cx="5424483" cy="49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767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Office Theme</vt:lpstr>
      <vt:lpstr>BIG IMAGE</vt:lpstr>
      <vt:lpstr>Credit Card Fraud Detection</vt:lpstr>
      <vt:lpstr>What and Why </vt:lpstr>
      <vt:lpstr>2 MAJOR PROBLEMS</vt:lpstr>
      <vt:lpstr>PowerPoint Presentation</vt:lpstr>
      <vt:lpstr>After Basic Data Processing</vt:lpstr>
      <vt:lpstr>PAIRPLOT INSIGHTS</vt:lpstr>
      <vt:lpstr>PAIRPLOT INSIGHTS</vt:lpstr>
      <vt:lpstr>Relationship between Time and Transactions</vt:lpstr>
      <vt:lpstr>Feature Correlation in HEATMAPS</vt:lpstr>
      <vt:lpstr>EVALUATION</vt:lpstr>
      <vt:lpstr>For performance of the classifiers: </vt:lpstr>
      <vt:lpstr>Pipeline for Random Forest Classifier</vt:lpstr>
      <vt:lpstr>Pipeline for Logistic Regression</vt:lpstr>
      <vt:lpstr>Pipeline for KN Neighbors Classifier</vt:lpstr>
      <vt:lpstr>CONCLUSION</vt:lpstr>
      <vt:lpstr>SUMMARY </vt:lpstr>
      <vt:lpstr>THANK YOU!</vt:lpstr>
      <vt:lpstr>Other GitHub Project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2024-01-28T14:39:02Z</dcterms:created>
  <dcterms:modified xsi:type="dcterms:W3CDTF">2024-01-28T21:29:27Z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