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05F0-FB78-49E9-ABBE-1F401A3B5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11BC-5897-4DE3-ADCE-4B04D934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AFE6-8CB6-4185-A1F6-7FECDB36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E792-0AC1-42FA-BEF3-32D287D1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B208-F179-4843-B356-2C12C176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31A5-DC90-477C-B083-5AEB2409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B8F96-FE17-4BFA-943F-4857DB0E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58A4-3E14-4376-A396-559721F3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BB2B-21FB-40B5-994F-7757BB1B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C7C4-72BB-496D-9E09-1FA7929D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6905D-6E60-47E5-BC62-A5B5705DC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CE491-6C1D-423E-B560-2B5C9F1CE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E456-86E7-4CC2-A285-696ADAE9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5F72-E66E-4E47-B22D-9716FD0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CA25-63FF-47E8-A6B9-F3191051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FBA9-0A5C-489E-BC29-72045E7D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9F86-588D-4150-A575-F0469B2B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9220-F93D-4A99-9CA7-D7A99737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EBFE-EF06-4784-AE42-762DEF2E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0D98-9048-4059-90BE-85A6AF0C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DE5E-1369-429F-84C0-6C1545DE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82043-94E2-4111-82AD-E35277B0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DB83-3AE6-4BDC-A947-19F84C05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C337-B8BE-4AF4-A80A-48F7B4C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9DE4-9CBB-4820-9EBD-46650D32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3899-DBC0-41D5-81BF-DFB179E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7D6A-E74E-4D63-A356-529A2D09B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C46DA-B25B-4F01-89B9-04D239ED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67C8E-94C3-4C8F-945B-479F1ABA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2D75F-3E1D-49B3-8B50-F52D7C62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8C56-3EAF-45E0-8E05-B7AFC44C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1417-4B30-4D20-BED5-DF81558E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65FA-EC2A-45D7-A4C3-2C2113A2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36F8-7AEF-47EB-814C-03B826F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71E2D-2661-44F2-A69B-E4D51D319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5B005-F68E-48FA-930B-E036963E0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47B1F-D742-4A36-876B-F0A1AAF5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5D328-419F-4804-BDE0-EEDC52F7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4D4DA-69A2-48BD-BB54-1A8950E9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1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CD23-9F92-48C5-AB8C-DF92AEF0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69AD7-8AAF-4146-92DC-B009D028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59066-0A6C-4889-872E-86F4E98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F6862-A644-4B88-ADE8-6B87853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0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43D53-BFE6-4564-8433-503D928C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37C19-64EF-4D47-9503-247D9003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E84BB-B18E-42FC-997C-637476EC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4171-EF23-4F91-A31F-52103621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E689-B014-4988-9372-20FFA9BE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DB3-8C28-4187-B2AC-1613E9232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3F9FC-6B8A-48D8-B373-B433DAF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97D9-8CF6-4A46-8565-0B547E12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8D70D-EBBC-4537-B0CC-9B8A9162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CFA-F797-4987-9A87-5FA101A5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D6859-7C3B-4A9E-91C3-297E604A9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46AA8-ABC9-432B-8E8E-B010692A0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1C379-7AD9-4606-9489-85F7C172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7AE9-BA7A-4ED7-865F-9C1FF2A8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73A1-74B1-4471-8337-F54CA7B8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6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41C23-C3E4-4346-ACDA-19A690B9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FC0E-739D-49DD-A82A-3C5FB366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1F30-5603-4C2A-A2F3-8802A4DE0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B604-A063-4147-AF92-724B014DEA01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5ECA-C2E0-44BF-ACEA-8809756C0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32A9-A8C7-4971-9A27-5794993C6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E076-FA79-469F-830C-418FCF1172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67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B00B-CC22-40D4-B88B-88694F3AA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Convection equation and Implementation of Reynolds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859CB-353C-4517-AE48-896B457A5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Adhish </a:t>
            </a:r>
            <a:r>
              <a:rPr lang="en-IN" dirty="0" err="1"/>
              <a:t>Guli</a:t>
            </a:r>
            <a:r>
              <a:rPr lang="en-IN" dirty="0"/>
              <a:t> </a:t>
            </a:r>
            <a:r>
              <a:rPr lang="en-IN" dirty="0" err="1"/>
              <a:t>Virupaksha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63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DC6A-946F-4ADC-88BE-0D1868E8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35" y="310850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Governing equations for natural convection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275CB-4D35-4A3C-BC07-C77FCFC1168B}"/>
                  </a:ext>
                </a:extLst>
              </p:cNvPr>
              <p:cNvSpPr txBox="1"/>
              <p:nvPr/>
            </p:nvSpPr>
            <p:spPr>
              <a:xfrm>
                <a:off x="2545267" y="2202054"/>
                <a:ext cx="23188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275CB-4D35-4A3C-BC07-C77FCFC11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67" y="2202054"/>
                <a:ext cx="2318833" cy="1631216"/>
              </a:xfrm>
              <a:prstGeom prst="rect">
                <a:avLst/>
              </a:prstGeom>
              <a:blipFill>
                <a:blip r:embed="rId2"/>
                <a:stretch>
                  <a:fillRect b="-11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B4013E-DE78-4475-8EF2-196FF2CA78AC}"/>
                  </a:ext>
                </a:extLst>
              </p:cNvPr>
              <p:cNvSpPr txBox="1"/>
              <p:nvPr/>
            </p:nvSpPr>
            <p:spPr>
              <a:xfrm>
                <a:off x="7239000" y="2508262"/>
                <a:ext cx="2668423" cy="69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B4013E-DE78-4475-8EF2-196FF2CA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08262"/>
                <a:ext cx="2668423" cy="695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6B680-3AEC-4068-94A5-E933F50DA69A}"/>
                  </a:ext>
                </a:extLst>
              </p:cNvPr>
              <p:cNvSpPr txBox="1"/>
              <p:nvPr/>
            </p:nvSpPr>
            <p:spPr>
              <a:xfrm>
                <a:off x="2078658" y="5326442"/>
                <a:ext cx="1905586" cy="66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𝜇𝛼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6B680-3AEC-4068-94A5-E933F50DA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58" y="5326442"/>
                <a:ext cx="1905586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1EDFDB-9284-48CE-9C04-3BC35096DCCD}"/>
              </a:ext>
            </a:extLst>
          </p:cNvPr>
          <p:cNvSpPr txBox="1"/>
          <p:nvPr/>
        </p:nvSpPr>
        <p:spPr>
          <a:xfrm>
            <a:off x="542336" y="1566724"/>
            <a:ext cx="11408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governed by Darcy's law expressing linear momentum conservation[1]: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44F54-4FCF-4F4C-BB32-7BF4D1894AFB}"/>
              </a:ext>
            </a:extLst>
          </p:cNvPr>
          <p:cNvSpPr txBox="1"/>
          <p:nvPr/>
        </p:nvSpPr>
        <p:spPr>
          <a:xfrm>
            <a:off x="542335" y="4075559"/>
            <a:ext cx="11408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vertical and horizontal components of dimensionless velocity,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space coordinates,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dimensionless fluid pressure and temperature and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Rayleigh number represented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BDC0C-4474-4871-AE40-583E7B8B9D5A}"/>
              </a:ext>
            </a:extLst>
          </p:cNvPr>
          <p:cNvSpPr txBox="1"/>
          <p:nvPr/>
        </p:nvSpPr>
        <p:spPr>
          <a:xfrm>
            <a:off x="4593636" y="5175495"/>
            <a:ext cx="64642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permeability,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fluid density at reference temperature,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fluid thermal expansion,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gravity,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the temperature gradient between the hot and cold walls 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square size,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fluid viscosity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medium equivalent thermal diffusivity.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4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Groundwater flow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Constitutive equation governed by Darcy’s law: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𝑔𝑟𝑎𝑑𝑝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𝜕𝜙𝜌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,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𝜕𝜚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𝑑𝑖𝑣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Conditions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𝐷𝑖𝑟𝑖𝑐h𝑙𝑒𝑡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𝑏𝑜𝑢𝑛𝑑𝑎𝑟𝑦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𝑐𝑜𝑛𝑑𝑖𝑡𝑖𝑜𝑛𝑠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𝑁𝑒𝑢𝑚𝑎𝑛𝑛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𝑐𝑜𝑛𝑑𝑖𝑡𝑖𝑜𝑛𝑠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10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conduction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Heat flow is governed by Fick’s law: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𝑔𝑟𝑎𝑑𝑇</m:t>
                      </m:r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equations: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𝑔𝑟𝑎𝑑𝑇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𝑔𝑟𝑎𝑑𝑇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Conditions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𝐷𝑖𝑟𝑖𝑐h𝑙𝑒𝑡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𝑏𝑜𝑢𝑛𝑑𝑎𝑟𝑦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𝑐𝑜𝑛𝑑𝑖𝑡𝑖𝑜𝑛𝑠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𝑔𝑟𝑎𝑑𝑇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𝑁𝑒𝑢𝑚𝑎𝑛𝑛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𝑐𝑜𝑛𝑑𝑖𝑡𝑖𝑜𝑛𝑠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2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6A33-491E-46AB-BA45-C71BAF2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2266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36E74-D75B-45CF-93A7-6494FB37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9" t="44260" r="43958" b="22593"/>
          <a:stretch/>
        </p:blipFill>
        <p:spPr>
          <a:xfrm>
            <a:off x="1003300" y="1561021"/>
            <a:ext cx="3367365" cy="284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6CBAF-FF2C-4AAF-A160-6783C3AFB547}"/>
              </a:ext>
            </a:extLst>
          </p:cNvPr>
          <p:cNvSpPr txBox="1"/>
          <p:nvPr/>
        </p:nvSpPr>
        <p:spPr>
          <a:xfrm>
            <a:off x="1106032" y="4726060"/>
            <a:ext cx="367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1. Implementation of Ra values[1]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5B700-AC54-48F0-9D2E-4E13ED3AE7FA}"/>
              </a:ext>
            </a:extLst>
          </p:cNvPr>
          <p:cNvSpPr txBox="1"/>
          <p:nvPr/>
        </p:nvSpPr>
        <p:spPr>
          <a:xfrm>
            <a:off x="6243739" y="735518"/>
            <a:ext cx="535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Implementation[2]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808040-A84A-465B-BE5E-A27EB4153116}"/>
                  </a:ext>
                </a:extLst>
              </p:cNvPr>
              <p:cNvSpPr txBox="1"/>
              <p:nvPr/>
            </p:nvSpPr>
            <p:spPr>
              <a:xfrm>
                <a:off x="6350466" y="1361715"/>
                <a:ext cx="5358934" cy="4844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terms: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1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1000 kg m^-3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 C^-1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9.8 m s^-2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Viscosity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10e-3 kg m^-1 s^-1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Fluid Thermal Conductivity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0.65w m^-1 C^-1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Fluid Specific Heat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4200 J kg C^-1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terms: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Permeability (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3.36 x 10e-10 (for Ra = 100)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16.8 x 10e-9 (for Ra = 5000)</a:t>
                </a: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Thermal diffusivity is given by:</a:t>
                </a: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808040-A84A-465B-BE5E-A27EB415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466" y="1361715"/>
                <a:ext cx="5358934" cy="4844981"/>
              </a:xfrm>
              <a:prstGeom prst="rect">
                <a:avLst/>
              </a:prstGeom>
              <a:blipFill>
                <a:blip r:embed="rId3"/>
                <a:stretch>
                  <a:fillRect l="-1024" t="-6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18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B85F-6457-4F02-9070-481C9386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proposed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82ED-7597-4B94-BCA0-C54DC296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2D input mesh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generateStructuredMesh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Opengeosys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 permeability to different blocks of input mesh using  randomly selected values from the set. A modified version of the script provided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Dominik Kern is utilized for this purpose.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‘n’ samples along with the values assigned to these samples stored in csv file.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‘k’ values vary such that final Ra values of these samples vary between 100 to 5000. </a:t>
            </a:r>
          </a:p>
        </p:txBody>
      </p:sp>
    </p:spTree>
    <p:extLst>
      <p:ext uri="{BB962C8B-B14F-4D97-AF65-F5344CB8AC3E}">
        <p14:creationId xmlns:p14="http://schemas.microsoft.com/office/powerpoint/2010/main" val="398442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629F-E95D-465B-BDB8-D530E961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91B8-8494-492A-BD3F-577C2F4E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Fajraoui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N.; Fahs, M.; Younes, A. &amp;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Sudret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natural convection in porous enclosure with polynomial chaos expansions: Effect of thermal dispersion, anisotropic permeability and heterogeneity. </a:t>
            </a:r>
            <a:r>
              <a:rPr lang="en-IN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Heat and Mass Transfer,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IN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115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205-224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[2]Fahs, Marwan &amp; Graf, Thomas &amp; Tran,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Tuong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Ataie-Ashtiani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Behzad &amp; Simmons, Craig &amp; Younes, Anis. (2020). Study of the Effect of Thermal Dispersion on Internal Natural Convection in Porous Media Using Fourier Series. Transport in Porous Media. 131. 10.1007/s11242-019-01356-1.</a:t>
            </a:r>
          </a:p>
        </p:txBody>
      </p:sp>
    </p:spTree>
    <p:extLst>
      <p:ext uri="{BB962C8B-B14F-4D97-AF65-F5344CB8AC3E}">
        <p14:creationId xmlns:p14="http://schemas.microsoft.com/office/powerpoint/2010/main" val="7548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318</Words>
  <Application>Microsoft Office PowerPoint</Application>
  <PresentationFormat>Grand écran</PresentationFormat>
  <Paragraphs>64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Convection equation and Implementation of Reynolds number</vt:lpstr>
      <vt:lpstr>Governing equations for natural convection</vt:lpstr>
      <vt:lpstr>Groundwater flow</vt:lpstr>
      <vt:lpstr>Boundary conditions</vt:lpstr>
      <vt:lpstr>Heat conduction</vt:lpstr>
      <vt:lpstr>Required Implementation</vt:lpstr>
      <vt:lpstr>Steps in proposed implementation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Convection equation and Implementation of Reynolds number</dc:title>
  <dc:creator>Adhish G V</dc:creator>
  <cp:lastModifiedBy>Behshad Koohbor</cp:lastModifiedBy>
  <cp:revision>8</cp:revision>
  <dcterms:created xsi:type="dcterms:W3CDTF">2022-04-28T21:55:23Z</dcterms:created>
  <dcterms:modified xsi:type="dcterms:W3CDTF">2022-05-03T14:07:34Z</dcterms:modified>
</cp:coreProperties>
</file>