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Rz0jc8Y5wZEBKh/b+GFbHaSL4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1422655" y="1999029"/>
            <a:ext cx="10704612" cy="1401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1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Keyloggers and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 rot="-5400000">
            <a:off x="14392521" y="-2481204"/>
            <a:ext cx="5083136" cy="10166272"/>
          </a:xfrm>
          <a:custGeom>
            <a:rect b="b" l="l" r="r" t="t"/>
            <a:pathLst>
              <a:path extrusionOk="0" h="10166272" w="5083136">
                <a:moveTo>
                  <a:pt x="0" y="0"/>
                </a:moveTo>
                <a:lnTo>
                  <a:pt x="5083136" y="0"/>
                </a:lnTo>
                <a:lnTo>
                  <a:pt x="5083136" y="10166272"/>
                </a:lnTo>
                <a:lnTo>
                  <a:pt x="0" y="101662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8472858">
            <a:off x="459533" y="6400181"/>
            <a:ext cx="2970557" cy="5941114"/>
          </a:xfrm>
          <a:custGeom>
            <a:rect b="b" l="l" r="r" t="t"/>
            <a:pathLst>
              <a:path extrusionOk="0" h="5941114" w="2970557">
                <a:moveTo>
                  <a:pt x="0" y="0"/>
                </a:moveTo>
                <a:lnTo>
                  <a:pt x="2970557" y="0"/>
                </a:lnTo>
                <a:lnTo>
                  <a:pt x="2970557" y="5941114"/>
                </a:lnTo>
                <a:lnTo>
                  <a:pt x="0" y="59411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397559" y="3600467"/>
            <a:ext cx="10729708" cy="2804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2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 Implementation using Python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882020" y="6907780"/>
            <a:ext cx="1104666" cy="1104666"/>
          </a:xfrm>
          <a:custGeom>
            <a:rect b="b" l="l" r="r" t="t"/>
            <a:pathLst>
              <a:path extrusionOk="0" h="1104666" w="1104666">
                <a:moveTo>
                  <a:pt x="0" y="0"/>
                </a:moveTo>
                <a:lnTo>
                  <a:pt x="1104666" y="0"/>
                </a:lnTo>
                <a:lnTo>
                  <a:pt x="1104666" y="1104666"/>
                </a:lnTo>
                <a:lnTo>
                  <a:pt x="0" y="11046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6303208">
            <a:off x="7954664" y="1028700"/>
            <a:ext cx="712491" cy="712491"/>
          </a:xfrm>
          <a:custGeom>
            <a:rect b="b" l="l" r="r" t="t"/>
            <a:pathLst>
              <a:path extrusionOk="0" h="712491" w="712491">
                <a:moveTo>
                  <a:pt x="0" y="0"/>
                </a:moveTo>
                <a:lnTo>
                  <a:pt x="712490" y="0"/>
                </a:lnTo>
                <a:lnTo>
                  <a:pt x="712490" y="712491"/>
                </a:lnTo>
                <a:lnTo>
                  <a:pt x="0" y="712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0420370" y="2256204"/>
            <a:ext cx="1132632" cy="1154088"/>
          </a:xfrm>
          <a:custGeom>
            <a:rect b="b" l="l" r="r" t="t"/>
            <a:pathLst>
              <a:path extrusionOk="0" h="1154088" w="1132632">
                <a:moveTo>
                  <a:pt x="0" y="0"/>
                </a:moveTo>
                <a:lnTo>
                  <a:pt x="1132632" y="0"/>
                </a:lnTo>
                <a:lnTo>
                  <a:pt x="1132632" y="1154088"/>
                </a:lnTo>
                <a:lnTo>
                  <a:pt x="0" y="11540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11850953" y="6831580"/>
            <a:ext cx="37500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5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9">
                <a:solidFill>
                  <a:srgbClr val="EE82EE"/>
                </a:solidFill>
              </a:rPr>
              <a:t>ADHISRI  M</a:t>
            </a:r>
            <a:endParaRPr b="0" i="0" sz="345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5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6165" r="6164" t="0"/>
          <a:stretch/>
        </p:blipFill>
        <p:spPr>
          <a:xfrm>
            <a:off x="12259444" y="-34190"/>
            <a:ext cx="6028556" cy="10321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2"/>
          <p:cNvGrpSpPr/>
          <p:nvPr/>
        </p:nvGrpSpPr>
        <p:grpSpPr>
          <a:xfrm>
            <a:off x="5264000" y="2379234"/>
            <a:ext cx="7749732" cy="7110451"/>
            <a:chOff x="0" y="-9525"/>
            <a:chExt cx="2041082" cy="1872711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2041082" cy="1863186"/>
            </a:xfrm>
            <a:custGeom>
              <a:rect b="b" l="l" r="r" t="t"/>
              <a:pathLst>
                <a:path extrusionOk="0" h="1863186" w="2041082">
                  <a:moveTo>
                    <a:pt x="32967" y="0"/>
                  </a:moveTo>
                  <a:lnTo>
                    <a:pt x="2008115" y="0"/>
                  </a:lnTo>
                  <a:cubicBezTo>
                    <a:pt x="2016858" y="0"/>
                    <a:pt x="2025244" y="3473"/>
                    <a:pt x="2031426" y="9656"/>
                  </a:cubicBezTo>
                  <a:cubicBezTo>
                    <a:pt x="2037609" y="15838"/>
                    <a:pt x="2041082" y="24223"/>
                    <a:pt x="2041082" y="32967"/>
                  </a:cubicBezTo>
                  <a:lnTo>
                    <a:pt x="2041082" y="1830220"/>
                  </a:lnTo>
                  <a:cubicBezTo>
                    <a:pt x="2041082" y="1838963"/>
                    <a:pt x="2037609" y="1847348"/>
                    <a:pt x="2031426" y="1853531"/>
                  </a:cubicBezTo>
                  <a:cubicBezTo>
                    <a:pt x="2025244" y="1859713"/>
                    <a:pt x="2016858" y="1863186"/>
                    <a:pt x="2008115" y="1863186"/>
                  </a:cubicBezTo>
                  <a:lnTo>
                    <a:pt x="32967" y="1863186"/>
                  </a:lnTo>
                  <a:cubicBezTo>
                    <a:pt x="24223" y="1863186"/>
                    <a:pt x="15838" y="1859713"/>
                    <a:pt x="9656" y="1853531"/>
                  </a:cubicBezTo>
                  <a:cubicBezTo>
                    <a:pt x="3473" y="1847348"/>
                    <a:pt x="0" y="1838963"/>
                    <a:pt x="0" y="1830220"/>
                  </a:cubicBezTo>
                  <a:lnTo>
                    <a:pt x="0" y="32967"/>
                  </a:lnTo>
                  <a:cubicBezTo>
                    <a:pt x="0" y="24223"/>
                    <a:pt x="3473" y="15838"/>
                    <a:pt x="9656" y="9656"/>
                  </a:cubicBezTo>
                  <a:cubicBezTo>
                    <a:pt x="15838" y="3473"/>
                    <a:pt x="24223" y="0"/>
                    <a:pt x="32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-9525"/>
              <a:ext cx="2041082" cy="1872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4516916" y="714375"/>
            <a:ext cx="8887702" cy="170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676864" y="2886659"/>
            <a:ext cx="6934271" cy="6729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Solution and Its Value Proposition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Unique Features of Our Solution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/>
          </a:p>
          <a:p>
            <a:pPr indent="-390783" lvl="1" marL="781567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620"/>
              <a:buFont typeface="Arial"/>
              <a:buAutoNum type="arabicPeriod"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0" lvl="0" marL="0" marR="0" rtl="0" algn="l">
              <a:lnSpc>
                <a:spcPct val="147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20" u="none" cap="none" strike="noStrike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rPr>
              <a:t>   8.Conclusion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-8674802">
            <a:off x="379753" y="-1564863"/>
            <a:ext cx="2274923" cy="4549846"/>
          </a:xfrm>
          <a:custGeom>
            <a:rect b="b" l="l" r="r" t="t"/>
            <a:pathLst>
              <a:path extrusionOk="0"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-1394747" y="7066238"/>
            <a:ext cx="4846893" cy="4846893"/>
          </a:xfrm>
          <a:custGeom>
            <a:rect b="b" l="l" r="r" t="t"/>
            <a:pathLst>
              <a:path extrusionOk="0" h="4846893" w="4846893">
                <a:moveTo>
                  <a:pt x="0" y="0"/>
                </a:moveTo>
                <a:lnTo>
                  <a:pt x="4846894" y="0"/>
                </a:lnTo>
                <a:lnTo>
                  <a:pt x="4846894" y="4846894"/>
                </a:lnTo>
                <a:lnTo>
                  <a:pt x="0" y="4846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11" name="Google Shape;111;p3"/>
          <p:cNvSpPr txBox="1"/>
          <p:nvPr/>
        </p:nvSpPr>
        <p:spPr>
          <a:xfrm>
            <a:off x="3155697" y="2204519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514802" y="3705295"/>
            <a:ext cx="14946804" cy="4180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Keyloggers are malevolent programming programs intended to secretly record keystrokes on a client's PC,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permitting unapproved admittance to delicate data, for example, passwords, charge card numbers, and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individual messages. These stealthy exercises can prompt extreme results, including wholesale fraud,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monetary misfortune, and information breaks.In spite of progressions in online protection, keyloggers keep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on taking advantage of weaknesses in programming frameworks, dodging conventional identification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techniques and compromising information respectability. Current safety efforts frequently neglect to enough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shield against keylogging assaults, leaving clients defenseless to abuse and protection infringement.The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squeezing need emerges for strong and proactive answers for balance the developing danger of keyloggers.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There is an interest for imaginative innovations fit for recognizing, forestalling, and relieving the dangers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related with keylogging exercises. Additionally, these arrangements should be easy to use, versatile to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different conditions, and equipped for giving ongoing security without compromising framework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execution.By tending to these difficulties, the undertaking tries to give an extensive and viable answer for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moderate the dangers presented by keyloggers, improving online protection act and defending clients'</a:t>
            </a:r>
            <a:endParaRPr/>
          </a:p>
          <a:p>
            <a:pPr indent="0" lvl="0" marL="0" marR="0" rtl="0" algn="l">
              <a:lnSpc>
                <a:spcPct val="137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3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delicate data from unapproved access and double-dealing.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2187" y="7238716"/>
            <a:ext cx="6506443" cy="2006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21" name="Google Shape;121;p4"/>
          <p:cNvSpPr txBox="1"/>
          <p:nvPr/>
        </p:nvSpPr>
        <p:spPr>
          <a:xfrm>
            <a:off x="2745474" y="1844408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Overview: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009650" y="3496911"/>
            <a:ext cx="16230600" cy="5587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Improvement of a vigorous Python-based keylogger prepared to do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cautiously catching keystrokes on track frameworks.</a:t>
            </a:r>
            <a:endParaRPr/>
          </a:p>
          <a:p>
            <a:pPr indent="-11917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Font typeface="Arial"/>
              <a:buNone/>
            </a:pPr>
            <a:r>
              <a:t/>
            </a:r>
            <a:endParaRPr b="0" i="0" sz="2680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Execution of cutting edge safety efforts to identify and forestall keylogging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exercises progressively.</a:t>
            </a:r>
            <a:endParaRPr/>
          </a:p>
          <a:p>
            <a:pPr indent="-11917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Font typeface="Arial"/>
              <a:buNone/>
            </a:pPr>
            <a:r>
              <a:t/>
            </a:r>
            <a:endParaRPr b="0" i="0" sz="2680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Joining of encryption strategies to shield logged information from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unapproved access and block attempt.</a:t>
            </a:r>
            <a:endParaRPr/>
          </a:p>
          <a:p>
            <a:pPr indent="-11917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Font typeface="Arial"/>
              <a:buNone/>
            </a:pPr>
            <a:r>
              <a:t/>
            </a:r>
            <a:endParaRPr b="0" i="0" sz="2680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Production of a natural UI for simple arrangement and the board of the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arrangement.Guaranteeing cross-stage similarity to oblige different client</a:t>
            </a:r>
            <a:endParaRPr/>
          </a:p>
          <a:p>
            <a:pPr indent="-289356" lvl="1" marL="578713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2680"/>
              <a:buFont typeface="Arial"/>
              <a:buChar char="•"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conditions and prerequisites.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5"/>
          <p:cNvSpPr txBox="1"/>
          <p:nvPr/>
        </p:nvSpPr>
        <p:spPr>
          <a:xfrm>
            <a:off x="1028700" y="387408"/>
            <a:ext cx="13126281" cy="812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8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are the end users in this project?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600311" y="1162011"/>
            <a:ext cx="16895472" cy="9594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Individual Clients:Ordinary PC clients who need to safeguard their own data, for example, passwords, Mastercard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subtleties, and confidential messages, from unapproved access.Experts who handle delicate information on their PCs,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including writers, legal counselors, and medical care experts.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Organizations and Ventures:Little and medium-sized organizations (SMBs) trying to defend their delicate business data,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monetary records, and client information from digital dangers.Huge undertakings and enterprises intending to improve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their network safety measures to safeguard important protected innovation and private business information.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Government Organizations and Establishments:Government associations at neighborhood, state, and bureaucratic levels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entrusted with safeguarding arranged data, public safety information, and resident security.Instructive foundations, for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example, colleges and examination offices, protecting scholarly exploration, understudy records, and institutional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information.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Network safety Experts:Security investigators, experts, and experts answerable for evaluating and moderating digital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dangers inside associations.Moral programmers and entrance analyzers trying to assess and reinforce the security stance of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frameworks and organizations.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Programming Engineers and IT Experts:Engineers and IT experts engaged with making and overseeing programming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applications and frameworks, including those liable for guaranteeing the security of programming items and foundation.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9" name="Google Shape;139;p6"/>
          <p:cNvSpPr txBox="1"/>
          <p:nvPr/>
        </p:nvSpPr>
        <p:spPr>
          <a:xfrm>
            <a:off x="1028700" y="570632"/>
            <a:ext cx="1623060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and its Value Proposition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80582" y="1702436"/>
            <a:ext cx="17126836" cy="7879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Our answer offers an exhaustive way to deal with address the squeezing concerns connected with keylogging dangers, giving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powerful safety efforts and high level capacities to shield delicate data.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Offer:Upgraded Information Security: Our answer offers powerful safety efforts to shield delicate data from keylogging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dangers, improving information security and protecting against unapproved access and abuse.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Continuous Danger Discovery: With ongoing location and counteraction capacities, our answer speedily recognizes and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mitigates keylogging exercises, limiting the gamble of information breaks and digital assaults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.Easy to understand Insight: Our natural UI and simple sending guarantee a consistent client experience, enabling clients to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oversee and screen the keylogger and safety efforts easily.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Cross-Stage Similarity: Our answer's similarity with different stages guarantees adaptability and availability, permitting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clients to send it across assorted conditions and frameworks, expanding its viability and convenience.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Security and Classification: Through vigorous encryption procedures, our answer focuses on the protection and privacy of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logged information, giving clients inner harmony.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6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48" name="Google Shape;148;p7"/>
          <p:cNvSpPr txBox="1"/>
          <p:nvPr/>
        </p:nvSpPr>
        <p:spPr>
          <a:xfrm>
            <a:off x="600311" y="368358"/>
            <a:ext cx="13063169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wow in this solution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617687" y="1500162"/>
            <a:ext cx="17052627" cy="8572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Our answer for keylogger recognition and security execution utilizing Python goes past traditional methodologies, offering a few imaginative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highlights and capacities that really separate it.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The "goodness" figure our answer lies in its capacity to: High level Danger Identification and Counteraction:Our answer utilizes state of the art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calculations and ongoing checking procedures to identify and forestall keylogging exercises with unrivaled exactness and effectiveness. It can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distinguish unobtrusive indications of pernicious way of behaving and go to proactive lengths to ruin possible dangers before they heighten,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furnishing clients with a strong guard against digital assaults.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Savvy Social Examination: Not at all like conventional keylogger location techniques that depend exclusively on signature-based discovery, our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answer uses wise social examination to recognize abnormal examples and deviations in client input conduct. By investigating relevant signals and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client communications, it can separate among authentic and vindictive exercises, improving its location capacities and decreasing misleading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up-sides.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Versatile Safety efforts: Our answer highlights versatile safety efforts that powerfully change and advance their reaction in view of developing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danger scenes and client conduct. It can keenly adjust its identification edges, update its standard sets, and convey countermeasures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progressively, guaranteeing proactive assurance against arising keylogging dangers.</a:t>
            </a:r>
            <a:endParaRPr/>
          </a:p>
          <a:p>
            <a:pPr indent="-74729" lvl="1" marL="362817" marR="0" rtl="0" algn="l">
              <a:lnSpc>
                <a:spcPct val="13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Secretive Activity and Avoidance Strategies: Our keylogger works covertly behind the scenes, dodging identification by conventional security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devices and procedures. It utilizes modern avoidance strategies to hide its presence, like code muddling, hostile to investigation systems, and</a:t>
            </a:r>
            <a:endParaRPr/>
          </a:p>
          <a:p>
            <a:pPr indent="-181408" lvl="1" marL="362817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polymorphic way of behaving, making it extraordinarily challenging for enemies to recognize and bypass.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7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57" name="Google Shape;157;p8"/>
          <p:cNvSpPr txBox="1"/>
          <p:nvPr/>
        </p:nvSpPr>
        <p:spPr>
          <a:xfrm>
            <a:off x="368498" y="286105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375558" y="2064574"/>
            <a:ext cx="17536885" cy="71937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Identification Precision: Measure the exactness of the recognition calculations in distinguishing keylogging exercises. This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can be evaluated by measurements like genuine positive rate, bogus positive rate, accuracy, and review.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Counteraction Viability: Evaluate the adequacy of the avoidance and moderation estimates in halting keylogging assaults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before they heighten. This can be assessed by following the quantity of effective avoidance occasions contrasted with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endeavored assaults.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Framework Execution: Measure the effect of the arrangement on framework execution, including central processor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utilization, memory utilization, and idleness. Lower asset use and insignificant effect on framework responsiveness are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beneficial results.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Encryption Strength: Assess the strength of the encryption strategies used to safeguard logged information. This can be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evaluated by leading cryptographic investigations and surveying the opposition against known assaults.</a:t>
            </a:r>
            <a:endParaRPr/>
          </a:p>
          <a:p>
            <a:pPr indent="-88063" lvl="1" marL="42758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EE8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Client Fulfillment: Accumulate input from end clients in regards agreeable to them with the arrangement's ease of use,</a:t>
            </a:r>
            <a:endParaRPr/>
          </a:p>
          <a:p>
            <a:pPr indent="-213793" lvl="1" marL="427586" marR="0" rtl="0" algn="l">
              <a:lnSpc>
                <a:spcPct val="138100"/>
              </a:lnSpc>
              <a:spcBef>
                <a:spcPts val="0"/>
              </a:spcBef>
              <a:spcAft>
                <a:spcPts val="0"/>
              </a:spcAft>
              <a:buClr>
                <a:srgbClr val="EE82EE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usefulness, and adequacy. Use reviews, meetings, or ease of use tests to evaluate client fulfillment measurements.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8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66" name="Google Shape;166;p9"/>
          <p:cNvSpPr txBox="1"/>
          <p:nvPr/>
        </p:nvSpPr>
        <p:spPr>
          <a:xfrm>
            <a:off x="600311" y="547821"/>
            <a:ext cx="9402710" cy="116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814505" y="2159237"/>
            <a:ext cx="16658989" cy="51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All in all, the keylogger identification and security execution project involving Python addresses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 huge progression in network safety, offering viable security against keylogging dangers and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enabling clients to protect their delicate data in an undeniably interconnected world. As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innovation keeps on developing, projects like this assume a significant part in guaranteeing the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trustworthiness, classification, and security of computerized resources for people, organizations,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0" u="none" cap="none" strike="noStrike">
                <a:solidFill>
                  <a:srgbClr val="EE82EE"/>
                </a:solidFill>
                <a:latin typeface="Arial"/>
                <a:ea typeface="Arial"/>
                <a:cs typeface="Arial"/>
                <a:sym typeface="Arial"/>
              </a:rPr>
              <a:t>and associations around the world.</a:t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rot="3812006">
            <a:off x="10028334" y="701685"/>
            <a:ext cx="1508648" cy="1508648"/>
          </a:xfrm>
          <a:custGeom>
            <a:rect b="b" l="l" r="r" t="t"/>
            <a:pathLst>
              <a:path extrusionOk="0"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9"/>
          <p:cNvSpPr/>
          <p:nvPr/>
        </p:nvSpPr>
        <p:spPr>
          <a:xfrm rot="-10488219">
            <a:off x="-1751722" y="5533283"/>
            <a:ext cx="4704064" cy="4704064"/>
          </a:xfrm>
          <a:custGeom>
            <a:rect b="b" l="l" r="r" t="t"/>
            <a:pathLst>
              <a:path extrusionOk="0"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