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07" d="100"/>
          <a:sy n="107" d="100"/>
        </p:scale>
        <p:origin x="0" y="0"/>
      </p:cViewPr>
      <p:guideLst>
        <p:guide orient="horz" pos="2872"/>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TOTAL SALES</c:v>
          </c:tx>
          <c:dPt>
            <c:idx val="0"/>
            <c:bubble3D val="0"/>
            <c:spPr>
              <a:solidFill>
                <a:srgbClr val="4F81BD"/>
              </a:solidFill>
              <a:ln w="3175">
                <a:solidFill>
                  <a:srgbClr val="FFFFFF"/>
                </a:solidFill>
                <a:prstDash val="solid"/>
              </a:ln>
            </c:spPr>
          </c:dPt>
          <c:dPt>
            <c:idx val="1"/>
            <c:bubble3D val="0"/>
            <c:spPr>
              <a:solidFill>
                <a:srgbClr val="C0504D"/>
              </a:solidFill>
              <a:ln w="3175">
                <a:solidFill>
                  <a:srgbClr val="FFFFFF"/>
                </a:solidFill>
                <a:prstDash val="solid"/>
              </a:ln>
            </c:spPr>
          </c:dPt>
          <c:dPt>
            <c:idx val="2"/>
            <c:bubble3D val="0"/>
            <c:spPr>
              <a:solidFill>
                <a:srgbClr val="9BBB59"/>
              </a:solidFill>
              <a:ln w="3175">
                <a:solidFill>
                  <a:srgbClr val="FFFFFF"/>
                </a:solidFill>
                <a:prstDash val="solid"/>
              </a:ln>
            </c:spPr>
          </c:dPt>
          <c:dPt>
            <c:idx val="3"/>
            <c:bubble3D val="0"/>
            <c:spPr>
              <a:solidFill>
                <a:srgbClr val="8064A2"/>
              </a:solidFill>
              <a:ln w="3175">
                <a:solidFill>
                  <a:srgbClr val="FFFFFF"/>
                </a:solidFill>
                <a:prstDash val="solid"/>
              </a:ln>
            </c:spPr>
          </c:dPt>
          <c:dPt>
            <c:idx val="4"/>
            <c:bubble3D val="0"/>
            <c:spPr>
              <a:solidFill>
                <a:srgbClr val="4BACC6"/>
              </a:solidFill>
              <a:ln w="3175">
                <a:solidFill>
                  <a:srgbClr val="FFFFFF"/>
                </a:solidFill>
                <a:prstDash val="solid"/>
              </a:ln>
            </c:spPr>
          </c:dPt>
          <c:dPt>
            <c:idx val="5"/>
            <c:bubble3D val="0"/>
            <c:spPr>
              <a:solidFill>
                <a:srgbClr val="F79646"/>
              </a:solidFill>
              <a:ln w="3175">
                <a:solidFill>
                  <a:srgbClr val="FFFFFF"/>
                </a:solidFill>
                <a:prstDash val="solid"/>
              </a:ln>
            </c:spPr>
          </c:dPt>
          <c:dPt>
            <c:idx val="6"/>
            <c:bubble3D val="0"/>
            <c:spPr>
              <a:solidFill>
                <a:srgbClr val="2C4D74"/>
              </a:solidFill>
              <a:ln w="3175">
                <a:solidFill>
                  <a:srgbClr val="FFFFFF"/>
                </a:solidFill>
                <a:prstDash val="solid"/>
              </a:ln>
            </c:spPr>
          </c:dPt>
          <c:dPt>
            <c:idx val="7"/>
            <c:bubble3D val="0"/>
            <c:spPr>
              <a:solidFill>
                <a:srgbClr val="782C2A"/>
              </a:solidFill>
              <a:ln w="3175">
                <a:solidFill>
                  <a:srgbClr val="FFFFFF"/>
                </a:solidFill>
                <a:prstDash val="solid"/>
              </a:ln>
            </c:spPr>
          </c:dPt>
          <c:dPt>
            <c:idx val="8"/>
            <c:bubble3D val="0"/>
            <c:spPr>
              <a:solidFill>
                <a:srgbClr val="5D7430"/>
              </a:solidFill>
              <a:ln w="3175">
                <a:solidFill>
                  <a:srgbClr val="FFFFFF"/>
                </a:solidFill>
                <a:prstDash val="solid"/>
              </a:ln>
            </c:spPr>
          </c:dPt>
          <c:dPt>
            <c:idx val="9"/>
            <c:bubble3D val="0"/>
            <c:spPr>
              <a:solidFill>
                <a:srgbClr val="4C3A62"/>
              </a:solidFill>
              <a:ln w="3175">
                <a:solidFill>
                  <a:srgbClr val="FFFFFF"/>
                </a:solidFill>
                <a:prstDash val="solid"/>
              </a:ln>
            </c:spPr>
          </c:dPt>
          <c:dPt>
            <c:idx val="10"/>
            <c:bubble3D val="0"/>
            <c:spPr>
              <a:solidFill>
                <a:srgbClr val="286A7C"/>
              </a:solidFill>
              <a:ln w="3175">
                <a:solidFill>
                  <a:srgbClr val="FFFFFF"/>
                </a:solidFill>
                <a:prstDash val="solid"/>
              </a:ln>
            </c:spPr>
          </c:dPt>
          <c:dPt>
            <c:idx val="11"/>
            <c:bubble3D val="0"/>
            <c:spPr>
              <a:solidFill>
                <a:srgbClr val="B65708"/>
              </a:solidFill>
              <a:ln w="3175">
                <a:solidFill>
                  <a:srgbClr val="FFFFFF"/>
                </a:solidFill>
                <a:prstDash val="solid"/>
              </a:ln>
            </c:spPr>
          </c:dPt>
          <c:dPt>
            <c:idx val="12"/>
            <c:bubble3D val="0"/>
            <c:spPr>
              <a:solidFill>
                <a:srgbClr val="719ACB"/>
              </a:solidFill>
              <a:ln w="3175">
                <a:solidFill>
                  <a:srgbClr val="FFFFFF"/>
                </a:solidFill>
                <a:prstDash val="solid"/>
              </a:ln>
            </c:spPr>
          </c:dPt>
          <c:dPt>
            <c:idx val="13"/>
            <c:bubble3D val="0"/>
            <c:spPr>
              <a:solidFill>
                <a:srgbClr val="CD7371"/>
              </a:solidFill>
              <a:ln w="3175">
                <a:solidFill>
                  <a:srgbClr val="FFFFFF"/>
                </a:solidFill>
                <a:prstDash val="solid"/>
              </a:ln>
            </c:spPr>
          </c:dPt>
          <c:dPt>
            <c:idx val="14"/>
            <c:bubble3D val="0"/>
            <c:spPr>
              <a:solidFill>
                <a:srgbClr val="AEC87A"/>
              </a:solidFill>
              <a:ln w="3175">
                <a:solidFill>
                  <a:srgbClr val="FFFFFF"/>
                </a:solidFill>
                <a:prstDash val="solid"/>
              </a:ln>
            </c:spPr>
          </c:dPt>
          <c:dPt>
            <c:idx val="15"/>
            <c:bubble3D val="0"/>
            <c:spPr>
              <a:solidFill>
                <a:srgbClr val="9982B4"/>
              </a:solidFill>
              <a:ln w="3175">
                <a:solidFill>
                  <a:srgbClr val="FFFFFF"/>
                </a:solidFill>
                <a:prstDash val="solid"/>
              </a:ln>
            </c:spPr>
          </c:dPt>
          <c:dPt>
            <c:idx val="16"/>
            <c:bubble3D val="0"/>
            <c:spPr>
              <a:solidFill>
                <a:srgbClr val="6FBCD1"/>
              </a:solidFill>
              <a:ln w="3175">
                <a:solidFill>
                  <a:srgbClr val="FFFFFF"/>
                </a:solidFill>
                <a:prstDash val="solid"/>
              </a:ln>
            </c:spPr>
          </c:dPt>
          <c:dLbls>
            <c:showLegendKey val="0"/>
            <c:showVal val="0"/>
            <c:showCatName val="0"/>
            <c:showSerName val="0"/>
            <c:showPercent val="0"/>
            <c:showBubbleSize val="0"/>
            <c:showLeaderLines val="1"/>
          </c:dLbls>
          <c:val>
            <c:numRef>
              <c:f/>
              <c:numCache>
                <c:formatCode>General</c:formatCode>
                <c:ptCount val="17"/>
                <c:pt idx="0">
                  <c:v>18000.0</c:v>
                </c:pt>
                <c:pt idx="1">
                  <c:v>16000.0</c:v>
                </c:pt>
                <c:pt idx="2">
                  <c:v>14500.0</c:v>
                </c:pt>
                <c:pt idx="3">
                  <c:v>16500.0</c:v>
                </c:pt>
                <c:pt idx="4">
                  <c:v>13500.0</c:v>
                </c:pt>
                <c:pt idx="5">
                  <c:v>14000.0</c:v>
                </c:pt>
                <c:pt idx="6">
                  <c:v>13000.0</c:v>
                </c:pt>
                <c:pt idx="7">
                  <c:v>14000.0</c:v>
                </c:pt>
                <c:pt idx="8">
                  <c:v>15500.0</c:v>
                </c:pt>
                <c:pt idx="9">
                  <c:v>10000.0</c:v>
                </c:pt>
                <c:pt idx="10">
                  <c:v>18500.0</c:v>
                </c:pt>
                <c:pt idx="11">
                  <c:v>12500.0</c:v>
                </c:pt>
                <c:pt idx="12">
                  <c:v>11250.0</c:v>
                </c:pt>
                <c:pt idx="13">
                  <c:v>14500.0</c:v>
                </c:pt>
                <c:pt idx="14">
                  <c:v>12500.0</c:v>
                </c:pt>
                <c:pt idx="15">
                  <c:v>16000.0</c:v>
                </c:pt>
                <c:pt idx="16">
                  <c:v>14000.0</c:v>
                </c:pt>
              </c:numCache>
            </c:numRef>
          </c:val>
        </c:ser>
        <c:firstSliceAng val="0"/>
      </c:pieChart>
      <c:spPr>
        <a:noFill/>
        <a:ln>
          <a:noFill/>
        </a:ln>
      </c:spPr>
    </c:plotArea>
    <c:legend>
      <c:legendPos val="t"/>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TOTAL SALES</c:v>
          </c:tx>
          <c:spPr>
            <a:solidFill>
              <a:srgbClr val="4F81BD"/>
            </a:solidFill>
            <a:ln>
              <a:noFill/>
            </a:ln>
          </c:spPr>
          <c:invertIfNegative val="0"/>
          <c:dLbls>
            <c:showLegendKey val="0"/>
            <c:showVal val="0"/>
            <c:showCatName val="0"/>
            <c:showSerName val="0"/>
            <c:showPercent val="0"/>
            <c:showBubbleSize val="0"/>
            <c:showLeaderLines val="1"/>
          </c:dLbls>
          <c:val>
            <c:numRef>
              <c:f/>
              <c:numCache>
                <c:formatCode>General</c:formatCode>
                <c:ptCount val="17"/>
                <c:pt idx="0">
                  <c:v>18000.0</c:v>
                </c:pt>
                <c:pt idx="1">
                  <c:v>16000.0</c:v>
                </c:pt>
                <c:pt idx="2">
                  <c:v>14500.0</c:v>
                </c:pt>
                <c:pt idx="3">
                  <c:v>16500.0</c:v>
                </c:pt>
                <c:pt idx="4">
                  <c:v>13500.0</c:v>
                </c:pt>
                <c:pt idx="5">
                  <c:v>14000.0</c:v>
                </c:pt>
                <c:pt idx="6">
                  <c:v>13000.0</c:v>
                </c:pt>
                <c:pt idx="7">
                  <c:v>14000.0</c:v>
                </c:pt>
                <c:pt idx="8">
                  <c:v>15500.0</c:v>
                </c:pt>
                <c:pt idx="9">
                  <c:v>10000.0</c:v>
                </c:pt>
                <c:pt idx="10">
                  <c:v>18500.0</c:v>
                </c:pt>
                <c:pt idx="11">
                  <c:v>12500.0</c:v>
                </c:pt>
                <c:pt idx="12">
                  <c:v>11250.0</c:v>
                </c:pt>
                <c:pt idx="13">
                  <c:v>14500.0</c:v>
                </c:pt>
                <c:pt idx="14">
                  <c:v>12500.0</c:v>
                </c:pt>
                <c:pt idx="15">
                  <c:v>16000.0</c:v>
                </c:pt>
                <c:pt idx="16">
                  <c:v>14000.0</c:v>
                </c:pt>
              </c:numCache>
            </c:numRef>
          </c:val>
        </c:ser>
        <c:overlap val="-28"/>
        <c:gapWidth val="246"/>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E6E6E6"/>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9/4/2024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0798663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340455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553812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422254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069471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415793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073498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259545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489166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049330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653863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858945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97032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099062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44873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990842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9631119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latin typeface="Droid Sans" pitchFamily="0" charset="0"/>
              <a:ea typeface="宋体" pitchFamily="0" charset="0"/>
              <a:cs typeface="Droid Sans"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5949800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602669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108169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346913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405370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511857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673099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890519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430550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latin typeface="Droid Sans" pitchFamily="0" charset="0"/>
              <a:ea typeface="宋体" pitchFamily="0" charset="0"/>
              <a:cs typeface="Droid Sans"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8390851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988987" y="3138977"/>
            <a:ext cx="8213200" cy="418125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a:t>
            </a:r>
            <a:r>
              <a:rPr lang="en-US" altLang="zh-CN" sz="2400" b="0" i="0" u="none" strike="noStrike" kern="1200" cap="none" spc="0" baseline="0">
                <a:solidFill>
                  <a:schemeClr val="tx1"/>
                </a:solidFill>
                <a:latin typeface="Calibri" pitchFamily="0" charset="0"/>
                <a:ea typeface="宋体" pitchFamily="0" charset="0"/>
                <a:cs typeface="Calibri" pitchFamily="0" charset="0"/>
              </a:rPr>
              <a:t>me:Adithyan.S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Number: 12220</a:t>
            </a:r>
            <a:r>
              <a:rPr lang="en-US" altLang="zh-CN" sz="2400" b="0" i="0" u="none" strike="noStrike" kern="1200" cap="none" spc="0" baseline="0">
                <a:solidFill>
                  <a:schemeClr val="tx1"/>
                </a:solidFill>
                <a:latin typeface="Calibri" pitchFamily="0" charset="0"/>
                <a:ea typeface="宋体" pitchFamily="0" charset="0"/>
                <a:cs typeface="Calibri" pitchFamily="0" charset="0"/>
              </a:rPr>
              <a:t>1499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(CS)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PACHIYAPPAS </a:t>
            </a:r>
            <a:r>
              <a:rPr lang="en-US" altLang="zh-CN" sz="2400" b="0" i="0" u="none" strike="noStrike" kern="1200" cap="none" spc="0" baseline="0">
                <a:solidFill>
                  <a:schemeClr val="tx1"/>
                </a:solidFill>
                <a:latin typeface="Calibri" pitchFamily="0" charset="0"/>
                <a:ea typeface="宋体" pitchFamily="0" charset="0"/>
                <a:cs typeface="Calibri" pitchFamily="0" charset="0"/>
              </a:rPr>
              <a:t> COLLEGE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0202263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矩形"/>
          <p:cNvSpPr>
            <a:spLocks/>
          </p:cNvSpPr>
          <p:nvPr/>
        </p:nvSpPr>
        <p:spPr>
          <a:xfrm rot="0">
            <a:off x="838200" y="1066800"/>
            <a:ext cx="9092565" cy="119888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sym typeface="宋体" pitchFamily="0" charset="0"/>
              </a:rPr>
              <a:t>Modeling employee performance in Excel involves creating a systematic approach to evaluate, analyze, and visualize the performance data of employees.</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2" name="矩形"/>
          <p:cNvSpPr>
            <a:spLocks/>
          </p:cNvSpPr>
          <p:nvPr/>
        </p:nvSpPr>
        <p:spPr>
          <a:xfrm rot="0">
            <a:off x="1054735" y="2665095"/>
            <a:ext cx="4820920" cy="3729989"/>
          </a:xfrm>
          <a:prstGeom prst="rect"/>
          <a:noFill/>
          <a:ln w="12700" cmpd="sng" cap="flat">
            <a:noFill/>
            <a:prstDash val="solid"/>
            <a:miter/>
          </a:ln>
        </p:spPr>
      </p:sp>
      <p:sp>
        <p:nvSpPr>
          <p:cNvPr id="173" name="矩形"/>
          <p:cNvSpPr>
            <a:spLocks/>
          </p:cNvSpPr>
          <p:nvPr/>
        </p:nvSpPr>
        <p:spPr>
          <a:xfrm rot="0">
            <a:off x="5181599" y="5029200"/>
            <a:ext cx="4063999"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PIVOT TABLE</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74" name="Table"/>
          <p:cNvGraphicFramePr>
            <a:graphicFrameLocks noGrp="1"/>
          </p:cNvGraphicFramePr>
          <p:nvPr>
            <p:extLst>
              <p:ext uri="{D42A27DB-BD31-4B8C-83A1-F6EECF244321}"/>
            </p:extLst>
          </p:nvPr>
        </p:nvGraphicFramePr>
        <p:xfrm>
          <a:off x="1676400" y="1676400"/>
          <a:ext cx="2484118" cy="5181599"/>
        </p:xfrm>
        <a:graphic>
          <a:graphicData uri="http://schemas.openxmlformats.org/drawingml/2006/table">
            <a:tbl>
              <a:tblPr bandRow="1">
                <a:noFill/>
              </a:tblPr>
              <a:tblGrid>
                <a:gridCol w="1767827"/>
                <a:gridCol w="716267"/>
              </a:tblGrid>
              <a:tr h="171695">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ITEMS</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solidFill>
                      <a:srgbClr val="DDEBF7"/>
                    </a:solidFill>
                  </a:tcPr>
                </a:tc>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TOTAL SALES</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solidFill>
                      <a:srgbClr val="DDEBF7"/>
                    </a:solidFill>
                  </a:tcPr>
                </a:tc>
              </a:tr>
              <a:tr h="178048">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ALMOND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r>
              <a:tr h="17804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12500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r>
              <a:tr h="17169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r>
              <a:tr h="17804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13500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r>
              <a:tr h="17169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r>
              <a:tr h="17804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10000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r>
              <a:tr h="171695">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a:noFill/>
                    </a:lnB>
                  </a:tcPr>
                </a:tc>
              </a:tr>
              <a:tr h="17169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APPLE PASTRIES</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r>
              <a:tr h="17804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r>
              <a:tr h="17169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BLACK BERRY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r>
              <a:tr h="17804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12500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r>
              <a:tr h="171695">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13000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a:noFill/>
                    </a:lnB>
                  </a:tcPr>
                </a:tc>
              </a:tr>
              <a:tr h="17169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CHOCOLATE PASTRIES</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r>
              <a:tr h="17804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r>
              <a:tr h="17169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CRUSTY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r>
              <a:tr h="17804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r>
              <a:tr h="17169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CRUSTY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r>
              <a:tr h="17804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15500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r>
              <a:tr h="17169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DARK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r>
              <a:tr h="17804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r>
              <a:tr h="17169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MILK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r>
              <a:tr h="17804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11250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r>
              <a:tr h="171695">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a:noFill/>
                    </a:lnB>
                  </a:tcPr>
                </a:tc>
              </a:tr>
              <a:tr h="17169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SWEET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r>
              <a:tr h="17804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14500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r>
              <a:tr h="17169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WHEAT BREAD</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r>
              <a:tr h="17804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16500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a:noFill/>
                    </a:lnB>
                  </a:tcPr>
                </a:tc>
              </a:tr>
              <a:tr h="171695">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a:noFill/>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18000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a:noFill/>
                    </a:lnB>
                  </a:tcPr>
                </a:tc>
              </a:tr>
              <a:tr h="171695">
                <a:tc>
                  <a:txBody>
                    <a:bodyPr/>
                    <a:lstStyle/>
                    <a:p>
                      <a:pPr marL="9525" indent="0" algn="l"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WHEAT CAKE</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a:noFill/>
                    </a:lnT>
                    <a:lnB w="6350">
                      <a:solidFill>
                        <a:srgbClr val="9BC2E6"/>
                      </a:solidFill>
                      <a:prstDash val="solid"/>
                      <a:headEnd type="none" w="med" len="med"/>
                      <a:tailEnd type="none" w="med" len="med"/>
                    </a:lnB>
                  </a:tcPr>
                </a:tc>
              </a:tr>
              <a:tr h="178048">
                <a:tc>
                  <a:txBody>
                    <a:bodyPr/>
                    <a:lstStyle/>
                    <a:p>
                      <a:pPr marL="9525" indent="0" algn="l" fontAlgn="ctr">
                        <a:lnSpc>
                          <a:spcPct val="100000"/>
                        </a:lnSpc>
                        <a:spcBef>
                          <a:spcPts val="0"/>
                        </a:spcBef>
                        <a:spcAft>
                          <a:spcPts val="0"/>
                        </a:spcAft>
                        <a:buNone/>
                      </a:pP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c>
                  <a:txBody>
                    <a:bodyPr/>
                    <a:lstStyle/>
                    <a:p>
                      <a:pPr marL="9525" indent="0" algn="r" fontAlgn="ctr">
                        <a:lnSpc>
                          <a:spcPct val="100000"/>
                        </a:lnSpc>
                        <a:spcBef>
                          <a:spcPts val="0"/>
                        </a:spcBef>
                        <a:spcAft>
                          <a:spcPts val="0"/>
                        </a:spcAft>
                        <a:buNone/>
                      </a:pPr>
                      <a:r>
                        <a:rPr lang="en-US" altLang="zh-CN" sz="700" b="0" i="0" u="none" strike="noStrike" kern="0" cap="none" spc="0" baseline="0">
                          <a:solidFill>
                            <a:srgbClr val="000000"/>
                          </a:solidFill>
                          <a:latin typeface="Calibri" pitchFamily="0" charset="0"/>
                          <a:ea typeface="Calibri" pitchFamily="0" charset="0"/>
                          <a:cs typeface="Calibri" pitchFamily="0" charset="0"/>
                        </a:rPr>
                        <a:t>18500</a:t>
                      </a:r>
                      <a:endParaRPr lang="zh-CN" altLang="en-US" sz="700" b="0"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tcPr>
                </a:tc>
              </a:tr>
              <a:tr h="184401">
                <a:tc>
                  <a:txBody>
                    <a:bodyPr/>
                    <a:lstStyle/>
                    <a:p>
                      <a:pPr marL="9525" indent="0" algn="l" fontAlgn="ctr">
                        <a:lnSpc>
                          <a:spcPct val="100000"/>
                        </a:lnSpc>
                        <a:spcBef>
                          <a:spcPts val="0"/>
                        </a:spcBef>
                        <a:spcAft>
                          <a:spcPts val="0"/>
                        </a:spcAft>
                        <a:buNone/>
                      </a:pPr>
                      <a:r>
                        <a:rPr lang="en-US" altLang="zh-CN" sz="700" b="1" i="0" u="none" strike="noStrike" kern="0" cap="none" spc="0" baseline="0">
                          <a:solidFill>
                            <a:srgbClr val="000000"/>
                          </a:solidFill>
                          <a:latin typeface="Calibri" pitchFamily="0" charset="0"/>
                          <a:ea typeface="Calibri" pitchFamily="0" charset="0"/>
                          <a:cs typeface="Calibri" pitchFamily="0" charset="0"/>
                        </a:rPr>
                        <a:t>Grand Total</a:t>
                      </a: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solidFill>
                      <a:srgbClr val="DDEBF7"/>
                    </a:solidFill>
                  </a:tcPr>
                </a:tc>
                <a:tc>
                  <a:txBody>
                    <a:bodyPr/>
                    <a:lstStyle/>
                    <a:p>
                      <a:pPr marL="9525" indent="0" algn="l" fontAlgn="ctr">
                        <a:lnSpc>
                          <a:spcPct val="100000"/>
                        </a:lnSpc>
                        <a:spcBef>
                          <a:spcPts val="0"/>
                        </a:spcBef>
                        <a:spcAft>
                          <a:spcPts val="0"/>
                        </a:spcAft>
                        <a:buNone/>
                      </a:pPr>
                      <a:endParaRPr lang="zh-CN" altLang="en-US" sz="700" b="1" i="0" u="none" strike="noStrike" kern="0" cap="none" spc="0" baseline="0">
                        <a:solidFill>
                          <a:srgbClr val="000000"/>
                        </a:solidFill>
                        <a:latin typeface="Calibri" pitchFamily="0" charset="0"/>
                        <a:ea typeface="Calibri" pitchFamily="0" charset="0"/>
                        <a:cs typeface="Calibri" pitchFamily="0" charset="0"/>
                      </a:endParaRPr>
                    </a:p>
                  </a:txBody>
                  <a:tcPr marL="9804" marT="9804" marR="9804" marB="0" vert="horz" anchor="ctr">
                    <a:lnL>
                      <a:noFill/>
                    </a:lnL>
                    <a:lnR>
                      <a:noFill/>
                    </a:lnR>
                    <a:lnT w="6350">
                      <a:solidFill>
                        <a:srgbClr val="9BC2E6"/>
                      </a:solidFill>
                      <a:prstDash val="solid"/>
                      <a:headEnd type="none" w="med" len="med"/>
                      <a:tailEnd type="none" w="med" len="med"/>
                    </a:lnT>
                    <a:lnB w="6350">
                      <a:solidFill>
                        <a:srgbClr val="9BC2E6"/>
                      </a:solidFill>
                      <a:prstDash val="solid"/>
                      <a:headEnd type="none" w="med" len="med"/>
                      <a:tailEnd type="none" w="med" len="med"/>
                    </a:lnB>
                    <a:solidFill>
                      <a:srgbClr val="DDEBF7"/>
                    </a:solidFill>
                  </a:tcPr>
                </a:tc>
              </a:tr>
            </a:tbl>
          </a:graphicData>
        </a:graphic>
      </p:graphicFrame>
    </p:spTree>
    <p:extLst>
      <p:ext uri="{BB962C8B-B14F-4D97-AF65-F5344CB8AC3E}">
        <p14:creationId xmlns:p14="http://schemas.microsoft.com/office/powerpoint/2010/main" val="156523239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8" name="曲线"/>
          <p:cNvSpPr>
            <a:spLocks/>
          </p:cNvSpPr>
          <p:nvPr/>
        </p:nvSpPr>
        <p:spPr>
          <a:xfrm rot="0">
            <a:off x="10134600" y="4572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3" name="矩形"/>
          <p:cNvSpPr>
            <a:spLocks/>
          </p:cNvSpPr>
          <p:nvPr/>
        </p:nvSpPr>
        <p:spPr>
          <a:xfrm rot="0">
            <a:off x="228600" y="1143635"/>
            <a:ext cx="8556625" cy="1476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To present employee performance results in Excel, you can create a structured and visually appealing report. Below are steps to organize and display the results effectively</a:t>
            </a:r>
            <a:r>
              <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sym typeface="宋体" pitchFamily="0" charset="0"/>
              </a:rPr>
              <a:t>.</a:t>
            </a:r>
            <a:endParaRPr lang="en-US" altLang="zh-CN" sz="1800" b="1"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Palatino Linotype" pitchFamily="0" charset="0"/>
              <a:ea typeface="宋体" pitchFamily="0" charset="0"/>
              <a:cs typeface="Palatino Linotype"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84" name="矩形"/>
          <p:cNvSpPr>
            <a:spLocks/>
          </p:cNvSpPr>
          <p:nvPr/>
        </p:nvSpPr>
        <p:spPr>
          <a:xfrm rot="0">
            <a:off x="942975" y="5451475"/>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GRAPH</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sp>
        <p:nvSpPr>
          <p:cNvPr id="185" name="矩形"/>
          <p:cNvSpPr>
            <a:spLocks/>
          </p:cNvSpPr>
          <p:nvPr/>
        </p:nvSpPr>
        <p:spPr>
          <a:xfrm rot="0">
            <a:off x="7239000" y="5410200"/>
            <a:ext cx="4064000" cy="46037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pie chart</a:t>
            </a:r>
            <a:endParaRPr lang="zh-CN" altLang="en-US" sz="2400" b="1" i="0" u="none" strike="noStrike" kern="1200" cap="none" spc="0" baseline="0">
              <a:solidFill>
                <a:schemeClr val="tx1"/>
              </a:solidFill>
              <a:latin typeface="Calibri" pitchFamily="0" charset="0"/>
              <a:ea typeface="宋体" pitchFamily="0" charset="0"/>
              <a:cs typeface="Calibri" pitchFamily="0" charset="0"/>
            </a:endParaRPr>
          </a:p>
        </p:txBody>
      </p:sp>
      <p:graphicFrame>
        <p:nvGraphicFramePr>
          <p:cNvPr id="186" name="图表"/>
          <p:cNvGraphicFramePr/>
          <p:nvPr/>
        </p:nvGraphicFramePr>
        <p:xfrm>
          <a:off x="5486400" y="1905000"/>
          <a:ext cx="4770117" cy="3479162"/>
        </p:xfrm>
        <a:graphic>
          <a:graphicData uri="http://schemas.openxmlformats.org/drawingml/2006/chart">
            <c:chart xmlns:c="http://schemas.openxmlformats.org/drawingml/2006/chart" r:id="rId2"/>
          </a:graphicData>
        </a:graphic>
      </p:graphicFrame>
      <p:graphicFrame>
        <p:nvGraphicFramePr>
          <p:cNvPr id="187" name="图表"/>
          <p:cNvGraphicFramePr/>
          <p:nvPr/>
        </p:nvGraphicFramePr>
        <p:xfrm>
          <a:off x="533400" y="2072639"/>
          <a:ext cx="4281805" cy="3129915"/>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70475565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1" name="矩形"/>
          <p:cNvSpPr>
            <a:spLocks/>
          </p:cNvSpPr>
          <p:nvPr/>
        </p:nvSpPr>
        <p:spPr>
          <a:xfrm rot="0">
            <a:off x="2150745" y="1332864"/>
            <a:ext cx="7322185" cy="533209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1816277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2588489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5603007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9982200" y="4572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654685" y="1371600"/>
            <a:ext cx="7170420" cy="506984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pitchFamily="34" charset="0"/>
                <a:ea typeface="宋体" pitchFamily="0" charset="0"/>
                <a:cs typeface="Arial" pitchFamily="34" charset="0"/>
                <a:sym typeface="宋体" pitchFamily="0" charset="0"/>
              </a:rPr>
              <a:t> </a:t>
            </a:r>
            <a:r>
              <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rPr>
              <a:t>Objective:</a:t>
            </a:r>
            <a:endParaRPr lang="en-US" altLang="zh-CN" sz="2400" b="1" i="0" u="none" strike="noStrike" kern="1200" cap="none" spc="0" baseline="0">
              <a:solidFill>
                <a:schemeClr val="tx1"/>
              </a:solidFill>
              <a:latin typeface="Arial" pitchFamily="34" charset="0"/>
              <a:ea typeface="宋体" pitchFamily="0" charset="0"/>
              <a:cs typeface="Arial" pitchFamily="34"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Develop a structured and functional Excel workbook to Organize employee data. Analyze key metrics Automate reporting and dashboard creation.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 Data Cleanup and Structuring: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Standardize data formats (e.g., dates, numbers). Remove or correct inaccuracies and inconsistencies. Organize data into clearly defined categories (e.g., Personal Information, Job Information, Compensation).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Analytical Tools:</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     Create formulas to calculate key metrics (e.g., total employees, average salary). Develop pivot tables to summarize and analyze data by different dimensions (e.g., department, location).</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6488436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10058401" y="7620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14400" y="1828800"/>
            <a:ext cx="7924800" cy="4528819"/>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altLang="zh-CN" sz="2400" b="0" i="0" u="none" strike="noStrike" kern="1200" cap="none" spc="0" baseline="0">
                <a:solidFill>
                  <a:srgbClr val="0D0D0D"/>
                </a:solidFill>
                <a:latin typeface="Palatino Linotype" pitchFamily="0" charset="0"/>
                <a:ea typeface="宋体" pitchFamily="0" charset="0"/>
                <a:cs typeface="Palatino Linotype" pitchFamily="0" charset="0"/>
                <a:sym typeface="宋体" pitchFamily="0" charset="0"/>
              </a:rPr>
              <a:t>      </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8159569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9982200" y="838200"/>
            <a:ext cx="314322" cy="3238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1086485" y="1694180"/>
            <a:ext cx="7563485" cy="481964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Employees: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Individual Employees may have access to their performance data and metrics to self-access and identify areas for personal improvements.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8147900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10820400" y="5334000"/>
            <a:ext cx="457200" cy="7429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9829800" y="490855"/>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381000" y="651510"/>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0">
            <a:off x="2895600" y="1524000"/>
            <a:ext cx="7426324" cy="624205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1. Comprehensive Performance Tracking</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Tracks individual and team performance across key matrics. consolidates data from multiple sources into a single, easy-to- use Excel model.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a:t>
            </a: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2. Dynamic Dashboards and Visualizations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Provides real-time insights throught interactive charts and pivot tables. customizable views for different users (managers, HR, etc.).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sym typeface="宋体" pitchFamily="0" charset="0"/>
              </a:rPr>
              <a:t>3. Automated reporting :</a:t>
            </a: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Reduces manual effort in data collection and report generation. Regular updates ensure data accuracy and relevance.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2663299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文本框"/>
          <p:cNvSpPr>
            <a:spLocks noGrp="1"/>
          </p:cNvSpPr>
          <p:nvPr>
            <p:ph type="title"/>
          </p:nvPr>
        </p:nvSpPr>
        <p:spPr>
          <a:xfrm rot="0">
            <a:off x="686117" y="76198"/>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533400" y="914400"/>
            <a:ext cx="9557385" cy="552196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The dataset for employee performance analysis typically includes various metrics that reflect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an employee's productivity, quality of work, attendance, and overall contribution to the </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organization. Below is a description of the key columns that would be included in </a:t>
            </a: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a Actionable Insights which Include recommendations or action items based on the analysis, such as training needs or performance improvement plans.</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Excel dataset:</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EmpID: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unique identifier for each employee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Name: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employee’s given name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Gender Code: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 code representing the gender of the employee (e.g., M for Male, F for Female, etc.)</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Business Unit: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department or division within the company where the employee works</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a:t>
            </a:r>
            <a:endPar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salary: </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the amount of salary that the employee gets for their work.</a:t>
            </a:r>
            <a:endParaRPr lang="en-US" altLang="zh-CN" sz="2000" b="1"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Type:</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Classification of the employee, such as full-time, part-time, contractor, etc. </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2000" b="1" i="0" u="none" strike="noStrike" kern="1200" cap="none" spc="0" baseline="0">
                <a:solidFill>
                  <a:schemeClr val="tx1"/>
                </a:solidFill>
                <a:latin typeface="Calibri" pitchFamily="0" charset="0"/>
                <a:ea typeface="宋体" pitchFamily="0" charset="0"/>
                <a:cs typeface="Calibri" pitchFamily="0" charset="0"/>
                <a:sym typeface="宋体" pitchFamily="0" charset="0"/>
              </a:rPr>
              <a:t>Employee location:</a:t>
            </a:r>
            <a:r>
              <a:rPr lang="en-US" altLang="zh-CN" sz="2000" b="0" i="0" u="none" strike="noStrike" kern="1200" cap="none" spc="0" baseline="0">
                <a:solidFill>
                  <a:schemeClr val="tx1"/>
                </a:solidFill>
                <a:latin typeface="Calibri" pitchFamily="0" charset="0"/>
                <a:ea typeface="宋体" pitchFamily="0" charset="0"/>
                <a:cs typeface="Calibri" pitchFamily="0" charset="0"/>
                <a:sym typeface="宋体" pitchFamily="0" charset="0"/>
              </a:rPr>
              <a:t> location of the employee where he works.</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2951818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10439400" y="45720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0" name="文本框"/>
          <p:cNvSpPr>
            <a:spLocks noGrp="1"/>
          </p:cNvSpPr>
          <p:nvPr>
            <p:ph type="title"/>
          </p:nvPr>
        </p:nvSpPr>
        <p:spPr>
          <a:xfrm rot="0">
            <a:off x="739774" y="28409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2635250" y="1280794"/>
            <a:ext cx="6485890" cy="518985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wow" features combine to create a powerful, efficient, and intuitive Excel-based solution that not only meets but exceedsexpectations in managing and analyzing employee Performance</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 </a:t>
            </a: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sym typeface="宋体" pitchFamily="0" charset="0"/>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1103985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17</cp:revision>
  <dcterms:created xsi:type="dcterms:W3CDTF">2024-03-29T15:07:00Z</dcterms:created>
  <dcterms:modified xsi:type="dcterms:W3CDTF">2024-09-04T01:57:26Z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978B7A3837B24582AF56CE84913D37D3_13</vt:lpwstr>
  </property>
  <property fmtid="{D5CDD505-2E9C-101B-9397-08002B2CF9AE}" pid="5" name="KSOProductBuildVer">
    <vt:lpwstr>1033-12.2.0.17545</vt:lpwstr>
  </property>
</Properties>
</file>