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orizon" charset="1" panose="02000500000000000000"/>
      <p:regular r:id="rId10"/>
    </p:embeddedFont>
    <p:embeddedFont>
      <p:font typeface="Agrandir" charset="1" panose="00000500000000000000"/>
      <p:regular r:id="rId11"/>
    </p:embeddedFont>
    <p:embeddedFont>
      <p:font typeface="Agrandir Bold" charset="1" panose="00000800000000000000"/>
      <p:regular r:id="rId12"/>
    </p:embeddedFont>
    <p:embeddedFont>
      <p:font typeface="Agrandir Italics" charset="1" panose="00000500000000000000"/>
      <p:regular r:id="rId13"/>
    </p:embeddedFont>
    <p:embeddedFont>
      <p:font typeface="Agrandir Bold Italics" charset="1" panose="00000800000000000000"/>
      <p:regular r:id="rId14"/>
    </p:embeddedFont>
    <p:embeddedFont>
      <p:font typeface="Agrandir Thin" charset="1" panose="00000200000000000000"/>
      <p:regular r:id="rId15"/>
    </p:embeddedFont>
    <p:embeddedFont>
      <p:font typeface="Agrandir Thin Italics" charset="1" panose="00000200000000000000"/>
      <p:regular r:id="rId16"/>
    </p:embeddedFont>
    <p:embeddedFont>
      <p:font typeface="Agrandir Medium" charset="1" panose="00000600000000000000"/>
      <p:regular r:id="rId17"/>
    </p:embeddedFont>
    <p:embeddedFont>
      <p:font typeface="Agrandir Medium Italics" charset="1" panose="00000600000000000000"/>
      <p:regular r:id="rId18"/>
    </p:embeddedFont>
    <p:embeddedFont>
      <p:font typeface="Agrandir Ultra-Bold" charset="1" panose="00000A00000000000000"/>
      <p:regular r:id="rId19"/>
    </p:embeddedFont>
    <p:embeddedFont>
      <p:font typeface="Agrandir Ultra-Bold Italics" charset="1" panose="00000A00000000000000"/>
      <p:regular r:id="rId20"/>
    </p:embeddedFont>
    <p:embeddedFont>
      <p:font typeface="Agrandir Heavy" charset="1" panose="00000900000000000000"/>
      <p:regular r:id="rId21"/>
    </p:embeddedFont>
    <p:embeddedFont>
      <p:font typeface="Agrandir Heavy Italics" charset="1" panose="000009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0">
            <a:off x="1238991" y="3673471"/>
            <a:ext cx="15810019" cy="2136886"/>
            <a:chOff x="0" y="0"/>
            <a:chExt cx="21080025" cy="2849182"/>
          </a:xfrm>
        </p:grpSpPr>
        <p:sp>
          <p:nvSpPr>
            <p:cNvPr name="TextBox 3" id="3"/>
            <p:cNvSpPr txBox="true"/>
            <p:nvPr/>
          </p:nvSpPr>
          <p:spPr>
            <a:xfrm rot="0">
              <a:off x="0" y="-19050"/>
              <a:ext cx="21080025" cy="1571850"/>
            </a:xfrm>
            <a:prstGeom prst="rect">
              <a:avLst/>
            </a:prstGeom>
          </p:spPr>
          <p:txBody>
            <a:bodyPr anchor="t" rtlCol="false" tIns="0" lIns="0" bIns="0" rIns="0">
              <a:spAutoFit/>
            </a:bodyPr>
            <a:lstStyle/>
            <a:p>
              <a:pPr algn="ctr">
                <a:lnSpc>
                  <a:spcPts val="8470"/>
                </a:lnSpc>
              </a:pPr>
              <a:r>
                <a:rPr lang="en-US" sz="7700">
                  <a:solidFill>
                    <a:srgbClr val="FFFFFF"/>
                  </a:solidFill>
                  <a:latin typeface="Horizon Bold"/>
                </a:rPr>
                <a:t>KASIR GOBUSS</a:t>
              </a:r>
            </a:p>
          </p:txBody>
        </p:sp>
        <p:sp>
          <p:nvSpPr>
            <p:cNvPr name="TextBox 4" id="4"/>
            <p:cNvSpPr txBox="true"/>
            <p:nvPr/>
          </p:nvSpPr>
          <p:spPr>
            <a:xfrm rot="0">
              <a:off x="0" y="2224683"/>
              <a:ext cx="21080025" cy="624498"/>
            </a:xfrm>
            <a:prstGeom prst="rect">
              <a:avLst/>
            </a:prstGeom>
          </p:spPr>
          <p:txBody>
            <a:bodyPr anchor="t" rtlCol="false" tIns="0" lIns="0" bIns="0" rIns="0">
              <a:spAutoFit/>
            </a:bodyPr>
            <a:lstStyle/>
            <a:p>
              <a:pPr algn="ctr" marL="0" indent="0" lvl="0">
                <a:lnSpc>
                  <a:spcPts val="3500"/>
                </a:lnSpc>
                <a:spcBef>
                  <a:spcPct val="0"/>
                </a:spcBef>
              </a:pPr>
              <a:r>
                <a:rPr lang="en-US" sz="2500">
                  <a:solidFill>
                    <a:srgbClr val="FF19CF"/>
                  </a:solidFill>
                  <a:latin typeface="Agrandir Bold"/>
                </a:rPr>
                <a:t>Tugas Besar Mata Kuliah Pemrograman Berorientasi Objek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764158" y="1502636"/>
            <a:ext cx="15294673" cy="7703171"/>
          </a:xfrm>
          <a:custGeom>
            <a:avLst/>
            <a:gdLst/>
            <a:ahLst/>
            <a:cxnLst/>
            <a:rect r="r" b="b" t="t" l="l"/>
            <a:pathLst>
              <a:path h="7703171" w="15294673">
                <a:moveTo>
                  <a:pt x="0" y="0"/>
                </a:moveTo>
                <a:lnTo>
                  <a:pt x="15294674" y="0"/>
                </a:lnTo>
                <a:lnTo>
                  <a:pt x="15294674" y="7703171"/>
                </a:lnTo>
                <a:lnTo>
                  <a:pt x="0" y="7703171"/>
                </a:lnTo>
                <a:lnTo>
                  <a:pt x="0" y="0"/>
                </a:lnTo>
                <a:close/>
              </a:path>
            </a:pathLst>
          </a:custGeom>
          <a:blipFill>
            <a:blip r:embed="rId2"/>
            <a:stretch>
              <a:fillRect l="0" t="-6134" r="0" b="-5550"/>
            </a:stretch>
          </a:blipFill>
        </p:spPr>
      </p:sp>
      <p:sp>
        <p:nvSpPr>
          <p:cNvPr name="TextBox 3" id="3"/>
          <p:cNvSpPr txBox="true"/>
          <p:nvPr/>
        </p:nvSpPr>
        <p:spPr>
          <a:xfrm rot="0">
            <a:off x="764158" y="707390"/>
            <a:ext cx="8379842" cy="633096"/>
          </a:xfrm>
          <a:prstGeom prst="rect">
            <a:avLst/>
          </a:prstGeom>
        </p:spPr>
        <p:txBody>
          <a:bodyPr anchor="t" rtlCol="false" tIns="0" lIns="0" bIns="0" rIns="0">
            <a:spAutoFit/>
          </a:bodyPr>
          <a:lstStyle/>
          <a:p>
            <a:pPr>
              <a:lnSpc>
                <a:spcPts val="4510"/>
              </a:lnSpc>
            </a:pPr>
            <a:r>
              <a:rPr lang="en-US" sz="4100">
                <a:solidFill>
                  <a:srgbClr val="FFFFFF"/>
                </a:solidFill>
                <a:latin typeface="Horizon Bold"/>
              </a:rPr>
              <a:t>DATABASE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0">
            <a:off x="2736967" y="4466666"/>
            <a:ext cx="12814067" cy="2295286"/>
            <a:chOff x="0" y="0"/>
            <a:chExt cx="17085423" cy="3060382"/>
          </a:xfrm>
        </p:grpSpPr>
        <p:sp>
          <p:nvSpPr>
            <p:cNvPr name="TextBox 3" id="3"/>
            <p:cNvSpPr txBox="true"/>
            <p:nvPr/>
          </p:nvSpPr>
          <p:spPr>
            <a:xfrm rot="0">
              <a:off x="0" y="-19050"/>
              <a:ext cx="17085423" cy="1696314"/>
            </a:xfrm>
            <a:prstGeom prst="rect">
              <a:avLst/>
            </a:prstGeom>
          </p:spPr>
          <p:txBody>
            <a:bodyPr anchor="t" rtlCol="false" tIns="0" lIns="0" bIns="0" rIns="0">
              <a:spAutoFit/>
            </a:bodyPr>
            <a:lstStyle/>
            <a:p>
              <a:pPr algn="ctr">
                <a:lnSpc>
                  <a:spcPts val="9131"/>
                </a:lnSpc>
              </a:pPr>
              <a:r>
                <a:rPr lang="en-US" sz="8301">
                  <a:solidFill>
                    <a:srgbClr val="FFFFFF"/>
                  </a:solidFill>
                  <a:latin typeface="Horizon Bold"/>
                </a:rPr>
                <a:t>TERIMA KASIH</a:t>
              </a:r>
            </a:p>
          </p:txBody>
        </p:sp>
        <p:sp>
          <p:nvSpPr>
            <p:cNvPr name="TextBox 4" id="4"/>
            <p:cNvSpPr txBox="true"/>
            <p:nvPr/>
          </p:nvSpPr>
          <p:spPr>
            <a:xfrm rot="0">
              <a:off x="0" y="2435884"/>
              <a:ext cx="17085423" cy="624498"/>
            </a:xfrm>
            <a:prstGeom prst="rect">
              <a:avLst/>
            </a:prstGeom>
          </p:spPr>
          <p:txBody>
            <a:bodyPr anchor="t" rtlCol="false" tIns="0" lIns="0" bIns="0" rIns="0">
              <a:spAutoFit/>
            </a:bodyPr>
            <a:lstStyle/>
            <a:p>
              <a:pPr algn="ctr" marL="0" indent="0" lvl="0">
                <a:lnSpc>
                  <a:spcPts val="3500"/>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2197603" y="2125577"/>
            <a:ext cx="13892794" cy="1160581"/>
          </a:xfrm>
          <a:prstGeom prst="rect">
            <a:avLst/>
          </a:prstGeom>
        </p:spPr>
        <p:txBody>
          <a:bodyPr anchor="t" rtlCol="false" tIns="0" lIns="0" bIns="0" rIns="0">
            <a:spAutoFit/>
          </a:bodyPr>
          <a:lstStyle/>
          <a:p>
            <a:pPr algn="ctr">
              <a:lnSpc>
                <a:spcPts val="8250"/>
              </a:lnSpc>
            </a:pPr>
            <a:r>
              <a:rPr lang="en-US" sz="7500">
                <a:solidFill>
                  <a:srgbClr val="FFFFFF"/>
                </a:solidFill>
                <a:latin typeface="Horizon Bold"/>
              </a:rPr>
              <a:t>KELOMPOK 3</a:t>
            </a:r>
          </a:p>
        </p:txBody>
      </p:sp>
      <p:grpSp>
        <p:nvGrpSpPr>
          <p:cNvPr name="Group 3" id="3"/>
          <p:cNvGrpSpPr/>
          <p:nvPr/>
        </p:nvGrpSpPr>
        <p:grpSpPr>
          <a:xfrm rot="0">
            <a:off x="3148263" y="4102851"/>
            <a:ext cx="881343" cy="881343"/>
            <a:chOff x="0" y="0"/>
            <a:chExt cx="1175123" cy="1175123"/>
          </a:xfrm>
        </p:grpSpPr>
        <p:grpSp>
          <p:nvGrpSpPr>
            <p:cNvPr name="Group 4" id="4"/>
            <p:cNvGrpSpPr>
              <a:grpSpLocks noChangeAspect="true"/>
            </p:cNvGrpSpPr>
            <p:nvPr/>
          </p:nvGrpSpPr>
          <p:grpSpPr>
            <a:xfrm rot="0">
              <a:off x="0" y="0"/>
              <a:ext cx="1175123" cy="1175123"/>
              <a:chOff x="-2540" y="-2540"/>
              <a:chExt cx="6355080" cy="6355080"/>
            </a:xfrm>
          </p:grpSpPr>
          <p:sp>
            <p:nvSpPr>
              <p:cNvPr name="Freeform 5" id="5"/>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19CF"/>
              </a:solidFill>
            </p:spPr>
          </p:sp>
        </p:grpSp>
        <p:sp>
          <p:nvSpPr>
            <p:cNvPr name="TextBox 6" id="6"/>
            <p:cNvSpPr txBox="true"/>
            <p:nvPr/>
          </p:nvSpPr>
          <p:spPr>
            <a:xfrm rot="0">
              <a:off x="366298" y="330796"/>
              <a:ext cx="442528" cy="532581"/>
            </a:xfrm>
            <a:prstGeom prst="rect">
              <a:avLst/>
            </a:prstGeom>
          </p:spPr>
          <p:txBody>
            <a:bodyPr anchor="t" rtlCol="false" tIns="0" lIns="0" bIns="0" rIns="0">
              <a:spAutoFit/>
            </a:bodyPr>
            <a:lstStyle/>
            <a:p>
              <a:pPr algn="ctr" marL="0" indent="0" lvl="0">
                <a:lnSpc>
                  <a:spcPts val="2612"/>
                </a:lnSpc>
                <a:spcBef>
                  <a:spcPct val="0"/>
                </a:spcBef>
              </a:pPr>
              <a:r>
                <a:rPr lang="en-US" sz="2721" u="none">
                  <a:solidFill>
                    <a:srgbClr val="FFFFFF"/>
                  </a:solidFill>
                  <a:latin typeface="Horizon Bold"/>
                </a:rPr>
                <a:t>1</a:t>
              </a:r>
            </a:p>
          </p:txBody>
        </p:sp>
      </p:grpSp>
      <p:sp>
        <p:nvSpPr>
          <p:cNvPr name="TextBox 7" id="7"/>
          <p:cNvSpPr txBox="true"/>
          <p:nvPr/>
        </p:nvSpPr>
        <p:spPr>
          <a:xfrm rot="0">
            <a:off x="4505855" y="4093391"/>
            <a:ext cx="4190940" cy="795488"/>
          </a:xfrm>
          <a:prstGeom prst="rect">
            <a:avLst/>
          </a:prstGeom>
        </p:spPr>
        <p:txBody>
          <a:bodyPr anchor="t" rtlCol="false" tIns="0" lIns="0" bIns="0" rIns="0">
            <a:spAutoFit/>
          </a:bodyPr>
          <a:lstStyle/>
          <a:p>
            <a:pPr>
              <a:lnSpc>
                <a:spcPts val="2940"/>
              </a:lnSpc>
            </a:pPr>
            <a:r>
              <a:rPr lang="en-US" sz="2100">
                <a:solidFill>
                  <a:srgbClr val="FFFFFF"/>
                </a:solidFill>
                <a:latin typeface="Agrandir"/>
              </a:rPr>
              <a:t>Athaya Sandiarta Nura Alfelarizi </a:t>
            </a:r>
          </a:p>
          <a:p>
            <a:pPr marL="0" indent="0" lvl="0">
              <a:lnSpc>
                <a:spcPts val="2940"/>
              </a:lnSpc>
              <a:spcBef>
                <a:spcPct val="0"/>
              </a:spcBef>
            </a:pPr>
            <a:r>
              <a:rPr lang="en-US" sz="2100">
                <a:solidFill>
                  <a:srgbClr val="FFFFFF"/>
                </a:solidFill>
                <a:latin typeface="Agrandir"/>
              </a:rPr>
              <a:t>1301210002( Connect Database)</a:t>
            </a:r>
          </a:p>
        </p:txBody>
      </p:sp>
      <p:grpSp>
        <p:nvGrpSpPr>
          <p:cNvPr name="Group 8" id="8"/>
          <p:cNvGrpSpPr/>
          <p:nvPr/>
        </p:nvGrpSpPr>
        <p:grpSpPr>
          <a:xfrm rot="0">
            <a:off x="3148263" y="5701821"/>
            <a:ext cx="881343" cy="881343"/>
            <a:chOff x="0" y="0"/>
            <a:chExt cx="1175123" cy="1175123"/>
          </a:xfrm>
        </p:grpSpPr>
        <p:grpSp>
          <p:nvGrpSpPr>
            <p:cNvPr name="Group 9" id="9"/>
            <p:cNvGrpSpPr>
              <a:grpSpLocks noChangeAspect="true"/>
            </p:cNvGrpSpPr>
            <p:nvPr/>
          </p:nvGrpSpPr>
          <p:grpSpPr>
            <a:xfrm rot="0">
              <a:off x="0" y="0"/>
              <a:ext cx="1175123" cy="1175123"/>
              <a:chOff x="-2540" y="-2540"/>
              <a:chExt cx="6355080" cy="6355080"/>
            </a:xfrm>
          </p:grpSpPr>
          <p:sp>
            <p:nvSpPr>
              <p:cNvPr name="Freeform 10" id="10"/>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19CF"/>
              </a:solidFill>
            </p:spPr>
          </p:sp>
        </p:grpSp>
        <p:sp>
          <p:nvSpPr>
            <p:cNvPr name="TextBox 11" id="11"/>
            <p:cNvSpPr txBox="true"/>
            <p:nvPr/>
          </p:nvSpPr>
          <p:spPr>
            <a:xfrm rot="0">
              <a:off x="366298" y="330796"/>
              <a:ext cx="442528" cy="532581"/>
            </a:xfrm>
            <a:prstGeom prst="rect">
              <a:avLst/>
            </a:prstGeom>
          </p:spPr>
          <p:txBody>
            <a:bodyPr anchor="t" rtlCol="false" tIns="0" lIns="0" bIns="0" rIns="0">
              <a:spAutoFit/>
            </a:bodyPr>
            <a:lstStyle/>
            <a:p>
              <a:pPr algn="ctr" marL="0" indent="0" lvl="0">
                <a:lnSpc>
                  <a:spcPts val="2612"/>
                </a:lnSpc>
                <a:spcBef>
                  <a:spcPct val="0"/>
                </a:spcBef>
              </a:pPr>
              <a:r>
                <a:rPr lang="en-US" sz="2721">
                  <a:solidFill>
                    <a:srgbClr val="FFFFFF"/>
                  </a:solidFill>
                  <a:latin typeface="Horizon Bold"/>
                </a:rPr>
                <a:t>2</a:t>
              </a:r>
            </a:p>
          </p:txBody>
        </p:sp>
      </p:grpSp>
      <p:sp>
        <p:nvSpPr>
          <p:cNvPr name="TextBox 12" id="12"/>
          <p:cNvSpPr txBox="true"/>
          <p:nvPr/>
        </p:nvSpPr>
        <p:spPr>
          <a:xfrm rot="0">
            <a:off x="4505855" y="5698504"/>
            <a:ext cx="4190940" cy="795488"/>
          </a:xfrm>
          <a:prstGeom prst="rect">
            <a:avLst/>
          </a:prstGeom>
        </p:spPr>
        <p:txBody>
          <a:bodyPr anchor="t" rtlCol="false" tIns="0" lIns="0" bIns="0" rIns="0">
            <a:spAutoFit/>
          </a:bodyPr>
          <a:lstStyle/>
          <a:p>
            <a:pPr>
              <a:lnSpc>
                <a:spcPts val="2940"/>
              </a:lnSpc>
            </a:pPr>
            <a:r>
              <a:rPr lang="en-US" sz="2100">
                <a:solidFill>
                  <a:srgbClr val="FFFFFF"/>
                </a:solidFill>
                <a:latin typeface="Agrandir"/>
              </a:rPr>
              <a:t>Adhitama Wichaksono </a:t>
            </a:r>
          </a:p>
          <a:p>
            <a:pPr marL="0" indent="0" lvl="0">
              <a:lnSpc>
                <a:spcPts val="2940"/>
              </a:lnSpc>
              <a:spcBef>
                <a:spcPct val="0"/>
              </a:spcBef>
            </a:pPr>
            <a:r>
              <a:rPr lang="en-US" sz="2100">
                <a:solidFill>
                  <a:srgbClr val="FFFFFF"/>
                </a:solidFill>
                <a:latin typeface="Agrandir"/>
              </a:rPr>
              <a:t>1301210201 (Database)</a:t>
            </a:r>
          </a:p>
        </p:txBody>
      </p:sp>
      <p:grpSp>
        <p:nvGrpSpPr>
          <p:cNvPr name="Group 13" id="13"/>
          <p:cNvGrpSpPr/>
          <p:nvPr/>
        </p:nvGrpSpPr>
        <p:grpSpPr>
          <a:xfrm rot="0">
            <a:off x="3148263" y="7464506"/>
            <a:ext cx="881343" cy="881343"/>
            <a:chOff x="0" y="0"/>
            <a:chExt cx="1175123" cy="1175123"/>
          </a:xfrm>
        </p:grpSpPr>
        <p:grpSp>
          <p:nvGrpSpPr>
            <p:cNvPr name="Group 14" id="14"/>
            <p:cNvGrpSpPr>
              <a:grpSpLocks noChangeAspect="true"/>
            </p:cNvGrpSpPr>
            <p:nvPr/>
          </p:nvGrpSpPr>
          <p:grpSpPr>
            <a:xfrm rot="0">
              <a:off x="0" y="0"/>
              <a:ext cx="1175123" cy="1175123"/>
              <a:chOff x="-2540" y="-2540"/>
              <a:chExt cx="6355080" cy="6355080"/>
            </a:xfrm>
          </p:grpSpPr>
          <p:sp>
            <p:nvSpPr>
              <p:cNvPr name="Freeform 15" id="15"/>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19CF"/>
              </a:solidFill>
            </p:spPr>
          </p:sp>
        </p:grpSp>
        <p:sp>
          <p:nvSpPr>
            <p:cNvPr name="TextBox 16" id="16"/>
            <p:cNvSpPr txBox="true"/>
            <p:nvPr/>
          </p:nvSpPr>
          <p:spPr>
            <a:xfrm rot="0">
              <a:off x="366298" y="330796"/>
              <a:ext cx="442528" cy="532581"/>
            </a:xfrm>
            <a:prstGeom prst="rect">
              <a:avLst/>
            </a:prstGeom>
          </p:spPr>
          <p:txBody>
            <a:bodyPr anchor="t" rtlCol="false" tIns="0" lIns="0" bIns="0" rIns="0">
              <a:spAutoFit/>
            </a:bodyPr>
            <a:lstStyle/>
            <a:p>
              <a:pPr algn="ctr" marL="0" indent="0" lvl="0">
                <a:lnSpc>
                  <a:spcPts val="2612"/>
                </a:lnSpc>
                <a:spcBef>
                  <a:spcPct val="0"/>
                </a:spcBef>
              </a:pPr>
              <a:r>
                <a:rPr lang="en-US" sz="2721">
                  <a:solidFill>
                    <a:srgbClr val="FFFFFF"/>
                  </a:solidFill>
                  <a:latin typeface="Horizon Bold"/>
                </a:rPr>
                <a:t>3</a:t>
              </a:r>
            </a:p>
          </p:txBody>
        </p:sp>
      </p:grpSp>
      <p:sp>
        <p:nvSpPr>
          <p:cNvPr name="TextBox 17" id="17"/>
          <p:cNvSpPr txBox="true"/>
          <p:nvPr/>
        </p:nvSpPr>
        <p:spPr>
          <a:xfrm rot="0">
            <a:off x="4505855" y="7550361"/>
            <a:ext cx="4190940" cy="795488"/>
          </a:xfrm>
          <a:prstGeom prst="rect">
            <a:avLst/>
          </a:prstGeom>
        </p:spPr>
        <p:txBody>
          <a:bodyPr anchor="t" rtlCol="false" tIns="0" lIns="0" bIns="0" rIns="0">
            <a:spAutoFit/>
          </a:bodyPr>
          <a:lstStyle/>
          <a:p>
            <a:pPr>
              <a:lnSpc>
                <a:spcPts val="2940"/>
              </a:lnSpc>
            </a:pPr>
            <a:r>
              <a:rPr lang="en-US" sz="2100">
                <a:solidFill>
                  <a:srgbClr val="FFFFFF"/>
                </a:solidFill>
                <a:latin typeface="Agrandir"/>
              </a:rPr>
              <a:t>Karin Hagaina Ginting </a:t>
            </a:r>
          </a:p>
          <a:p>
            <a:pPr marL="0" indent="0" lvl="0">
              <a:lnSpc>
                <a:spcPts val="2940"/>
              </a:lnSpc>
              <a:spcBef>
                <a:spcPct val="0"/>
              </a:spcBef>
            </a:pPr>
            <a:r>
              <a:rPr lang="en-US" sz="2100">
                <a:solidFill>
                  <a:srgbClr val="FFFFFF"/>
                </a:solidFill>
                <a:latin typeface="Agrandir"/>
              </a:rPr>
              <a:t>1301210536(Program &amp; UI)</a:t>
            </a:r>
          </a:p>
        </p:txBody>
      </p:sp>
      <p:grpSp>
        <p:nvGrpSpPr>
          <p:cNvPr name="Group 18" id="18"/>
          <p:cNvGrpSpPr/>
          <p:nvPr/>
        </p:nvGrpSpPr>
        <p:grpSpPr>
          <a:xfrm rot="0">
            <a:off x="9784194" y="4102851"/>
            <a:ext cx="881343" cy="881343"/>
            <a:chOff x="0" y="0"/>
            <a:chExt cx="1175123" cy="1175123"/>
          </a:xfrm>
        </p:grpSpPr>
        <p:grpSp>
          <p:nvGrpSpPr>
            <p:cNvPr name="Group 19" id="19"/>
            <p:cNvGrpSpPr>
              <a:grpSpLocks noChangeAspect="true"/>
            </p:cNvGrpSpPr>
            <p:nvPr/>
          </p:nvGrpSpPr>
          <p:grpSpPr>
            <a:xfrm rot="0">
              <a:off x="0" y="0"/>
              <a:ext cx="1175123" cy="1175123"/>
              <a:chOff x="-2540" y="-2540"/>
              <a:chExt cx="6355080" cy="6355080"/>
            </a:xfrm>
          </p:grpSpPr>
          <p:sp>
            <p:nvSpPr>
              <p:cNvPr name="Freeform 20" id="20"/>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19CF"/>
              </a:solidFill>
            </p:spPr>
          </p:sp>
        </p:grpSp>
        <p:sp>
          <p:nvSpPr>
            <p:cNvPr name="TextBox 21" id="21"/>
            <p:cNvSpPr txBox="true"/>
            <p:nvPr/>
          </p:nvSpPr>
          <p:spPr>
            <a:xfrm rot="0">
              <a:off x="366298" y="330796"/>
              <a:ext cx="442528" cy="532581"/>
            </a:xfrm>
            <a:prstGeom prst="rect">
              <a:avLst/>
            </a:prstGeom>
          </p:spPr>
          <p:txBody>
            <a:bodyPr anchor="t" rtlCol="false" tIns="0" lIns="0" bIns="0" rIns="0">
              <a:spAutoFit/>
            </a:bodyPr>
            <a:lstStyle/>
            <a:p>
              <a:pPr algn="ctr" marL="0" indent="0" lvl="0">
                <a:lnSpc>
                  <a:spcPts val="2612"/>
                </a:lnSpc>
                <a:spcBef>
                  <a:spcPct val="0"/>
                </a:spcBef>
              </a:pPr>
              <a:r>
                <a:rPr lang="en-US" sz="2721">
                  <a:solidFill>
                    <a:srgbClr val="FFFFFF"/>
                  </a:solidFill>
                  <a:latin typeface="Horizon Bold"/>
                </a:rPr>
                <a:t>4</a:t>
              </a:r>
            </a:p>
          </p:txBody>
        </p:sp>
      </p:grpSp>
      <p:sp>
        <p:nvSpPr>
          <p:cNvPr name="TextBox 22" id="22"/>
          <p:cNvSpPr txBox="true"/>
          <p:nvPr/>
        </p:nvSpPr>
        <p:spPr>
          <a:xfrm rot="0">
            <a:off x="11141786" y="5603189"/>
            <a:ext cx="4190940" cy="795488"/>
          </a:xfrm>
          <a:prstGeom prst="rect">
            <a:avLst/>
          </a:prstGeom>
        </p:spPr>
        <p:txBody>
          <a:bodyPr anchor="t" rtlCol="false" tIns="0" lIns="0" bIns="0" rIns="0">
            <a:spAutoFit/>
          </a:bodyPr>
          <a:lstStyle/>
          <a:p>
            <a:pPr>
              <a:lnSpc>
                <a:spcPts val="2940"/>
              </a:lnSpc>
            </a:pPr>
            <a:r>
              <a:rPr lang="en-US" sz="2100">
                <a:solidFill>
                  <a:srgbClr val="FFFFFF"/>
                </a:solidFill>
                <a:latin typeface="Agrandir"/>
              </a:rPr>
              <a:t>Citra Aulia Sakinah </a:t>
            </a:r>
          </a:p>
          <a:p>
            <a:pPr marL="0" indent="0" lvl="0">
              <a:lnSpc>
                <a:spcPts val="2940"/>
              </a:lnSpc>
              <a:spcBef>
                <a:spcPct val="0"/>
              </a:spcBef>
            </a:pPr>
            <a:r>
              <a:rPr lang="en-US" sz="2100">
                <a:solidFill>
                  <a:srgbClr val="FFFFFF"/>
                </a:solidFill>
                <a:latin typeface="Agrandir"/>
              </a:rPr>
              <a:t>1301213216(Program &amp; UI)</a:t>
            </a:r>
          </a:p>
        </p:txBody>
      </p:sp>
      <p:sp>
        <p:nvSpPr>
          <p:cNvPr name="TextBox 23" id="23"/>
          <p:cNvSpPr txBox="true"/>
          <p:nvPr/>
        </p:nvSpPr>
        <p:spPr>
          <a:xfrm rot="0">
            <a:off x="11141786" y="4093391"/>
            <a:ext cx="4190940" cy="795488"/>
          </a:xfrm>
          <a:prstGeom prst="rect">
            <a:avLst/>
          </a:prstGeom>
        </p:spPr>
        <p:txBody>
          <a:bodyPr anchor="t" rtlCol="false" tIns="0" lIns="0" bIns="0" rIns="0">
            <a:spAutoFit/>
          </a:bodyPr>
          <a:lstStyle/>
          <a:p>
            <a:pPr>
              <a:lnSpc>
                <a:spcPts val="2940"/>
              </a:lnSpc>
            </a:pPr>
            <a:r>
              <a:rPr lang="en-US" sz="2100">
                <a:solidFill>
                  <a:srgbClr val="FFFFFF"/>
                </a:solidFill>
                <a:latin typeface="Agrandir"/>
              </a:rPr>
              <a:t>Salsabilla Laura Lanzari </a:t>
            </a:r>
          </a:p>
          <a:p>
            <a:pPr marL="0" indent="0" lvl="0">
              <a:lnSpc>
                <a:spcPts val="2940"/>
              </a:lnSpc>
              <a:spcBef>
                <a:spcPct val="0"/>
              </a:spcBef>
            </a:pPr>
            <a:r>
              <a:rPr lang="en-US" sz="2100">
                <a:solidFill>
                  <a:srgbClr val="FFFFFF"/>
                </a:solidFill>
                <a:latin typeface="Agrandir"/>
              </a:rPr>
              <a:t>1301213164(Database)</a:t>
            </a:r>
          </a:p>
        </p:txBody>
      </p:sp>
      <p:grpSp>
        <p:nvGrpSpPr>
          <p:cNvPr name="Group 24" id="24"/>
          <p:cNvGrpSpPr/>
          <p:nvPr/>
        </p:nvGrpSpPr>
        <p:grpSpPr>
          <a:xfrm rot="0">
            <a:off x="9784194" y="5612649"/>
            <a:ext cx="881343" cy="881343"/>
            <a:chOff x="0" y="0"/>
            <a:chExt cx="1175123" cy="1175123"/>
          </a:xfrm>
        </p:grpSpPr>
        <p:grpSp>
          <p:nvGrpSpPr>
            <p:cNvPr name="Group 25" id="25"/>
            <p:cNvGrpSpPr>
              <a:grpSpLocks noChangeAspect="true"/>
            </p:cNvGrpSpPr>
            <p:nvPr/>
          </p:nvGrpSpPr>
          <p:grpSpPr>
            <a:xfrm rot="0">
              <a:off x="0" y="0"/>
              <a:ext cx="1175123" cy="1175123"/>
              <a:chOff x="-2540" y="-2540"/>
              <a:chExt cx="6355080" cy="6355080"/>
            </a:xfrm>
          </p:grpSpPr>
          <p:sp>
            <p:nvSpPr>
              <p:cNvPr name="Freeform 26" id="26"/>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19CF"/>
              </a:solidFill>
            </p:spPr>
          </p:sp>
        </p:grpSp>
        <p:sp>
          <p:nvSpPr>
            <p:cNvPr name="TextBox 27" id="27"/>
            <p:cNvSpPr txBox="true"/>
            <p:nvPr/>
          </p:nvSpPr>
          <p:spPr>
            <a:xfrm rot="0">
              <a:off x="366298" y="330796"/>
              <a:ext cx="442528" cy="532581"/>
            </a:xfrm>
            <a:prstGeom prst="rect">
              <a:avLst/>
            </a:prstGeom>
          </p:spPr>
          <p:txBody>
            <a:bodyPr anchor="t" rtlCol="false" tIns="0" lIns="0" bIns="0" rIns="0">
              <a:spAutoFit/>
            </a:bodyPr>
            <a:lstStyle/>
            <a:p>
              <a:pPr algn="ctr" marL="0" indent="0" lvl="0">
                <a:lnSpc>
                  <a:spcPts val="2612"/>
                </a:lnSpc>
                <a:spcBef>
                  <a:spcPct val="0"/>
                </a:spcBef>
              </a:pPr>
              <a:r>
                <a:rPr lang="en-US" sz="2721">
                  <a:solidFill>
                    <a:srgbClr val="FFFFFF"/>
                  </a:solidFill>
                  <a:latin typeface="Horizon Bold"/>
                </a:rPr>
                <a:t>5</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0">
            <a:off x="820853" y="2511821"/>
            <a:ext cx="16646295" cy="6293720"/>
            <a:chOff x="0" y="0"/>
            <a:chExt cx="31821557" cy="12031265"/>
          </a:xfrm>
        </p:grpSpPr>
        <p:sp>
          <p:nvSpPr>
            <p:cNvPr name="Freeform 3" id="3"/>
            <p:cNvSpPr/>
            <p:nvPr/>
          </p:nvSpPr>
          <p:spPr>
            <a:xfrm flipH="false" flipV="false" rot="0">
              <a:off x="0" y="0"/>
              <a:ext cx="31821558" cy="12031265"/>
            </a:xfrm>
            <a:custGeom>
              <a:avLst/>
              <a:gdLst/>
              <a:ahLst/>
              <a:cxnLst/>
              <a:rect r="r" b="b" t="t" l="l"/>
              <a:pathLst>
                <a:path h="12031265" w="31821558">
                  <a:moveTo>
                    <a:pt x="31697098" y="59690"/>
                  </a:moveTo>
                  <a:cubicBezTo>
                    <a:pt x="31732658" y="59690"/>
                    <a:pt x="31761866" y="88900"/>
                    <a:pt x="31761866" y="124460"/>
                  </a:cubicBezTo>
                  <a:lnTo>
                    <a:pt x="31761866" y="11906805"/>
                  </a:lnTo>
                  <a:cubicBezTo>
                    <a:pt x="31761866" y="11942365"/>
                    <a:pt x="31732658" y="11971575"/>
                    <a:pt x="31697098" y="11971575"/>
                  </a:cubicBezTo>
                  <a:lnTo>
                    <a:pt x="124460" y="11971575"/>
                  </a:lnTo>
                  <a:cubicBezTo>
                    <a:pt x="88900" y="11971575"/>
                    <a:pt x="59690" y="11942365"/>
                    <a:pt x="59690" y="11906805"/>
                  </a:cubicBezTo>
                  <a:lnTo>
                    <a:pt x="59690" y="124460"/>
                  </a:lnTo>
                  <a:cubicBezTo>
                    <a:pt x="59690" y="88900"/>
                    <a:pt x="88900" y="59690"/>
                    <a:pt x="124460" y="59690"/>
                  </a:cubicBezTo>
                  <a:lnTo>
                    <a:pt x="31697098" y="59690"/>
                  </a:lnTo>
                  <a:moveTo>
                    <a:pt x="31697098" y="0"/>
                  </a:moveTo>
                  <a:lnTo>
                    <a:pt x="124460" y="0"/>
                  </a:lnTo>
                  <a:cubicBezTo>
                    <a:pt x="55880" y="0"/>
                    <a:pt x="0" y="55880"/>
                    <a:pt x="0" y="124460"/>
                  </a:cubicBezTo>
                  <a:lnTo>
                    <a:pt x="0" y="11906805"/>
                  </a:lnTo>
                  <a:cubicBezTo>
                    <a:pt x="0" y="11975385"/>
                    <a:pt x="55880" y="12031265"/>
                    <a:pt x="124460" y="12031265"/>
                  </a:cubicBezTo>
                  <a:lnTo>
                    <a:pt x="31697098" y="12031265"/>
                  </a:lnTo>
                  <a:cubicBezTo>
                    <a:pt x="31765677" y="12031265"/>
                    <a:pt x="31821558" y="11975385"/>
                    <a:pt x="31821558" y="11906805"/>
                  </a:cubicBezTo>
                  <a:lnTo>
                    <a:pt x="31821558" y="124460"/>
                  </a:lnTo>
                  <a:cubicBezTo>
                    <a:pt x="31821558" y="55880"/>
                    <a:pt x="31765677" y="0"/>
                    <a:pt x="31697098" y="0"/>
                  </a:cubicBezTo>
                  <a:close/>
                </a:path>
              </a:pathLst>
            </a:custGeom>
            <a:solidFill>
              <a:srgbClr val="FF19CF"/>
            </a:solidFill>
          </p:spPr>
        </p:sp>
      </p:grpSp>
      <p:grpSp>
        <p:nvGrpSpPr>
          <p:cNvPr name="Group 4" id="4"/>
          <p:cNvGrpSpPr/>
          <p:nvPr/>
        </p:nvGrpSpPr>
        <p:grpSpPr>
          <a:xfrm rot="0">
            <a:off x="820853" y="2552577"/>
            <a:ext cx="16646295" cy="1078014"/>
            <a:chOff x="0" y="0"/>
            <a:chExt cx="22195060" cy="1437353"/>
          </a:xfrm>
        </p:grpSpPr>
        <p:grpSp>
          <p:nvGrpSpPr>
            <p:cNvPr name="Group 5" id="5"/>
            <p:cNvGrpSpPr/>
            <p:nvPr/>
          </p:nvGrpSpPr>
          <p:grpSpPr>
            <a:xfrm rot="0">
              <a:off x="0" y="0"/>
              <a:ext cx="22195060" cy="1437353"/>
              <a:chOff x="0" y="0"/>
              <a:chExt cx="32907986" cy="2131122"/>
            </a:xfrm>
          </p:grpSpPr>
          <p:sp>
            <p:nvSpPr>
              <p:cNvPr name="Freeform 6" id="6"/>
              <p:cNvSpPr/>
              <p:nvPr/>
            </p:nvSpPr>
            <p:spPr>
              <a:xfrm flipH="false" flipV="false" rot="0">
                <a:off x="31750" y="31750"/>
                <a:ext cx="32844485" cy="2067622"/>
              </a:xfrm>
              <a:custGeom>
                <a:avLst/>
                <a:gdLst/>
                <a:ahLst/>
                <a:cxnLst/>
                <a:rect r="r" b="b" t="t" l="l"/>
                <a:pathLst>
                  <a:path h="2067622" w="32844485">
                    <a:moveTo>
                      <a:pt x="32751778" y="2067622"/>
                    </a:moveTo>
                    <a:lnTo>
                      <a:pt x="92710" y="2067622"/>
                    </a:lnTo>
                    <a:cubicBezTo>
                      <a:pt x="41910" y="2067622"/>
                      <a:pt x="0" y="2025712"/>
                      <a:pt x="0" y="1974912"/>
                    </a:cubicBezTo>
                    <a:lnTo>
                      <a:pt x="0" y="92710"/>
                    </a:lnTo>
                    <a:cubicBezTo>
                      <a:pt x="0" y="41910"/>
                      <a:pt x="41910" y="0"/>
                      <a:pt x="92710" y="0"/>
                    </a:cubicBezTo>
                    <a:lnTo>
                      <a:pt x="32750506" y="0"/>
                    </a:lnTo>
                    <a:cubicBezTo>
                      <a:pt x="32801306" y="0"/>
                      <a:pt x="32843217" y="41910"/>
                      <a:pt x="32843217" y="92710"/>
                    </a:cubicBezTo>
                    <a:lnTo>
                      <a:pt x="32843217" y="1973642"/>
                    </a:lnTo>
                    <a:cubicBezTo>
                      <a:pt x="32844485" y="2025712"/>
                      <a:pt x="32802578" y="2067622"/>
                      <a:pt x="32751778" y="2067622"/>
                    </a:cubicBezTo>
                    <a:close/>
                  </a:path>
                </a:pathLst>
              </a:custGeom>
              <a:solidFill>
                <a:srgbClr val="FFFFFF"/>
              </a:solidFill>
            </p:spPr>
          </p:sp>
          <p:sp>
            <p:nvSpPr>
              <p:cNvPr name="Freeform 7" id="7"/>
              <p:cNvSpPr/>
              <p:nvPr/>
            </p:nvSpPr>
            <p:spPr>
              <a:xfrm flipH="false" flipV="false" rot="0">
                <a:off x="0" y="0"/>
                <a:ext cx="32907985" cy="2131122"/>
              </a:xfrm>
              <a:custGeom>
                <a:avLst/>
                <a:gdLst/>
                <a:ahLst/>
                <a:cxnLst/>
                <a:rect r="r" b="b" t="t" l="l"/>
                <a:pathLst>
                  <a:path h="2131122" w="32907985">
                    <a:moveTo>
                      <a:pt x="32783528" y="59690"/>
                    </a:moveTo>
                    <a:cubicBezTo>
                      <a:pt x="32819085" y="59690"/>
                      <a:pt x="32848296" y="88900"/>
                      <a:pt x="32848296" y="124460"/>
                    </a:cubicBezTo>
                    <a:lnTo>
                      <a:pt x="32848296" y="2006662"/>
                    </a:lnTo>
                    <a:cubicBezTo>
                      <a:pt x="32848296" y="2042222"/>
                      <a:pt x="32819085" y="2071432"/>
                      <a:pt x="32783528" y="2071432"/>
                    </a:cubicBezTo>
                    <a:lnTo>
                      <a:pt x="124460" y="2071432"/>
                    </a:lnTo>
                    <a:cubicBezTo>
                      <a:pt x="88900" y="2071432"/>
                      <a:pt x="59690" y="2042222"/>
                      <a:pt x="59690" y="2006662"/>
                    </a:cubicBezTo>
                    <a:lnTo>
                      <a:pt x="59690" y="124460"/>
                    </a:lnTo>
                    <a:cubicBezTo>
                      <a:pt x="59690" y="88900"/>
                      <a:pt x="88900" y="59690"/>
                      <a:pt x="124460" y="59690"/>
                    </a:cubicBezTo>
                    <a:lnTo>
                      <a:pt x="32783528" y="59690"/>
                    </a:lnTo>
                    <a:moveTo>
                      <a:pt x="32783528" y="0"/>
                    </a:moveTo>
                    <a:lnTo>
                      <a:pt x="124460" y="0"/>
                    </a:lnTo>
                    <a:cubicBezTo>
                      <a:pt x="55880" y="0"/>
                      <a:pt x="0" y="55880"/>
                      <a:pt x="0" y="124460"/>
                    </a:cubicBezTo>
                    <a:lnTo>
                      <a:pt x="0" y="2006662"/>
                    </a:lnTo>
                    <a:cubicBezTo>
                      <a:pt x="0" y="2075242"/>
                      <a:pt x="55880" y="2131122"/>
                      <a:pt x="124460" y="2131122"/>
                    </a:cubicBezTo>
                    <a:lnTo>
                      <a:pt x="32783528" y="2131122"/>
                    </a:lnTo>
                    <a:cubicBezTo>
                      <a:pt x="32852106" y="2131122"/>
                      <a:pt x="32907985" y="2075242"/>
                      <a:pt x="32907985" y="2006662"/>
                    </a:cubicBezTo>
                    <a:lnTo>
                      <a:pt x="32907985" y="124460"/>
                    </a:lnTo>
                    <a:cubicBezTo>
                      <a:pt x="32907985" y="55880"/>
                      <a:pt x="32852106" y="0"/>
                      <a:pt x="32783528" y="0"/>
                    </a:cubicBezTo>
                    <a:close/>
                  </a:path>
                </a:pathLst>
              </a:custGeom>
              <a:solidFill>
                <a:srgbClr val="FFFFFF"/>
              </a:solidFill>
            </p:spPr>
          </p:sp>
        </p:grpSp>
        <p:sp>
          <p:nvSpPr>
            <p:cNvPr name="TextBox 8" id="8"/>
            <p:cNvSpPr txBox="true"/>
            <p:nvPr/>
          </p:nvSpPr>
          <p:spPr>
            <a:xfrm rot="0">
              <a:off x="3995329" y="226409"/>
              <a:ext cx="14204402" cy="908335"/>
            </a:xfrm>
            <a:prstGeom prst="rect">
              <a:avLst/>
            </a:prstGeom>
          </p:spPr>
          <p:txBody>
            <a:bodyPr anchor="t" rtlCol="false" tIns="0" lIns="0" bIns="0" rIns="0">
              <a:spAutoFit/>
            </a:bodyPr>
            <a:lstStyle/>
            <a:p>
              <a:pPr algn="ctr" marL="0" indent="0" lvl="0">
                <a:lnSpc>
                  <a:spcPts val="4556"/>
                </a:lnSpc>
              </a:pPr>
              <a:r>
                <a:rPr lang="en-US" sz="4141">
                  <a:solidFill>
                    <a:srgbClr val="101010"/>
                  </a:solidFill>
                  <a:latin typeface="Agrandir Bold"/>
                </a:rPr>
                <a:t>Deskripsi</a:t>
              </a:r>
            </a:p>
          </p:txBody>
        </p:sp>
      </p:grpSp>
      <p:sp>
        <p:nvSpPr>
          <p:cNvPr name="TextBox 9" id="9"/>
          <p:cNvSpPr txBox="true"/>
          <p:nvPr/>
        </p:nvSpPr>
        <p:spPr>
          <a:xfrm rot="0">
            <a:off x="2399253" y="4762472"/>
            <a:ext cx="13489494" cy="2245361"/>
          </a:xfrm>
          <a:prstGeom prst="rect">
            <a:avLst/>
          </a:prstGeom>
        </p:spPr>
        <p:txBody>
          <a:bodyPr anchor="t" rtlCol="false" tIns="0" lIns="0" bIns="0" rIns="0">
            <a:spAutoFit/>
          </a:bodyPr>
          <a:lstStyle/>
          <a:p>
            <a:pPr algn="ctr" marL="0" indent="0" lvl="0">
              <a:lnSpc>
                <a:spcPts val="4339"/>
              </a:lnSpc>
            </a:pPr>
            <a:r>
              <a:rPr lang="en-US" sz="3099">
                <a:solidFill>
                  <a:srgbClr val="FFFFFF"/>
                </a:solidFill>
                <a:latin typeface="Agrandir"/>
              </a:rPr>
              <a:t>Kelompok kami membuat sebuah program untuk kasir bus yang kami beri nama (GoBuss). Dimana program ini dapat menginput dan menampilkan siapa saja pemesan tiket, untuk melakukan pengecekan jumlah penumpang, kemana saja tujuan perjalanan dan mengecek ID Pesanan </a:t>
            </a:r>
          </a:p>
        </p:txBody>
      </p:sp>
      <p:grpSp>
        <p:nvGrpSpPr>
          <p:cNvPr name="Group 10" id="10"/>
          <p:cNvGrpSpPr/>
          <p:nvPr/>
        </p:nvGrpSpPr>
        <p:grpSpPr>
          <a:xfrm rot="0">
            <a:off x="1635790" y="3091584"/>
            <a:ext cx="601057" cy="133350"/>
            <a:chOff x="0" y="0"/>
            <a:chExt cx="801409" cy="177800"/>
          </a:xfrm>
        </p:grpSpPr>
        <p:grpSp>
          <p:nvGrpSpPr>
            <p:cNvPr name="Group 11" id="11"/>
            <p:cNvGrpSpPr/>
            <p:nvPr/>
          </p:nvGrpSpPr>
          <p:grpSpPr>
            <a:xfrm rot="0">
              <a:off x="0" y="0"/>
              <a:ext cx="177800" cy="17780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01010"/>
              </a:solidFill>
            </p:spPr>
          </p:sp>
        </p:grpSp>
        <p:grpSp>
          <p:nvGrpSpPr>
            <p:cNvPr name="Group 13" id="13"/>
            <p:cNvGrpSpPr/>
            <p:nvPr/>
          </p:nvGrpSpPr>
          <p:grpSpPr>
            <a:xfrm rot="0">
              <a:off x="311805" y="0"/>
              <a:ext cx="177800" cy="177800"/>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01010"/>
              </a:solidFill>
            </p:spPr>
          </p:sp>
        </p:grpSp>
        <p:grpSp>
          <p:nvGrpSpPr>
            <p:cNvPr name="Group 15" id="15"/>
            <p:cNvGrpSpPr/>
            <p:nvPr/>
          </p:nvGrpSpPr>
          <p:grpSpPr>
            <a:xfrm rot="0">
              <a:off x="623609" y="0"/>
              <a:ext cx="177800" cy="177800"/>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01010"/>
              </a:solidFill>
            </p:spPr>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grpSp>
        <p:nvGrpSpPr>
          <p:cNvPr name="Group 2" id="2"/>
          <p:cNvGrpSpPr/>
          <p:nvPr/>
        </p:nvGrpSpPr>
        <p:grpSpPr>
          <a:xfrm rot="0">
            <a:off x="11853510" y="3254524"/>
            <a:ext cx="601057" cy="133350"/>
            <a:chOff x="0" y="0"/>
            <a:chExt cx="801409" cy="177800"/>
          </a:xfrm>
        </p:grpSpPr>
        <p:grpSp>
          <p:nvGrpSpPr>
            <p:cNvPr name="Group 3" id="3"/>
            <p:cNvGrpSpPr/>
            <p:nvPr/>
          </p:nvGrpSpPr>
          <p:grpSpPr>
            <a:xfrm rot="0">
              <a:off x="0" y="0"/>
              <a:ext cx="177800" cy="1778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01010"/>
              </a:solidFill>
            </p:spPr>
          </p:sp>
        </p:grpSp>
        <p:grpSp>
          <p:nvGrpSpPr>
            <p:cNvPr name="Group 5" id="5"/>
            <p:cNvGrpSpPr/>
            <p:nvPr/>
          </p:nvGrpSpPr>
          <p:grpSpPr>
            <a:xfrm rot="0">
              <a:off x="311805" y="0"/>
              <a:ext cx="177800" cy="17780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01010"/>
              </a:solidFill>
            </p:spPr>
          </p:sp>
        </p:grpSp>
        <p:grpSp>
          <p:nvGrpSpPr>
            <p:cNvPr name="Group 7" id="7"/>
            <p:cNvGrpSpPr/>
            <p:nvPr/>
          </p:nvGrpSpPr>
          <p:grpSpPr>
            <a:xfrm rot="0">
              <a:off x="623609" y="0"/>
              <a:ext cx="177800" cy="17780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01010"/>
              </a:solidFill>
            </p:spPr>
          </p:sp>
        </p:grpSp>
      </p:grpSp>
      <p:sp>
        <p:nvSpPr>
          <p:cNvPr name="Freeform 9" id="9"/>
          <p:cNvSpPr/>
          <p:nvPr/>
        </p:nvSpPr>
        <p:spPr>
          <a:xfrm flipH="false" flipV="false" rot="0">
            <a:off x="8870598" y="0"/>
            <a:ext cx="9417402" cy="10397613"/>
          </a:xfrm>
          <a:custGeom>
            <a:avLst/>
            <a:gdLst/>
            <a:ahLst/>
            <a:cxnLst/>
            <a:rect r="r" b="b" t="t" l="l"/>
            <a:pathLst>
              <a:path h="10397613" w="9417402">
                <a:moveTo>
                  <a:pt x="0" y="0"/>
                </a:moveTo>
                <a:lnTo>
                  <a:pt x="9417402" y="0"/>
                </a:lnTo>
                <a:lnTo>
                  <a:pt x="9417402" y="10397613"/>
                </a:lnTo>
                <a:lnTo>
                  <a:pt x="0" y="10397613"/>
                </a:lnTo>
                <a:lnTo>
                  <a:pt x="0" y="0"/>
                </a:lnTo>
                <a:close/>
              </a:path>
            </a:pathLst>
          </a:custGeom>
          <a:blipFill>
            <a:blip r:embed="rId2"/>
            <a:stretch>
              <a:fillRect l="-6215" t="0" r="-270" b="0"/>
            </a:stretch>
          </a:blipFill>
        </p:spPr>
      </p:sp>
      <p:sp>
        <p:nvSpPr>
          <p:cNvPr name="TextBox 10" id="10"/>
          <p:cNvSpPr txBox="true"/>
          <p:nvPr/>
        </p:nvSpPr>
        <p:spPr>
          <a:xfrm rot="0">
            <a:off x="764158" y="1019175"/>
            <a:ext cx="8379842" cy="1174751"/>
          </a:xfrm>
          <a:prstGeom prst="rect">
            <a:avLst/>
          </a:prstGeom>
        </p:spPr>
        <p:txBody>
          <a:bodyPr anchor="t" rtlCol="false" tIns="0" lIns="0" bIns="0" rIns="0">
            <a:spAutoFit/>
          </a:bodyPr>
          <a:lstStyle/>
          <a:p>
            <a:pPr>
              <a:lnSpc>
                <a:spcPts val="4510"/>
              </a:lnSpc>
            </a:pPr>
            <a:r>
              <a:rPr lang="en-US" sz="4100">
                <a:solidFill>
                  <a:srgbClr val="FFFFFF"/>
                </a:solidFill>
                <a:latin typeface="Horizon Bold"/>
              </a:rPr>
              <a:t>CLASS</a:t>
            </a:r>
          </a:p>
          <a:p>
            <a:pPr>
              <a:lnSpc>
                <a:spcPts val="4290"/>
              </a:lnSpc>
            </a:pPr>
            <a:r>
              <a:rPr lang="en-US" sz="3900">
                <a:solidFill>
                  <a:srgbClr val="FFFFFF"/>
                </a:solidFill>
                <a:latin typeface="Horizon Bold"/>
              </a:rPr>
              <a:t>DIAGRAM </a:t>
            </a:r>
          </a:p>
        </p:txBody>
      </p:sp>
      <p:sp>
        <p:nvSpPr>
          <p:cNvPr name="TextBox 11" id="11"/>
          <p:cNvSpPr txBox="true"/>
          <p:nvPr/>
        </p:nvSpPr>
        <p:spPr>
          <a:xfrm rot="0">
            <a:off x="438765" y="3130699"/>
            <a:ext cx="8705235" cy="2781220"/>
          </a:xfrm>
          <a:prstGeom prst="rect">
            <a:avLst/>
          </a:prstGeom>
        </p:spPr>
        <p:txBody>
          <a:bodyPr anchor="t" rtlCol="false" tIns="0" lIns="0" bIns="0" rIns="0">
            <a:spAutoFit/>
          </a:bodyPr>
          <a:lstStyle/>
          <a:p>
            <a:pPr marL="556009" indent="-278005" lvl="1">
              <a:lnSpc>
                <a:spcPts val="3605"/>
              </a:lnSpc>
              <a:buFont typeface="Arial"/>
              <a:buChar char="•"/>
            </a:pPr>
            <a:r>
              <a:rPr lang="en-US" sz="2575">
                <a:solidFill>
                  <a:srgbClr val="FFFFFF"/>
                </a:solidFill>
                <a:latin typeface="Agrandir"/>
              </a:rPr>
              <a:t>Inheritance: BusVIP (subclass) -&gt; Tiket (superclass) dan BusNonVIP (subclass) -&gt; Tiket (superclass)</a:t>
            </a:r>
          </a:p>
          <a:p>
            <a:pPr marL="556009" indent="-278005" lvl="1">
              <a:lnSpc>
                <a:spcPts val="3605"/>
              </a:lnSpc>
              <a:buFont typeface="Arial"/>
              <a:buChar char="•"/>
            </a:pPr>
            <a:r>
              <a:rPr lang="en-US" sz="2575">
                <a:solidFill>
                  <a:srgbClr val="FFFFFF"/>
                </a:solidFill>
                <a:latin typeface="Agrandir"/>
              </a:rPr>
              <a:t> Abstract class: Tiket</a:t>
            </a:r>
          </a:p>
          <a:p>
            <a:pPr marL="556009" indent="-278005" lvl="1">
              <a:lnSpc>
                <a:spcPts val="3605"/>
              </a:lnSpc>
              <a:buFont typeface="Arial"/>
              <a:buChar char="•"/>
            </a:pPr>
            <a:r>
              <a:rPr lang="en-US" sz="2575">
                <a:solidFill>
                  <a:srgbClr val="FFFFFF"/>
                </a:solidFill>
                <a:latin typeface="Agrandir"/>
              </a:rPr>
              <a:t> Interface: Pembayaran</a:t>
            </a:r>
          </a:p>
          <a:p>
            <a:pPr algn="l" marL="556009" indent="-278005" lvl="1">
              <a:lnSpc>
                <a:spcPts val="3605"/>
              </a:lnSpc>
              <a:buFont typeface="Arial"/>
              <a:buChar char="•"/>
            </a:pPr>
            <a:r>
              <a:rPr lang="en-US" sz="2575">
                <a:solidFill>
                  <a:srgbClr val="FFFFFF"/>
                </a:solidFill>
                <a:latin typeface="Agrandir"/>
              </a:rPr>
              <a:t> </a:t>
            </a:r>
            <a:r>
              <a:rPr lang="en-US" sz="2575">
                <a:solidFill>
                  <a:srgbClr val="FFFFFF"/>
                </a:solidFill>
                <a:latin typeface="Agrandir"/>
              </a:rPr>
              <a:t>Polymorphism: BusVIP-&gt; Tiket dan BusNonVIP-&gt; Tiket, yaitu pada method getHargaTiket()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64546"/>
            <a:ext cx="7340774" cy="7591027"/>
          </a:xfrm>
          <a:custGeom>
            <a:avLst/>
            <a:gdLst/>
            <a:ahLst/>
            <a:cxnLst/>
            <a:rect r="r" b="b" t="t" l="l"/>
            <a:pathLst>
              <a:path h="7591027" w="7340774">
                <a:moveTo>
                  <a:pt x="0" y="0"/>
                </a:moveTo>
                <a:lnTo>
                  <a:pt x="7340774" y="0"/>
                </a:lnTo>
                <a:lnTo>
                  <a:pt x="7340774" y="7591028"/>
                </a:lnTo>
                <a:lnTo>
                  <a:pt x="0" y="7591028"/>
                </a:lnTo>
                <a:lnTo>
                  <a:pt x="0" y="0"/>
                </a:lnTo>
                <a:close/>
              </a:path>
            </a:pathLst>
          </a:custGeom>
          <a:blipFill>
            <a:blip r:embed="rId2"/>
            <a:stretch>
              <a:fillRect l="0" t="0" r="0" b="0"/>
            </a:stretch>
          </a:blipFill>
        </p:spPr>
      </p:sp>
      <p:sp>
        <p:nvSpPr>
          <p:cNvPr name="TextBox 3" id="3"/>
          <p:cNvSpPr txBox="true"/>
          <p:nvPr/>
        </p:nvSpPr>
        <p:spPr>
          <a:xfrm rot="0">
            <a:off x="1028700" y="1009650"/>
            <a:ext cx="6591600" cy="622301"/>
          </a:xfrm>
          <a:prstGeom prst="rect">
            <a:avLst/>
          </a:prstGeom>
        </p:spPr>
        <p:txBody>
          <a:bodyPr anchor="t" rtlCol="false" tIns="0" lIns="0" bIns="0" rIns="0">
            <a:spAutoFit/>
          </a:bodyPr>
          <a:lstStyle/>
          <a:p>
            <a:pPr>
              <a:lnSpc>
                <a:spcPts val="4400"/>
              </a:lnSpc>
            </a:pPr>
            <a:r>
              <a:rPr lang="en-US" sz="4000">
                <a:solidFill>
                  <a:srgbClr val="FFFFFF"/>
                </a:solidFill>
                <a:latin typeface="Horizon Bold"/>
              </a:rPr>
              <a:t>MAIN PROGRAM </a:t>
            </a:r>
          </a:p>
        </p:txBody>
      </p:sp>
      <p:sp>
        <p:nvSpPr>
          <p:cNvPr name="TextBox 4" id="4"/>
          <p:cNvSpPr txBox="true"/>
          <p:nvPr/>
        </p:nvSpPr>
        <p:spPr>
          <a:xfrm rot="0">
            <a:off x="8922538" y="3023534"/>
            <a:ext cx="8705235" cy="4596425"/>
          </a:xfrm>
          <a:prstGeom prst="rect">
            <a:avLst/>
          </a:prstGeom>
        </p:spPr>
        <p:txBody>
          <a:bodyPr anchor="t" rtlCol="false" tIns="0" lIns="0" bIns="0" rIns="0">
            <a:spAutoFit/>
          </a:bodyPr>
          <a:lstStyle/>
          <a:p>
            <a:pPr>
              <a:lnSpc>
                <a:spcPts val="3605"/>
              </a:lnSpc>
            </a:pPr>
            <a:r>
              <a:rPr lang="en-US" sz="2575">
                <a:solidFill>
                  <a:srgbClr val="FFFFFF"/>
                </a:solidFill>
                <a:latin typeface="Agrandir"/>
              </a:rPr>
              <a:t>Pada Bagian Homepage, terdapat 4 menu utama yang dapat dipilih sesuai dengan kebutuhan. </a:t>
            </a:r>
          </a:p>
          <a:p>
            <a:pPr marL="556009" indent="-278005" lvl="1">
              <a:lnSpc>
                <a:spcPts val="3605"/>
              </a:lnSpc>
              <a:buFont typeface="Arial"/>
              <a:buChar char="•"/>
            </a:pPr>
            <a:r>
              <a:rPr lang="en-US" sz="2575">
                <a:solidFill>
                  <a:srgbClr val="FFFFFF"/>
                </a:solidFill>
                <a:latin typeface="Agrandir"/>
              </a:rPr>
              <a:t>Buat Tiket yang digunakan kasir untuk mencetak tiket pemesan </a:t>
            </a:r>
          </a:p>
          <a:p>
            <a:pPr marL="556009" indent="-278005" lvl="1">
              <a:lnSpc>
                <a:spcPts val="3605"/>
              </a:lnSpc>
              <a:buFont typeface="Arial"/>
              <a:buChar char="•"/>
            </a:pPr>
            <a:r>
              <a:rPr lang="en-US" sz="2575">
                <a:solidFill>
                  <a:srgbClr val="FFFFFF"/>
                </a:solidFill>
                <a:latin typeface="Agrandir"/>
              </a:rPr>
              <a:t> Beli Tiket yang digunakan unntuk melakukan pesanan dan pembayaran </a:t>
            </a:r>
          </a:p>
          <a:p>
            <a:pPr marL="556009" indent="-278005" lvl="1">
              <a:lnSpc>
                <a:spcPts val="3605"/>
              </a:lnSpc>
              <a:buFont typeface="Arial"/>
              <a:buChar char="•"/>
            </a:pPr>
            <a:r>
              <a:rPr lang="en-US" sz="2575">
                <a:solidFill>
                  <a:srgbClr val="FFFFFF"/>
                </a:solidFill>
                <a:latin typeface="Agrandir"/>
              </a:rPr>
              <a:t> Daftar tiket yang akan menampilkan semua tiket yang tersedia </a:t>
            </a:r>
          </a:p>
          <a:p>
            <a:pPr algn="l" marL="556009" indent="-278005" lvl="1">
              <a:lnSpc>
                <a:spcPts val="3605"/>
              </a:lnSpc>
              <a:buFont typeface="Arial"/>
              <a:buChar char="•"/>
            </a:pPr>
            <a:r>
              <a:rPr lang="en-US" sz="2575">
                <a:solidFill>
                  <a:srgbClr val="FFFFFF"/>
                </a:solidFill>
                <a:latin typeface="Agrandir"/>
              </a:rPr>
              <a:t> Pesnanan yang menampilkan berapa jumlah pesanan yang telah masuk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99028"/>
            <a:ext cx="6956041" cy="6088944"/>
          </a:xfrm>
          <a:custGeom>
            <a:avLst/>
            <a:gdLst/>
            <a:ahLst/>
            <a:cxnLst/>
            <a:rect r="r" b="b" t="t" l="l"/>
            <a:pathLst>
              <a:path h="6088944" w="6956041">
                <a:moveTo>
                  <a:pt x="0" y="0"/>
                </a:moveTo>
                <a:lnTo>
                  <a:pt x="6956041" y="0"/>
                </a:lnTo>
                <a:lnTo>
                  <a:pt x="6956041" y="6088944"/>
                </a:lnTo>
                <a:lnTo>
                  <a:pt x="0" y="6088944"/>
                </a:lnTo>
                <a:lnTo>
                  <a:pt x="0" y="0"/>
                </a:lnTo>
                <a:close/>
              </a:path>
            </a:pathLst>
          </a:custGeom>
          <a:blipFill>
            <a:blip r:embed="rId2"/>
            <a:stretch>
              <a:fillRect l="0" t="0" r="0" b="0"/>
            </a:stretch>
          </a:blipFill>
        </p:spPr>
      </p:sp>
      <p:sp>
        <p:nvSpPr>
          <p:cNvPr name="TextBox 3" id="3"/>
          <p:cNvSpPr txBox="true"/>
          <p:nvPr/>
        </p:nvSpPr>
        <p:spPr>
          <a:xfrm rot="0">
            <a:off x="764158" y="903083"/>
            <a:ext cx="7845213" cy="622301"/>
          </a:xfrm>
          <a:prstGeom prst="rect">
            <a:avLst/>
          </a:prstGeom>
        </p:spPr>
        <p:txBody>
          <a:bodyPr anchor="t" rtlCol="false" tIns="0" lIns="0" bIns="0" rIns="0">
            <a:spAutoFit/>
          </a:bodyPr>
          <a:lstStyle/>
          <a:p>
            <a:pPr>
              <a:lnSpc>
                <a:spcPts val="4400"/>
              </a:lnSpc>
            </a:pPr>
            <a:r>
              <a:rPr lang="en-US" sz="4000">
                <a:solidFill>
                  <a:srgbClr val="FFFFFF"/>
                </a:solidFill>
                <a:latin typeface="Horizon Bold"/>
              </a:rPr>
              <a:t>MAIN PROGRAM  (2) </a:t>
            </a:r>
          </a:p>
        </p:txBody>
      </p:sp>
      <p:sp>
        <p:nvSpPr>
          <p:cNvPr name="TextBox 4" id="4"/>
          <p:cNvSpPr txBox="true"/>
          <p:nvPr/>
        </p:nvSpPr>
        <p:spPr>
          <a:xfrm rot="0">
            <a:off x="8885667" y="3041969"/>
            <a:ext cx="8705235" cy="4596425"/>
          </a:xfrm>
          <a:prstGeom prst="rect">
            <a:avLst/>
          </a:prstGeom>
        </p:spPr>
        <p:txBody>
          <a:bodyPr anchor="t" rtlCol="false" tIns="0" lIns="0" bIns="0" rIns="0">
            <a:spAutoFit/>
          </a:bodyPr>
          <a:lstStyle/>
          <a:p>
            <a:pPr>
              <a:lnSpc>
                <a:spcPts val="3605"/>
              </a:lnSpc>
            </a:pPr>
            <a:r>
              <a:rPr lang="en-US" sz="2575">
                <a:solidFill>
                  <a:srgbClr val="FFFFFF"/>
                </a:solidFill>
                <a:latin typeface="Agrandir"/>
              </a:rPr>
              <a:t>Pada Bagian Buat Tiket terdapat 5 menu yang harus diisi dan dipilih : </a:t>
            </a:r>
          </a:p>
          <a:p>
            <a:pPr marL="556009" indent="-278005" lvl="1">
              <a:lnSpc>
                <a:spcPts val="3605"/>
              </a:lnSpc>
              <a:buFont typeface="Arial"/>
              <a:buChar char="•"/>
            </a:pPr>
            <a:r>
              <a:rPr lang="en-US" sz="2575">
                <a:solidFill>
                  <a:srgbClr val="FFFFFF"/>
                </a:solidFill>
                <a:latin typeface="Agrandir"/>
              </a:rPr>
              <a:t>ID Tiket yang merupakan kode unik setiap pemesanan</a:t>
            </a:r>
          </a:p>
          <a:p>
            <a:pPr marL="556009" indent="-278005" lvl="1">
              <a:lnSpc>
                <a:spcPts val="3605"/>
              </a:lnSpc>
              <a:buFont typeface="Arial"/>
              <a:buChar char="•"/>
            </a:pPr>
            <a:r>
              <a:rPr lang="en-US" sz="2575">
                <a:solidFill>
                  <a:srgbClr val="FFFFFF"/>
                </a:solidFill>
                <a:latin typeface="Agrandir"/>
              </a:rPr>
              <a:t>Tujuan yang merupakan destinasi tujuan </a:t>
            </a:r>
          </a:p>
          <a:p>
            <a:pPr marL="556009" indent="-278005" lvl="1">
              <a:lnSpc>
                <a:spcPts val="3605"/>
              </a:lnSpc>
              <a:buFont typeface="Arial"/>
              <a:buChar char="•"/>
            </a:pPr>
            <a:r>
              <a:rPr lang="en-US" sz="2575">
                <a:solidFill>
                  <a:srgbClr val="FFFFFF"/>
                </a:solidFill>
                <a:latin typeface="Agrandir"/>
              </a:rPr>
              <a:t>Jenis Bus, terdapat 2 jenis bus yaitu VIP dan Non VIP. Untuk bus VIP akan dikenakan pajak 10% dan Non VIP dikenakan pajak 5%</a:t>
            </a:r>
          </a:p>
          <a:p>
            <a:pPr marL="556009" indent="-278005" lvl="1">
              <a:lnSpc>
                <a:spcPts val="3605"/>
              </a:lnSpc>
              <a:buFont typeface="Arial"/>
              <a:buChar char="•"/>
            </a:pPr>
            <a:r>
              <a:rPr lang="en-US" sz="2575">
                <a:solidFill>
                  <a:srgbClr val="FFFFFF"/>
                </a:solidFill>
                <a:latin typeface="Agrandir"/>
              </a:rPr>
              <a:t>Harga Tiket sesuai dengan destinasi dan Jenis Bus </a:t>
            </a:r>
          </a:p>
          <a:p>
            <a:pPr algn="l" marL="556009" indent="-278005" lvl="1">
              <a:lnSpc>
                <a:spcPts val="3605"/>
              </a:lnSpc>
              <a:buFont typeface="Arial"/>
              <a:buChar char="•"/>
            </a:pPr>
            <a:r>
              <a:rPr lang="en-US" sz="2575">
                <a:solidFill>
                  <a:srgbClr val="FFFFFF"/>
                </a:solidFill>
                <a:latin typeface="Agrandir"/>
              </a:rPr>
              <a:t>Dan kapasitas Bus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764158" y="2511821"/>
            <a:ext cx="7498632" cy="4595631"/>
          </a:xfrm>
          <a:custGeom>
            <a:avLst/>
            <a:gdLst/>
            <a:ahLst/>
            <a:cxnLst/>
            <a:rect r="r" b="b" t="t" l="l"/>
            <a:pathLst>
              <a:path h="4595631" w="7498632">
                <a:moveTo>
                  <a:pt x="0" y="0"/>
                </a:moveTo>
                <a:lnTo>
                  <a:pt x="7498632" y="0"/>
                </a:lnTo>
                <a:lnTo>
                  <a:pt x="7498632" y="4595631"/>
                </a:lnTo>
                <a:lnTo>
                  <a:pt x="0" y="4595631"/>
                </a:lnTo>
                <a:lnTo>
                  <a:pt x="0" y="0"/>
                </a:lnTo>
                <a:close/>
              </a:path>
            </a:pathLst>
          </a:custGeom>
          <a:blipFill>
            <a:blip r:embed="rId2"/>
            <a:stretch>
              <a:fillRect l="0" t="0" r="0" b="0"/>
            </a:stretch>
          </a:blipFill>
        </p:spPr>
      </p:sp>
      <p:sp>
        <p:nvSpPr>
          <p:cNvPr name="TextBox 3" id="3"/>
          <p:cNvSpPr txBox="true"/>
          <p:nvPr/>
        </p:nvSpPr>
        <p:spPr>
          <a:xfrm rot="0">
            <a:off x="764158" y="903083"/>
            <a:ext cx="7845213" cy="622301"/>
          </a:xfrm>
          <a:prstGeom prst="rect">
            <a:avLst/>
          </a:prstGeom>
        </p:spPr>
        <p:txBody>
          <a:bodyPr anchor="t" rtlCol="false" tIns="0" lIns="0" bIns="0" rIns="0">
            <a:spAutoFit/>
          </a:bodyPr>
          <a:lstStyle/>
          <a:p>
            <a:pPr>
              <a:lnSpc>
                <a:spcPts val="4400"/>
              </a:lnSpc>
            </a:pPr>
            <a:r>
              <a:rPr lang="en-US" sz="4000">
                <a:solidFill>
                  <a:srgbClr val="FFFFFF"/>
                </a:solidFill>
                <a:latin typeface="Horizon Bold"/>
              </a:rPr>
              <a:t>MAIN PROGRAM  (3) </a:t>
            </a:r>
          </a:p>
        </p:txBody>
      </p:sp>
      <p:sp>
        <p:nvSpPr>
          <p:cNvPr name="TextBox 4" id="4"/>
          <p:cNvSpPr txBox="true"/>
          <p:nvPr/>
        </p:nvSpPr>
        <p:spPr>
          <a:xfrm rot="0">
            <a:off x="8885667" y="3373808"/>
            <a:ext cx="8705235" cy="2327419"/>
          </a:xfrm>
          <a:prstGeom prst="rect">
            <a:avLst/>
          </a:prstGeom>
        </p:spPr>
        <p:txBody>
          <a:bodyPr anchor="t" rtlCol="false" tIns="0" lIns="0" bIns="0" rIns="0">
            <a:spAutoFit/>
          </a:bodyPr>
          <a:lstStyle/>
          <a:p>
            <a:pPr>
              <a:lnSpc>
                <a:spcPts val="3605"/>
              </a:lnSpc>
            </a:pPr>
            <a:r>
              <a:rPr lang="en-US" sz="2575">
                <a:solidFill>
                  <a:srgbClr val="FFFFFF"/>
                </a:solidFill>
                <a:latin typeface="Agrandir"/>
              </a:rPr>
              <a:t>Pada Bagian Beli Tiket terdapat 3 menu yang harus diisi: </a:t>
            </a:r>
          </a:p>
          <a:p>
            <a:pPr marL="556009" indent="-278005" lvl="1">
              <a:lnSpc>
                <a:spcPts val="3605"/>
              </a:lnSpc>
              <a:buFont typeface="Arial"/>
              <a:buChar char="•"/>
            </a:pPr>
            <a:r>
              <a:rPr lang="en-US" sz="2575">
                <a:solidFill>
                  <a:srgbClr val="FFFFFF"/>
                </a:solidFill>
                <a:latin typeface="Agrandir"/>
              </a:rPr>
              <a:t>ID Tiket yang merupakan kode unik setiap pemesanan</a:t>
            </a:r>
          </a:p>
          <a:p>
            <a:pPr marL="556009" indent="-278005" lvl="1">
              <a:lnSpc>
                <a:spcPts val="3605"/>
              </a:lnSpc>
              <a:buFont typeface="Arial"/>
              <a:buChar char="•"/>
            </a:pPr>
            <a:r>
              <a:rPr lang="en-US" sz="2575">
                <a:solidFill>
                  <a:srgbClr val="FFFFFF"/>
                </a:solidFill>
                <a:latin typeface="Agrandir"/>
              </a:rPr>
              <a:t>ID Pengguna atau juga dapat berupa nama </a:t>
            </a:r>
          </a:p>
          <a:p>
            <a:pPr algn="l" marL="556009" indent="-278005" lvl="1">
              <a:lnSpc>
                <a:spcPts val="3605"/>
              </a:lnSpc>
              <a:buFont typeface="Arial"/>
              <a:buChar char="•"/>
            </a:pPr>
            <a:r>
              <a:rPr lang="en-US" sz="2575">
                <a:solidFill>
                  <a:srgbClr val="FFFFFF"/>
                </a:solidFill>
                <a:latin typeface="Agrandir"/>
              </a:rPr>
              <a:t>Jumlah Tiket yang ingin dipesan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764158" y="2216398"/>
            <a:ext cx="7254070" cy="5522365"/>
          </a:xfrm>
          <a:custGeom>
            <a:avLst/>
            <a:gdLst/>
            <a:ahLst/>
            <a:cxnLst/>
            <a:rect r="r" b="b" t="t" l="l"/>
            <a:pathLst>
              <a:path h="5522365" w="7254070">
                <a:moveTo>
                  <a:pt x="0" y="0"/>
                </a:moveTo>
                <a:lnTo>
                  <a:pt x="7254070" y="0"/>
                </a:lnTo>
                <a:lnTo>
                  <a:pt x="7254070" y="5522365"/>
                </a:lnTo>
                <a:lnTo>
                  <a:pt x="0" y="5522365"/>
                </a:lnTo>
                <a:lnTo>
                  <a:pt x="0" y="0"/>
                </a:lnTo>
                <a:close/>
              </a:path>
            </a:pathLst>
          </a:custGeom>
          <a:blipFill>
            <a:blip r:embed="rId2"/>
            <a:stretch>
              <a:fillRect l="0" t="0" r="0" b="0"/>
            </a:stretch>
          </a:blipFill>
        </p:spPr>
      </p:sp>
      <p:sp>
        <p:nvSpPr>
          <p:cNvPr name="TextBox 3" id="3"/>
          <p:cNvSpPr txBox="true"/>
          <p:nvPr/>
        </p:nvSpPr>
        <p:spPr>
          <a:xfrm rot="0">
            <a:off x="764158" y="903083"/>
            <a:ext cx="7845213" cy="622301"/>
          </a:xfrm>
          <a:prstGeom prst="rect">
            <a:avLst/>
          </a:prstGeom>
        </p:spPr>
        <p:txBody>
          <a:bodyPr anchor="t" rtlCol="false" tIns="0" lIns="0" bIns="0" rIns="0">
            <a:spAutoFit/>
          </a:bodyPr>
          <a:lstStyle/>
          <a:p>
            <a:pPr>
              <a:lnSpc>
                <a:spcPts val="4400"/>
              </a:lnSpc>
            </a:pPr>
            <a:r>
              <a:rPr lang="en-US" sz="4000">
                <a:solidFill>
                  <a:srgbClr val="FFFFFF"/>
                </a:solidFill>
                <a:latin typeface="Horizon Bold"/>
              </a:rPr>
              <a:t>MAIN PROGRAM  (4) </a:t>
            </a:r>
          </a:p>
        </p:txBody>
      </p:sp>
      <p:sp>
        <p:nvSpPr>
          <p:cNvPr name="TextBox 4" id="4"/>
          <p:cNvSpPr txBox="true"/>
          <p:nvPr/>
        </p:nvSpPr>
        <p:spPr>
          <a:xfrm rot="0">
            <a:off x="8885667" y="3373808"/>
            <a:ext cx="8705235" cy="1887212"/>
          </a:xfrm>
          <a:prstGeom prst="rect">
            <a:avLst/>
          </a:prstGeom>
        </p:spPr>
        <p:txBody>
          <a:bodyPr anchor="t" rtlCol="false" tIns="0" lIns="0" bIns="0" rIns="0">
            <a:spAutoFit/>
          </a:bodyPr>
          <a:lstStyle/>
          <a:p>
            <a:pPr algn="l">
              <a:lnSpc>
                <a:spcPts val="3605"/>
              </a:lnSpc>
            </a:pPr>
            <a:r>
              <a:rPr lang="en-US" sz="2575">
                <a:solidFill>
                  <a:srgbClr val="FFFFFF"/>
                </a:solidFill>
                <a:latin typeface="Agrandir"/>
              </a:rPr>
              <a:t>Pada Bagian Daftar Pesanan ditampilan ID Pengguna, ID Tiket, Tujuan, Jenis Bus, Jumlah Tiket dan Total yang harus dibayar, disini dapat dilhat berapa yang telah memesan tiket agar tidak </a:t>
            </a:r>
            <a:r>
              <a:rPr lang="en-US" sz="2575">
                <a:solidFill>
                  <a:srgbClr val="FFFFFF"/>
                </a:solidFill>
                <a:latin typeface="Agrandir Italics"/>
              </a:rPr>
              <a:t>over capacity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248730" y="2511821"/>
            <a:ext cx="6609669" cy="5487007"/>
          </a:xfrm>
          <a:custGeom>
            <a:avLst/>
            <a:gdLst/>
            <a:ahLst/>
            <a:cxnLst/>
            <a:rect r="r" b="b" t="t" l="l"/>
            <a:pathLst>
              <a:path h="5487007" w="6609669">
                <a:moveTo>
                  <a:pt x="0" y="0"/>
                </a:moveTo>
                <a:lnTo>
                  <a:pt x="6609669" y="0"/>
                </a:lnTo>
                <a:lnTo>
                  <a:pt x="6609669" y="5487008"/>
                </a:lnTo>
                <a:lnTo>
                  <a:pt x="0" y="5487008"/>
                </a:lnTo>
                <a:lnTo>
                  <a:pt x="0" y="0"/>
                </a:lnTo>
                <a:close/>
              </a:path>
            </a:pathLst>
          </a:custGeom>
          <a:blipFill>
            <a:blip r:embed="rId2"/>
            <a:stretch>
              <a:fillRect l="0" t="0" r="0" b="0"/>
            </a:stretch>
          </a:blipFill>
        </p:spPr>
      </p:sp>
      <p:sp>
        <p:nvSpPr>
          <p:cNvPr name="TextBox 3" id="3"/>
          <p:cNvSpPr txBox="true"/>
          <p:nvPr/>
        </p:nvSpPr>
        <p:spPr>
          <a:xfrm rot="0">
            <a:off x="764158" y="903083"/>
            <a:ext cx="7845213" cy="622301"/>
          </a:xfrm>
          <a:prstGeom prst="rect">
            <a:avLst/>
          </a:prstGeom>
        </p:spPr>
        <p:txBody>
          <a:bodyPr anchor="t" rtlCol="false" tIns="0" lIns="0" bIns="0" rIns="0">
            <a:spAutoFit/>
          </a:bodyPr>
          <a:lstStyle/>
          <a:p>
            <a:pPr>
              <a:lnSpc>
                <a:spcPts val="4400"/>
              </a:lnSpc>
            </a:pPr>
            <a:r>
              <a:rPr lang="en-US" sz="4000">
                <a:solidFill>
                  <a:srgbClr val="FFFFFF"/>
                </a:solidFill>
                <a:latin typeface="Horizon Bold"/>
              </a:rPr>
              <a:t>MAIN PROGRAM  (5) </a:t>
            </a:r>
          </a:p>
        </p:txBody>
      </p:sp>
      <p:sp>
        <p:nvSpPr>
          <p:cNvPr name="TextBox 4" id="4"/>
          <p:cNvSpPr txBox="true"/>
          <p:nvPr/>
        </p:nvSpPr>
        <p:spPr>
          <a:xfrm rot="0">
            <a:off x="8609371" y="3834695"/>
            <a:ext cx="8705235" cy="1887212"/>
          </a:xfrm>
          <a:prstGeom prst="rect">
            <a:avLst/>
          </a:prstGeom>
        </p:spPr>
        <p:txBody>
          <a:bodyPr anchor="t" rtlCol="false" tIns="0" lIns="0" bIns="0" rIns="0">
            <a:spAutoFit/>
          </a:bodyPr>
          <a:lstStyle/>
          <a:p>
            <a:pPr algn="l">
              <a:lnSpc>
                <a:spcPts val="3605"/>
              </a:lnSpc>
            </a:pPr>
            <a:r>
              <a:rPr lang="en-US" sz="2575">
                <a:solidFill>
                  <a:srgbClr val="FFFFFF"/>
                </a:solidFill>
                <a:latin typeface="Agrandir"/>
              </a:rPr>
              <a:t>Untuk mempermudah kasir menggunakan program ataupun aplikasi ini, kami menyedian opsi pencarian berdasarkan apa yang diinginkan seperti default, tujuan dan tipe bus.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DAF5RyLp6B4</dc:identifier>
  <dcterms:modified xsi:type="dcterms:W3CDTF">2011-08-01T06:04:30Z</dcterms:modified>
  <cp:revision>1</cp:revision>
  <dc:title>Slide Presentasi Kelompok 3 Kasir GoBussss</dc:title>
</cp:coreProperties>
</file>