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0"/>
  </p:notesMasterIdLst>
  <p:sldIdLst>
    <p:sldId id="256" r:id="rId2"/>
    <p:sldId id="257" r:id="rId3"/>
    <p:sldId id="258" r:id="rId4"/>
    <p:sldId id="259" r:id="rId5"/>
    <p:sldId id="260" r:id="rId6"/>
    <p:sldId id="261" r:id="rId7"/>
    <p:sldId id="262"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80" r:id="rId25"/>
    <p:sldId id="273" r:id="rId26"/>
    <p:sldId id="274" r:id="rId27"/>
    <p:sldId id="281" r:id="rId28"/>
    <p:sldId id="271" r:id="rId29"/>
    <p:sldId id="272" r:id="rId30"/>
    <p:sldId id="263" r:id="rId31"/>
    <p:sldId id="264" r:id="rId32"/>
    <p:sldId id="276" r:id="rId33"/>
    <p:sldId id="275" r:id="rId34"/>
    <p:sldId id="266" r:id="rId35"/>
    <p:sldId id="277" r:id="rId36"/>
    <p:sldId id="267" r:id="rId37"/>
    <p:sldId id="278" r:id="rId38"/>
    <p:sldId id="268" r:id="rId39"/>
    <p:sldId id="279" r:id="rId40"/>
    <p:sldId id="269" r:id="rId41"/>
    <p:sldId id="270" r:id="rId42"/>
    <p:sldId id="298" r:id="rId43"/>
    <p:sldId id="299" r:id="rId44"/>
    <p:sldId id="302" r:id="rId45"/>
    <p:sldId id="303" r:id="rId46"/>
    <p:sldId id="304" r:id="rId47"/>
    <p:sldId id="300" r:id="rId48"/>
    <p:sldId id="301"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2" autoAdjust="0"/>
    <p:restoredTop sz="94660"/>
  </p:normalViewPr>
  <p:slideViewPr>
    <p:cSldViewPr>
      <p:cViewPr varScale="1">
        <p:scale>
          <a:sx n="65" d="100"/>
          <a:sy n="65" d="100"/>
        </p:scale>
        <p:origin x="-13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3EDF84-5EB2-4514-BA49-48B1F6144E44}" type="datetimeFigureOut">
              <a:rPr lang="en-US" smtClean="0"/>
              <a:t>11/11/2020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20B0F0-1999-4AEE-B102-CE9C4720D332}" type="slidenum">
              <a:rPr lang="en-US" smtClean="0"/>
              <a:t>‹#›</a:t>
            </a:fld>
            <a:endParaRPr lang="en-US"/>
          </a:p>
        </p:txBody>
      </p:sp>
    </p:spTree>
    <p:extLst>
      <p:ext uri="{BB962C8B-B14F-4D97-AF65-F5344CB8AC3E}">
        <p14:creationId xmlns:p14="http://schemas.microsoft.com/office/powerpoint/2010/main" val="2500817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20B0F0-1999-4AEE-B102-CE9C4720D332}" type="slidenum">
              <a:rPr lang="en-US" smtClean="0"/>
              <a:t>33</a:t>
            </a:fld>
            <a:endParaRPr lang="en-US"/>
          </a:p>
        </p:txBody>
      </p:sp>
    </p:spTree>
    <p:extLst>
      <p:ext uri="{BB962C8B-B14F-4D97-AF65-F5344CB8AC3E}">
        <p14:creationId xmlns:p14="http://schemas.microsoft.com/office/powerpoint/2010/main" val="1516447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E8396F8-E863-40AD-A67C-A23C7CB04135}" type="datetimeFigureOut">
              <a:rPr lang="en-US" smtClean="0"/>
              <a:t>11/11/2020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4CCCEC2-EC6F-49F4-B837-AA5B45C54E9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8396F8-E863-40AD-A67C-A23C7CB04135}"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CCEC2-EC6F-49F4-B837-AA5B45C54E9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8396F8-E863-40AD-A67C-A23C7CB04135}" type="datetimeFigureOut">
              <a:rPr lang="en-US"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CCCEC2-EC6F-49F4-B837-AA5B45C54E9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E8396F8-E863-40AD-A67C-A23C7CB04135}" type="datetimeFigureOut">
              <a:rPr lang="en-US" smtClean="0"/>
              <a:t>11/11/2020</a:t>
            </a:fld>
            <a:endParaRPr lang="en-US"/>
          </a:p>
        </p:txBody>
      </p:sp>
      <p:sp>
        <p:nvSpPr>
          <p:cNvPr id="9" name="Slide Number Placeholder 8"/>
          <p:cNvSpPr>
            <a:spLocks noGrp="1"/>
          </p:cNvSpPr>
          <p:nvPr>
            <p:ph type="sldNum" sz="quarter" idx="15"/>
          </p:nvPr>
        </p:nvSpPr>
        <p:spPr/>
        <p:txBody>
          <a:bodyPr rtlCol="0"/>
          <a:lstStyle/>
          <a:p>
            <a:fld id="{34CCCEC2-EC6F-49F4-B837-AA5B45C54E96}"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E8396F8-E863-40AD-A67C-A23C7CB04135}" type="datetimeFigureOut">
              <a:rPr lang="en-US" smtClean="0"/>
              <a:t>11/11/2020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4CCCEC2-EC6F-49F4-B837-AA5B45C54E9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E8396F8-E863-40AD-A67C-A23C7CB04135}" type="datetimeFigureOut">
              <a:rPr lang="en-US"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CCCEC2-EC6F-49F4-B837-AA5B45C54E96}"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E8396F8-E863-40AD-A67C-A23C7CB04135}" type="datetimeFigureOut">
              <a:rPr lang="en-US" smtClean="0"/>
              <a:t>11/11/2020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CCCEC2-EC6F-49F4-B837-AA5B45C54E96}"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E8396F8-E863-40AD-A67C-A23C7CB04135}" type="datetimeFigureOut">
              <a:rPr lang="en-US" smtClean="0"/>
              <a:t>11/11/2020</a:t>
            </a:fld>
            <a:endParaRPr lang="en-US"/>
          </a:p>
        </p:txBody>
      </p:sp>
      <p:sp>
        <p:nvSpPr>
          <p:cNvPr id="7" name="Slide Number Placeholder 6"/>
          <p:cNvSpPr>
            <a:spLocks noGrp="1"/>
          </p:cNvSpPr>
          <p:nvPr>
            <p:ph type="sldNum" sz="quarter" idx="11"/>
          </p:nvPr>
        </p:nvSpPr>
        <p:spPr/>
        <p:txBody>
          <a:bodyPr rtlCol="0"/>
          <a:lstStyle/>
          <a:p>
            <a:fld id="{34CCCEC2-EC6F-49F4-B837-AA5B45C54E96}"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8396F8-E863-40AD-A67C-A23C7CB04135}" type="datetimeFigureOut">
              <a:rPr lang="en-US" smtClean="0"/>
              <a:t>11/11/2020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CCCEC2-EC6F-49F4-B837-AA5B45C54E9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E8396F8-E863-40AD-A67C-A23C7CB04135}" type="datetimeFigureOut">
              <a:rPr lang="en-US" smtClean="0"/>
              <a:t>11/11/2020</a:t>
            </a:fld>
            <a:endParaRPr lang="en-US"/>
          </a:p>
        </p:txBody>
      </p:sp>
      <p:sp>
        <p:nvSpPr>
          <p:cNvPr id="22" name="Slide Number Placeholder 21"/>
          <p:cNvSpPr>
            <a:spLocks noGrp="1"/>
          </p:cNvSpPr>
          <p:nvPr>
            <p:ph type="sldNum" sz="quarter" idx="15"/>
          </p:nvPr>
        </p:nvSpPr>
        <p:spPr/>
        <p:txBody>
          <a:bodyPr rtlCol="0"/>
          <a:lstStyle/>
          <a:p>
            <a:fld id="{34CCCEC2-EC6F-49F4-B837-AA5B45C54E96}"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E8396F8-E863-40AD-A67C-A23C7CB04135}" type="datetimeFigureOut">
              <a:rPr lang="en-US" smtClean="0"/>
              <a:t>11/11/2020</a:t>
            </a:fld>
            <a:endParaRPr lang="en-US"/>
          </a:p>
        </p:txBody>
      </p:sp>
      <p:sp>
        <p:nvSpPr>
          <p:cNvPr id="18" name="Slide Number Placeholder 17"/>
          <p:cNvSpPr>
            <a:spLocks noGrp="1"/>
          </p:cNvSpPr>
          <p:nvPr>
            <p:ph type="sldNum" sz="quarter" idx="11"/>
          </p:nvPr>
        </p:nvSpPr>
        <p:spPr/>
        <p:txBody>
          <a:bodyPr rtlCol="0"/>
          <a:lstStyle/>
          <a:p>
            <a:fld id="{34CCCEC2-EC6F-49F4-B837-AA5B45C54E96}"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E8396F8-E863-40AD-A67C-A23C7CB04135}" type="datetimeFigureOut">
              <a:rPr lang="en-US" smtClean="0"/>
              <a:t>11/11/2020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4CCCEC2-EC6F-49F4-B837-AA5B45C54E9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9.JPG"/></Relationships>
</file>

<file path=ppt/slides/_rels/slide3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mlg-ulb/creditcardfraud"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381000"/>
            <a:ext cx="8915400" cy="5016758"/>
          </a:xfrm>
          <a:prstGeom prst="rect">
            <a:avLst/>
          </a:prstGeom>
          <a:noFill/>
        </p:spPr>
        <p:txBody>
          <a:bodyPr wrap="square" rtlCol="0">
            <a:spAutoFit/>
          </a:bodyPr>
          <a:lstStyle/>
          <a:p>
            <a:r>
              <a:rPr lang="en-US" sz="3200" b="1" dirty="0" smtClean="0"/>
              <a:t>   </a:t>
            </a:r>
          </a:p>
          <a:p>
            <a:r>
              <a:rPr lang="en-US" sz="3200" b="1" dirty="0"/>
              <a:t> </a:t>
            </a:r>
            <a:r>
              <a:rPr lang="en-US" sz="3200" b="1" dirty="0" smtClean="0"/>
              <a:t>    </a:t>
            </a:r>
            <a:r>
              <a:rPr lang="en-US" sz="3200" b="1" u="sng" dirty="0" smtClean="0"/>
              <a:t>CREDIT CARD FRAUD DETECTION </a:t>
            </a:r>
          </a:p>
          <a:p>
            <a:endParaRPr lang="en-US" sz="3200" b="1" dirty="0"/>
          </a:p>
          <a:p>
            <a:r>
              <a:rPr lang="en-US" sz="3200" b="1" dirty="0" smtClean="0"/>
              <a:t>          </a:t>
            </a:r>
            <a:r>
              <a:rPr lang="en-US" sz="2400" b="1" dirty="0" smtClean="0"/>
              <a:t>MINI PROJECT AS PART OF CS 6301</a:t>
            </a:r>
          </a:p>
          <a:p>
            <a:r>
              <a:rPr lang="en-US" sz="2400" b="1" dirty="0"/>
              <a:t>	</a:t>
            </a:r>
            <a:r>
              <a:rPr lang="en-US" sz="2400" b="1" dirty="0" smtClean="0"/>
              <a:t>            MACHINE LEARNING</a:t>
            </a:r>
          </a:p>
          <a:p>
            <a:endParaRPr lang="en-US" sz="3200" b="1" dirty="0"/>
          </a:p>
          <a:p>
            <a:r>
              <a:rPr lang="en-US" sz="3200" b="1" dirty="0" smtClean="0"/>
              <a:t>   </a:t>
            </a:r>
          </a:p>
          <a:p>
            <a:endParaRPr lang="en-US" sz="3200" b="1" dirty="0" smtClean="0"/>
          </a:p>
          <a:p>
            <a:r>
              <a:rPr lang="en-US" sz="3200" b="1" dirty="0" smtClean="0"/>
              <a:t>	</a:t>
            </a:r>
            <a:endParaRPr lang="en-US" dirty="0"/>
          </a:p>
          <a:p>
            <a:endParaRPr lang="en-US" dirty="0" smtClean="0"/>
          </a:p>
          <a:p>
            <a:endParaRPr lang="en-US" dirty="0"/>
          </a:p>
        </p:txBody>
      </p:sp>
      <p:sp>
        <p:nvSpPr>
          <p:cNvPr id="6" name="TextBox 5"/>
          <p:cNvSpPr txBox="1"/>
          <p:nvPr/>
        </p:nvSpPr>
        <p:spPr>
          <a:xfrm>
            <a:off x="526026" y="3276601"/>
            <a:ext cx="7932174" cy="2800767"/>
          </a:xfrm>
          <a:prstGeom prst="rect">
            <a:avLst/>
          </a:prstGeom>
          <a:noFill/>
        </p:spPr>
        <p:txBody>
          <a:bodyPr wrap="square" rtlCol="0">
            <a:spAutoFit/>
          </a:bodyPr>
          <a:lstStyle/>
          <a:p>
            <a:r>
              <a:rPr lang="en-US" sz="2400" b="1" u="sng" dirty="0" smtClean="0"/>
              <a:t>PRESENTED BY:</a:t>
            </a:r>
          </a:p>
          <a:p>
            <a:endParaRPr lang="en-US" sz="2400" b="1" dirty="0"/>
          </a:p>
          <a:p>
            <a:pPr marL="457200" indent="-457200">
              <a:buAutoNum type="arabicPeriod"/>
            </a:pPr>
            <a:r>
              <a:rPr lang="en-US" sz="2000" b="1" dirty="0" smtClean="0"/>
              <a:t>AKASH MURUGESH.K    2018103510</a:t>
            </a:r>
          </a:p>
          <a:p>
            <a:pPr marL="457200" indent="-457200">
              <a:buAutoNum type="arabicPeriod"/>
            </a:pPr>
            <a:r>
              <a:rPr lang="en-US" sz="2000" b="1" dirty="0" smtClean="0"/>
              <a:t>ADHITHYA.K                     2018103504</a:t>
            </a:r>
          </a:p>
          <a:p>
            <a:pPr marL="457200" indent="-457200">
              <a:buAutoNum type="arabicPeriod"/>
            </a:pPr>
            <a:r>
              <a:rPr lang="en-US" sz="2000" b="1" dirty="0" smtClean="0"/>
              <a:t>SHARON TINCY.B.S         2018103064</a:t>
            </a:r>
          </a:p>
          <a:p>
            <a:pPr marL="457200" indent="-457200">
              <a:buAutoNum type="arabicPeriod"/>
            </a:pPr>
            <a:endParaRPr lang="en-US" sz="2400" b="1" dirty="0"/>
          </a:p>
          <a:p>
            <a:r>
              <a:rPr lang="en-US" sz="2400" b="1" dirty="0" smtClean="0"/>
              <a:t>ON 31-10-2020</a:t>
            </a:r>
          </a:p>
          <a:p>
            <a:endParaRPr lang="en-US" sz="2000" b="1" dirty="0"/>
          </a:p>
        </p:txBody>
      </p:sp>
    </p:spTree>
    <p:extLst>
      <p:ext uri="{BB962C8B-B14F-4D97-AF65-F5344CB8AC3E}">
        <p14:creationId xmlns:p14="http://schemas.microsoft.com/office/powerpoint/2010/main" val="1753476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6266459" cy="369332"/>
          </a:xfrm>
          <a:prstGeom prst="rect">
            <a:avLst/>
          </a:prstGeom>
          <a:noFill/>
        </p:spPr>
        <p:txBody>
          <a:bodyPr wrap="none" rtlCol="0">
            <a:spAutoFit/>
          </a:bodyPr>
          <a:lstStyle/>
          <a:p>
            <a:r>
              <a:rPr lang="en-US" b="1" dirty="0" smtClean="0"/>
              <a:t>OUTPUT: </a:t>
            </a:r>
            <a:r>
              <a:rPr lang="en-US" dirty="0"/>
              <a:t> </a:t>
            </a:r>
            <a:r>
              <a:rPr lang="en-US" dirty="0" smtClean="0"/>
              <a:t>Class attribute converted into factor variable</a:t>
            </a:r>
            <a:endParaRPr lang="en-US" b="1"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1978"/>
          <a:stretch/>
        </p:blipFill>
        <p:spPr>
          <a:xfrm>
            <a:off x="1295400" y="917480"/>
            <a:ext cx="5867400" cy="5709885"/>
          </a:xfrm>
          <a:prstGeom prst="rect">
            <a:avLst/>
          </a:prstGeom>
        </p:spPr>
      </p:pic>
    </p:spTree>
    <p:extLst>
      <p:ext uri="{BB962C8B-B14F-4D97-AF65-F5344CB8AC3E}">
        <p14:creationId xmlns:p14="http://schemas.microsoft.com/office/powerpoint/2010/main" val="2217845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914400"/>
            <a:ext cx="250390" cy="369332"/>
          </a:xfrm>
          <a:prstGeom prst="rect">
            <a:avLst/>
          </a:prstGeom>
          <a:noFill/>
        </p:spPr>
        <p:txBody>
          <a:bodyPr wrap="none" rtlCol="0">
            <a:spAutoFit/>
          </a:bodyPr>
          <a:lstStyle/>
          <a:p>
            <a:r>
              <a:rPr lang="en-US" b="1" u="sng" dirty="0" smtClean="0"/>
              <a:t> </a:t>
            </a:r>
            <a:endParaRPr lang="en-US" b="1" u="sng" dirty="0"/>
          </a:p>
        </p:txBody>
      </p:sp>
      <p:sp>
        <p:nvSpPr>
          <p:cNvPr id="4" name="TextBox 3"/>
          <p:cNvSpPr txBox="1"/>
          <p:nvPr/>
        </p:nvSpPr>
        <p:spPr>
          <a:xfrm>
            <a:off x="304800" y="360402"/>
            <a:ext cx="8268741" cy="1138773"/>
          </a:xfrm>
          <a:prstGeom prst="rect">
            <a:avLst/>
          </a:prstGeom>
          <a:noFill/>
        </p:spPr>
        <p:txBody>
          <a:bodyPr wrap="square" rtlCol="0">
            <a:spAutoFit/>
          </a:bodyPr>
          <a:lstStyle/>
          <a:p>
            <a:r>
              <a:rPr lang="en-US" b="1" dirty="0"/>
              <a:t> </a:t>
            </a:r>
            <a:r>
              <a:rPr lang="en-US" b="1" dirty="0" smtClean="0"/>
              <a:t>     2. </a:t>
            </a:r>
            <a:r>
              <a:rPr lang="en-US" b="1" u="sng" dirty="0" smtClean="0"/>
              <a:t>GETTING A SMALL FRACTION OF THE WHOLE DATASET</a:t>
            </a:r>
          </a:p>
          <a:p>
            <a:endParaRPr lang="en-US" b="1" u="sng" dirty="0" smtClean="0"/>
          </a:p>
          <a:p>
            <a:r>
              <a:rPr lang="en-US" sz="1600" b="1" dirty="0" smtClean="0"/>
              <a:t>		</a:t>
            </a:r>
            <a:r>
              <a:rPr lang="en-US" sz="1600" b="1" u="sng" dirty="0" smtClean="0"/>
              <a:t>INPUT</a:t>
            </a:r>
            <a:r>
              <a:rPr lang="en-US" sz="1600" b="1" dirty="0" smtClean="0"/>
              <a:t>:    </a:t>
            </a:r>
            <a:r>
              <a:rPr lang="en-US" sz="1600" dirty="0" smtClean="0"/>
              <a:t>ORIGINAL  DATASET</a:t>
            </a:r>
          </a:p>
          <a:p>
            <a:r>
              <a:rPr lang="en-US" sz="1600" b="1" dirty="0" smtClean="0"/>
              <a:t>		</a:t>
            </a:r>
            <a:r>
              <a:rPr lang="en-US" sz="1600" b="1" u="sng" dirty="0" smtClean="0"/>
              <a:t>OUTPUT</a:t>
            </a:r>
            <a:r>
              <a:rPr lang="en-US" sz="1600" b="1" dirty="0" smtClean="0"/>
              <a:t>:   </a:t>
            </a:r>
            <a:r>
              <a:rPr lang="en-US" sz="1600" dirty="0" smtClean="0"/>
              <a:t>REDUCED  DATASET</a:t>
            </a:r>
            <a:endParaRPr lang="en-US" sz="1600" dirty="0"/>
          </a:p>
        </p:txBody>
      </p:sp>
      <p:sp>
        <p:nvSpPr>
          <p:cNvPr id="5" name="TextBox 4"/>
          <p:cNvSpPr txBox="1"/>
          <p:nvPr/>
        </p:nvSpPr>
        <p:spPr>
          <a:xfrm>
            <a:off x="265283" y="1676400"/>
            <a:ext cx="4693914" cy="584775"/>
          </a:xfrm>
          <a:prstGeom prst="rect">
            <a:avLst/>
          </a:prstGeom>
          <a:noFill/>
        </p:spPr>
        <p:txBody>
          <a:bodyPr wrap="none" rtlCol="0">
            <a:spAutoFit/>
          </a:bodyPr>
          <a:lstStyle/>
          <a:p>
            <a:r>
              <a:rPr lang="en-US" sz="1600" b="1" u="sng" dirty="0" smtClean="0"/>
              <a:t>DISTRIBUTION OF ORIGINAL DATASET:</a:t>
            </a:r>
          </a:p>
          <a:p>
            <a:endParaRPr lang="en-US" sz="1600" b="1"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47" b="1849"/>
          <a:stretch/>
        </p:blipFill>
        <p:spPr>
          <a:xfrm>
            <a:off x="265283" y="2169343"/>
            <a:ext cx="8308258" cy="1073692"/>
          </a:xfrm>
          <a:prstGeom prst="rect">
            <a:avLst/>
          </a:prstGeom>
        </p:spPr>
      </p:pic>
      <p:sp>
        <p:nvSpPr>
          <p:cNvPr id="7" name="TextBox 6"/>
          <p:cNvSpPr txBox="1"/>
          <p:nvPr/>
        </p:nvSpPr>
        <p:spPr>
          <a:xfrm>
            <a:off x="381000" y="3581400"/>
            <a:ext cx="7225055" cy="369332"/>
          </a:xfrm>
          <a:prstGeom prst="rect">
            <a:avLst/>
          </a:prstGeom>
          <a:noFill/>
        </p:spPr>
        <p:txBody>
          <a:bodyPr wrap="none" rtlCol="0">
            <a:spAutoFit/>
          </a:bodyPr>
          <a:lstStyle/>
          <a:p>
            <a:pPr marL="285750" indent="-285750">
              <a:buFont typeface="Wingdings" pitchFamily="2" charset="2"/>
              <a:buChar char="v"/>
            </a:pPr>
            <a:r>
              <a:rPr lang="en-US" b="1" u="sng" dirty="0" smtClean="0"/>
              <a:t>CODE TO GET A SMALL FRACTION OF THE DATASET</a:t>
            </a:r>
            <a:r>
              <a:rPr lang="en-US" b="1" dirty="0" smtClean="0"/>
              <a:t>:</a:t>
            </a:r>
            <a:endParaRPr lang="en-US" b="1"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r="1851" b="5224"/>
          <a:stretch/>
        </p:blipFill>
        <p:spPr>
          <a:xfrm>
            <a:off x="381000" y="4066883"/>
            <a:ext cx="6468380" cy="1889008"/>
          </a:xfrm>
          <a:prstGeom prst="rect">
            <a:avLst/>
          </a:prstGeom>
        </p:spPr>
      </p:pic>
      <p:sp>
        <p:nvSpPr>
          <p:cNvPr id="9" name="TextBox 8"/>
          <p:cNvSpPr txBox="1"/>
          <p:nvPr/>
        </p:nvSpPr>
        <p:spPr>
          <a:xfrm>
            <a:off x="381000" y="6096000"/>
            <a:ext cx="7816209" cy="646331"/>
          </a:xfrm>
          <a:prstGeom prst="rect">
            <a:avLst/>
          </a:prstGeom>
          <a:noFill/>
        </p:spPr>
        <p:txBody>
          <a:bodyPr wrap="square" rtlCol="0">
            <a:spAutoFit/>
          </a:bodyPr>
          <a:lstStyle/>
          <a:p>
            <a:r>
              <a:rPr lang="en-US" dirty="0" smtClean="0"/>
              <a:t>A fraction of 0.1 (10% of the dataset) is taken into consideration to </a:t>
            </a:r>
          </a:p>
          <a:p>
            <a:r>
              <a:rPr lang="en-US" dirty="0" smtClean="0"/>
              <a:t>decrease Execution time.</a:t>
            </a:r>
            <a:endParaRPr lang="en-US" dirty="0"/>
          </a:p>
        </p:txBody>
      </p:sp>
    </p:spTree>
    <p:extLst>
      <p:ext uri="{BB962C8B-B14F-4D97-AF65-F5344CB8AC3E}">
        <p14:creationId xmlns:p14="http://schemas.microsoft.com/office/powerpoint/2010/main" val="2479558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845" y="381000"/>
            <a:ext cx="8730275" cy="923330"/>
          </a:xfrm>
          <a:prstGeom prst="rect">
            <a:avLst/>
          </a:prstGeom>
          <a:noFill/>
        </p:spPr>
        <p:txBody>
          <a:bodyPr wrap="none" rtlCol="0">
            <a:spAutoFit/>
          </a:bodyPr>
          <a:lstStyle/>
          <a:p>
            <a:r>
              <a:rPr lang="en-US" b="1" u="sng" dirty="0" smtClean="0"/>
              <a:t>OUTPUT</a:t>
            </a:r>
            <a:r>
              <a:rPr lang="en-US" b="1" dirty="0" smtClean="0"/>
              <a:t>:</a:t>
            </a:r>
          </a:p>
          <a:p>
            <a:endParaRPr lang="en-US" b="1" dirty="0" smtClean="0"/>
          </a:p>
          <a:p>
            <a:r>
              <a:rPr lang="en-US" b="1" dirty="0" smtClean="0"/>
              <a:t>DISTRIBUTION OF THE OBTAINED SMALL FRACTION OF DATASET:</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328911"/>
            <a:ext cx="6969940" cy="4343400"/>
          </a:xfrm>
          <a:prstGeom prst="rect">
            <a:avLst/>
          </a:prstGeom>
        </p:spPr>
      </p:pic>
      <p:sp>
        <p:nvSpPr>
          <p:cNvPr id="4" name="TextBox 3"/>
          <p:cNvSpPr txBox="1"/>
          <p:nvPr/>
        </p:nvSpPr>
        <p:spPr>
          <a:xfrm>
            <a:off x="496529" y="5984508"/>
            <a:ext cx="7930376" cy="646331"/>
          </a:xfrm>
          <a:prstGeom prst="rect">
            <a:avLst/>
          </a:prstGeom>
          <a:noFill/>
        </p:spPr>
        <p:txBody>
          <a:bodyPr wrap="none" rtlCol="0">
            <a:spAutoFit/>
          </a:bodyPr>
          <a:lstStyle/>
          <a:p>
            <a:r>
              <a:rPr lang="en-US" dirty="0" smtClean="0"/>
              <a:t>10% of the original dataset (with 28481 transactions) is our new dataset </a:t>
            </a:r>
          </a:p>
          <a:p>
            <a:r>
              <a:rPr lang="en-US" dirty="0" smtClean="0"/>
              <a:t>using which we will build our model</a:t>
            </a:r>
            <a:endParaRPr lang="en-US" dirty="0"/>
          </a:p>
        </p:txBody>
      </p:sp>
    </p:spTree>
    <p:extLst>
      <p:ext uri="{BB962C8B-B14F-4D97-AF65-F5344CB8AC3E}">
        <p14:creationId xmlns:p14="http://schemas.microsoft.com/office/powerpoint/2010/main" val="3228564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533400"/>
            <a:ext cx="7305205" cy="369332"/>
          </a:xfrm>
          <a:prstGeom prst="rect">
            <a:avLst/>
          </a:prstGeom>
          <a:noFill/>
        </p:spPr>
        <p:txBody>
          <a:bodyPr wrap="none" rtlCol="0">
            <a:spAutoFit/>
          </a:bodyPr>
          <a:lstStyle/>
          <a:p>
            <a:r>
              <a:rPr lang="en-US" b="1" u="sng" dirty="0" smtClean="0"/>
              <a:t>MODULE 2: SPLITTING INTO TRAINING AND TEST SETS:</a:t>
            </a:r>
            <a:endParaRPr lang="en-US"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515" y="2583115"/>
            <a:ext cx="7797259" cy="3567113"/>
          </a:xfrm>
          <a:prstGeom prst="rect">
            <a:avLst/>
          </a:prstGeom>
        </p:spPr>
      </p:pic>
      <p:sp>
        <p:nvSpPr>
          <p:cNvPr id="4" name="TextBox 3"/>
          <p:cNvSpPr txBox="1"/>
          <p:nvPr/>
        </p:nvSpPr>
        <p:spPr>
          <a:xfrm>
            <a:off x="426889" y="1295400"/>
            <a:ext cx="5251759" cy="646331"/>
          </a:xfrm>
          <a:prstGeom prst="rect">
            <a:avLst/>
          </a:prstGeom>
          <a:noFill/>
        </p:spPr>
        <p:txBody>
          <a:bodyPr wrap="none" rtlCol="0">
            <a:spAutoFit/>
          </a:bodyPr>
          <a:lstStyle/>
          <a:p>
            <a:r>
              <a:rPr lang="en-US" b="1" u="sng" dirty="0" smtClean="0"/>
              <a:t>INPUT</a:t>
            </a:r>
            <a:r>
              <a:rPr lang="en-US" b="1" dirty="0" smtClean="0"/>
              <a:t>:      ENTIRE DATASET</a:t>
            </a:r>
          </a:p>
          <a:p>
            <a:r>
              <a:rPr lang="en-US" b="1" u="sng" dirty="0" smtClean="0"/>
              <a:t>OUTPUT: </a:t>
            </a:r>
            <a:r>
              <a:rPr lang="en-US" b="1" dirty="0" smtClean="0"/>
              <a:t> TRAINING SET AND TEST SET</a:t>
            </a:r>
            <a:endParaRPr lang="en-US" b="1" u="sng" dirty="0"/>
          </a:p>
        </p:txBody>
      </p:sp>
      <p:sp>
        <p:nvSpPr>
          <p:cNvPr id="5" name="TextBox 4"/>
          <p:cNvSpPr txBox="1"/>
          <p:nvPr/>
        </p:nvSpPr>
        <p:spPr>
          <a:xfrm>
            <a:off x="419515" y="2213783"/>
            <a:ext cx="987771" cy="369332"/>
          </a:xfrm>
          <a:prstGeom prst="rect">
            <a:avLst/>
          </a:prstGeom>
          <a:noFill/>
        </p:spPr>
        <p:txBody>
          <a:bodyPr wrap="none" rtlCol="0">
            <a:spAutoFit/>
          </a:bodyPr>
          <a:lstStyle/>
          <a:p>
            <a:r>
              <a:rPr lang="en-US" b="1" dirty="0" smtClean="0"/>
              <a:t>CODE:</a:t>
            </a:r>
            <a:endParaRPr lang="en-US" b="1" dirty="0"/>
          </a:p>
        </p:txBody>
      </p:sp>
      <p:sp>
        <p:nvSpPr>
          <p:cNvPr id="6" name="TextBox 5"/>
          <p:cNvSpPr txBox="1"/>
          <p:nvPr/>
        </p:nvSpPr>
        <p:spPr>
          <a:xfrm>
            <a:off x="426889" y="6150228"/>
            <a:ext cx="7850226" cy="369332"/>
          </a:xfrm>
          <a:prstGeom prst="rect">
            <a:avLst/>
          </a:prstGeom>
          <a:noFill/>
        </p:spPr>
        <p:txBody>
          <a:bodyPr wrap="none" rtlCol="0">
            <a:spAutoFit/>
          </a:bodyPr>
          <a:lstStyle/>
          <a:p>
            <a:r>
              <a:rPr lang="en-US" dirty="0" smtClean="0"/>
              <a:t>80% of dataset used as training set and remaining 20% used for testing. </a:t>
            </a:r>
            <a:endParaRPr lang="en-US" dirty="0"/>
          </a:p>
        </p:txBody>
      </p:sp>
    </p:spTree>
    <p:extLst>
      <p:ext uri="{BB962C8B-B14F-4D97-AF65-F5344CB8AC3E}">
        <p14:creationId xmlns:p14="http://schemas.microsoft.com/office/powerpoint/2010/main" val="4076918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5" y="2755307"/>
            <a:ext cx="8534400" cy="1672804"/>
          </a:xfrm>
          <a:prstGeom prst="rect">
            <a:avLst/>
          </a:prstGeom>
        </p:spPr>
      </p:pic>
      <p:sp>
        <p:nvSpPr>
          <p:cNvPr id="4" name="TextBox 3"/>
          <p:cNvSpPr txBox="1"/>
          <p:nvPr/>
        </p:nvSpPr>
        <p:spPr>
          <a:xfrm>
            <a:off x="335171" y="685800"/>
            <a:ext cx="1460656" cy="400110"/>
          </a:xfrm>
          <a:prstGeom prst="rect">
            <a:avLst/>
          </a:prstGeom>
          <a:noFill/>
        </p:spPr>
        <p:txBody>
          <a:bodyPr wrap="none" rtlCol="0">
            <a:spAutoFit/>
          </a:bodyPr>
          <a:lstStyle/>
          <a:p>
            <a:r>
              <a:rPr lang="en-US" sz="2000" b="1" u="sng" dirty="0" smtClean="0"/>
              <a:t>OUTPUT:</a:t>
            </a:r>
            <a:endParaRPr lang="en-US" sz="2000" b="1" u="sng" dirty="0"/>
          </a:p>
        </p:txBody>
      </p:sp>
      <p:sp>
        <p:nvSpPr>
          <p:cNvPr id="5" name="TextBox 4"/>
          <p:cNvSpPr txBox="1"/>
          <p:nvPr/>
        </p:nvSpPr>
        <p:spPr>
          <a:xfrm>
            <a:off x="304799" y="1695877"/>
            <a:ext cx="6704079" cy="400110"/>
          </a:xfrm>
          <a:prstGeom prst="rect">
            <a:avLst/>
          </a:prstGeom>
          <a:noFill/>
        </p:spPr>
        <p:txBody>
          <a:bodyPr wrap="none" rtlCol="0">
            <a:spAutoFit/>
          </a:bodyPr>
          <a:lstStyle/>
          <a:p>
            <a:r>
              <a:rPr lang="en-US" sz="2000" b="1" u="sng" dirty="0" smtClean="0"/>
              <a:t>DISTRIBUTION OF TRAINING AND TEST SETS:</a:t>
            </a:r>
            <a:endParaRPr lang="en-US" sz="2000" b="1" u="sng" dirty="0"/>
          </a:p>
        </p:txBody>
      </p:sp>
    </p:spTree>
    <p:extLst>
      <p:ext uri="{BB962C8B-B14F-4D97-AF65-F5344CB8AC3E}">
        <p14:creationId xmlns:p14="http://schemas.microsoft.com/office/powerpoint/2010/main" val="29200589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838200"/>
            <a:ext cx="6096000" cy="369332"/>
          </a:xfrm>
          <a:prstGeom prst="rect">
            <a:avLst/>
          </a:prstGeom>
          <a:noFill/>
        </p:spPr>
        <p:txBody>
          <a:bodyPr wrap="square" rtlCol="0">
            <a:spAutoFit/>
          </a:bodyPr>
          <a:lstStyle/>
          <a:p>
            <a:r>
              <a:rPr lang="en-US" b="1" u="sng" dirty="0" smtClean="0"/>
              <a:t>MODULE 3:  APPLICATION OF SMOTE</a:t>
            </a:r>
            <a:endParaRPr lang="en-US" b="1" u="sng" dirty="0"/>
          </a:p>
        </p:txBody>
      </p:sp>
      <p:sp>
        <p:nvSpPr>
          <p:cNvPr id="3" name="TextBox 2"/>
          <p:cNvSpPr txBox="1"/>
          <p:nvPr/>
        </p:nvSpPr>
        <p:spPr>
          <a:xfrm>
            <a:off x="533400" y="1535668"/>
            <a:ext cx="1858201" cy="369332"/>
          </a:xfrm>
          <a:prstGeom prst="rect">
            <a:avLst/>
          </a:prstGeom>
          <a:noFill/>
        </p:spPr>
        <p:txBody>
          <a:bodyPr wrap="none" rtlCol="0">
            <a:spAutoFit/>
          </a:bodyPr>
          <a:lstStyle/>
          <a:p>
            <a:r>
              <a:rPr lang="en-US" b="1" u="sng" dirty="0" smtClean="0"/>
              <a:t>ALGORITHM:</a:t>
            </a:r>
            <a:endParaRPr lang="en-US" b="1" u="sng" dirty="0"/>
          </a:p>
        </p:txBody>
      </p:sp>
      <p:sp>
        <p:nvSpPr>
          <p:cNvPr id="4" name="Rectangle 3"/>
          <p:cNvSpPr/>
          <p:nvPr/>
        </p:nvSpPr>
        <p:spPr>
          <a:xfrm>
            <a:off x="533400" y="2274838"/>
            <a:ext cx="7162800" cy="2308324"/>
          </a:xfrm>
          <a:prstGeom prst="rect">
            <a:avLst/>
          </a:prstGeom>
        </p:spPr>
        <p:txBody>
          <a:bodyPr wrap="square">
            <a:spAutoFit/>
          </a:bodyPr>
          <a:lstStyle/>
          <a:p>
            <a:r>
              <a:rPr lang="en-US" b="1" dirty="0" smtClean="0"/>
              <a:t>STEP 1: </a:t>
            </a:r>
            <a:r>
              <a:rPr lang="en-US" dirty="0" smtClean="0"/>
              <a:t>Choose </a:t>
            </a:r>
            <a:r>
              <a:rPr lang="en-US" dirty="0"/>
              <a:t>a minority class input </a:t>
            </a:r>
            <a:r>
              <a:rPr lang="en-US" dirty="0" smtClean="0"/>
              <a:t>vector.</a:t>
            </a:r>
          </a:p>
          <a:p>
            <a:endParaRPr lang="en-US" dirty="0"/>
          </a:p>
          <a:p>
            <a:r>
              <a:rPr lang="en-US" b="1" dirty="0" smtClean="0"/>
              <a:t>STEP 2: </a:t>
            </a:r>
            <a:r>
              <a:rPr lang="en-US" dirty="0" smtClean="0"/>
              <a:t>Find </a:t>
            </a:r>
            <a:r>
              <a:rPr lang="en-US" dirty="0"/>
              <a:t>its k nearest neighbors (</a:t>
            </a:r>
            <a:r>
              <a:rPr lang="en-US" dirty="0" smtClean="0"/>
              <a:t>k neighbors </a:t>
            </a:r>
            <a:r>
              <a:rPr lang="en-US" dirty="0"/>
              <a:t>is specified as an argument in the </a:t>
            </a:r>
            <a:r>
              <a:rPr lang="en-US" b="1" dirty="0"/>
              <a:t>SMOTE</a:t>
            </a:r>
            <a:r>
              <a:rPr lang="en-US" dirty="0"/>
              <a:t>() function</a:t>
            </a:r>
            <a:r>
              <a:rPr lang="en-US" dirty="0" smtClean="0"/>
              <a:t>)</a:t>
            </a:r>
          </a:p>
          <a:p>
            <a:endParaRPr lang="en-US" dirty="0"/>
          </a:p>
          <a:p>
            <a:r>
              <a:rPr lang="en-US" b="1" dirty="0" smtClean="0"/>
              <a:t>STEP 3: </a:t>
            </a:r>
            <a:r>
              <a:rPr lang="en-US" dirty="0" smtClean="0"/>
              <a:t>Choose </a:t>
            </a:r>
            <a:r>
              <a:rPr lang="en-US" dirty="0"/>
              <a:t>one of these neighbors and place a synthetic point anywhere on the line joining the point under consideration and its chosen neighbor.</a:t>
            </a:r>
          </a:p>
        </p:txBody>
      </p:sp>
      <p:sp>
        <p:nvSpPr>
          <p:cNvPr id="5" name="TextBox 4"/>
          <p:cNvSpPr txBox="1"/>
          <p:nvPr/>
        </p:nvSpPr>
        <p:spPr>
          <a:xfrm>
            <a:off x="533400" y="5257800"/>
            <a:ext cx="7467600" cy="923330"/>
          </a:xfrm>
          <a:prstGeom prst="rect">
            <a:avLst/>
          </a:prstGeom>
          <a:noFill/>
        </p:spPr>
        <p:txBody>
          <a:bodyPr wrap="square" rtlCol="0">
            <a:spAutoFit/>
          </a:bodyPr>
          <a:lstStyle/>
          <a:p>
            <a:r>
              <a:rPr lang="en-US" b="1" dirty="0" smtClean="0"/>
              <a:t>INPUT:       </a:t>
            </a:r>
            <a:r>
              <a:rPr lang="en-US" dirty="0" smtClean="0"/>
              <a:t>Original Dataset (imbalanced)</a:t>
            </a:r>
          </a:p>
          <a:p>
            <a:r>
              <a:rPr lang="en-US" b="1" dirty="0" smtClean="0"/>
              <a:t>OUTPUT: </a:t>
            </a:r>
            <a:r>
              <a:rPr lang="en-US" dirty="0" smtClean="0"/>
              <a:t>  SMOTE applied dataset with synthetic points added</a:t>
            </a:r>
          </a:p>
          <a:p>
            <a:r>
              <a:rPr lang="en-US" b="1" dirty="0"/>
              <a:t>	</a:t>
            </a:r>
            <a:r>
              <a:rPr lang="en-US" b="1" dirty="0" smtClean="0"/>
              <a:t>     </a:t>
            </a:r>
            <a:r>
              <a:rPr lang="en-US" dirty="0" smtClean="0"/>
              <a:t>(balanced dataset)</a:t>
            </a:r>
            <a:endParaRPr lang="en-US" dirty="0"/>
          </a:p>
        </p:txBody>
      </p:sp>
    </p:spTree>
    <p:extLst>
      <p:ext uri="{BB962C8B-B14F-4D97-AF65-F5344CB8AC3E}">
        <p14:creationId xmlns:p14="http://schemas.microsoft.com/office/powerpoint/2010/main" val="3378586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985836"/>
            <a:ext cx="7532140" cy="5682335"/>
          </a:xfrm>
          <a:prstGeom prst="rect">
            <a:avLst/>
          </a:prstGeom>
        </p:spPr>
      </p:pic>
      <p:sp>
        <p:nvSpPr>
          <p:cNvPr id="3" name="TextBox 2"/>
          <p:cNvSpPr txBox="1"/>
          <p:nvPr/>
        </p:nvSpPr>
        <p:spPr>
          <a:xfrm>
            <a:off x="457199" y="410186"/>
            <a:ext cx="987771" cy="369332"/>
          </a:xfrm>
          <a:prstGeom prst="rect">
            <a:avLst/>
          </a:prstGeom>
          <a:noFill/>
        </p:spPr>
        <p:txBody>
          <a:bodyPr wrap="none" rtlCol="0">
            <a:spAutoFit/>
          </a:bodyPr>
          <a:lstStyle/>
          <a:p>
            <a:r>
              <a:rPr lang="en-US" b="1" dirty="0" smtClean="0"/>
              <a:t>CODE:</a:t>
            </a:r>
            <a:endParaRPr lang="en-US" b="1" dirty="0"/>
          </a:p>
        </p:txBody>
      </p:sp>
    </p:spTree>
    <p:extLst>
      <p:ext uri="{BB962C8B-B14F-4D97-AF65-F5344CB8AC3E}">
        <p14:creationId xmlns:p14="http://schemas.microsoft.com/office/powerpoint/2010/main" val="19148312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4770858" cy="400110"/>
          </a:xfrm>
          <a:prstGeom prst="rect">
            <a:avLst/>
          </a:prstGeom>
          <a:noFill/>
        </p:spPr>
        <p:txBody>
          <a:bodyPr wrap="none" rtlCol="0">
            <a:spAutoFit/>
          </a:bodyPr>
          <a:lstStyle/>
          <a:p>
            <a:r>
              <a:rPr lang="en-US" sz="2000" b="1" dirty="0" smtClean="0"/>
              <a:t>INPUT:  </a:t>
            </a:r>
            <a:r>
              <a:rPr lang="en-US" sz="2000" dirty="0" smtClean="0"/>
              <a:t>Original Imbalanced Dataset</a:t>
            </a:r>
            <a:endParaRPr lang="en-US" sz="2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157749"/>
            <a:ext cx="6250224" cy="5149402"/>
          </a:xfrm>
          <a:prstGeom prst="rect">
            <a:avLst/>
          </a:prstGeom>
        </p:spPr>
      </p:pic>
    </p:spTree>
    <p:extLst>
      <p:ext uri="{BB962C8B-B14F-4D97-AF65-F5344CB8AC3E}">
        <p14:creationId xmlns:p14="http://schemas.microsoft.com/office/powerpoint/2010/main" val="2667742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63531"/>
            <a:ext cx="7297190" cy="646331"/>
          </a:xfrm>
          <a:prstGeom prst="rect">
            <a:avLst/>
          </a:prstGeom>
          <a:noFill/>
        </p:spPr>
        <p:txBody>
          <a:bodyPr wrap="none" rtlCol="0">
            <a:spAutoFit/>
          </a:bodyPr>
          <a:lstStyle/>
          <a:p>
            <a:r>
              <a:rPr lang="en-US" b="1" u="sng" dirty="0" smtClean="0"/>
              <a:t>OUTPUT:  DISTRIBUTION OF SMOTE APPLIED DATASET</a:t>
            </a:r>
          </a:p>
          <a:p>
            <a:endParaRPr lang="en-US"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814" y="685800"/>
            <a:ext cx="4914900" cy="39719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814" y="5011171"/>
            <a:ext cx="5482359" cy="1517438"/>
          </a:xfrm>
          <a:prstGeom prst="rect">
            <a:avLst/>
          </a:prstGeom>
        </p:spPr>
      </p:pic>
      <p:sp>
        <p:nvSpPr>
          <p:cNvPr id="5" name="TextBox 4"/>
          <p:cNvSpPr txBox="1"/>
          <p:nvPr/>
        </p:nvSpPr>
        <p:spPr>
          <a:xfrm>
            <a:off x="4724400" y="6096000"/>
            <a:ext cx="3486852" cy="646331"/>
          </a:xfrm>
          <a:prstGeom prst="rect">
            <a:avLst/>
          </a:prstGeom>
          <a:noFill/>
        </p:spPr>
        <p:txBody>
          <a:bodyPr wrap="none" rtlCol="0">
            <a:spAutoFit/>
          </a:bodyPr>
          <a:lstStyle/>
          <a:p>
            <a:r>
              <a:rPr lang="en-US" dirty="0" smtClean="0"/>
              <a:t>60% of data -&gt; legitimate cases</a:t>
            </a:r>
          </a:p>
          <a:p>
            <a:r>
              <a:rPr lang="en-US" dirty="0" smtClean="0"/>
              <a:t>40% of data -&gt; fraud cases</a:t>
            </a:r>
            <a:endParaRPr lang="en-US" dirty="0"/>
          </a:p>
        </p:txBody>
      </p:sp>
    </p:spTree>
    <p:extLst>
      <p:ext uri="{BB962C8B-B14F-4D97-AF65-F5344CB8AC3E}">
        <p14:creationId xmlns:p14="http://schemas.microsoft.com/office/powerpoint/2010/main" val="3563327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00200" y="621890"/>
            <a:ext cx="5261377" cy="369332"/>
          </a:xfrm>
          <a:prstGeom prst="rect">
            <a:avLst/>
          </a:prstGeom>
          <a:noFill/>
        </p:spPr>
        <p:txBody>
          <a:bodyPr wrap="none" rtlCol="0">
            <a:spAutoFit/>
          </a:bodyPr>
          <a:lstStyle/>
          <a:p>
            <a:r>
              <a:rPr lang="en-US" b="1" u="sng" dirty="0" smtClean="0"/>
              <a:t>MODULE 4: BUILDING OF CART MODEL </a:t>
            </a:r>
            <a:endParaRPr lang="en-US" b="1" u="sng" dirty="0"/>
          </a:p>
        </p:txBody>
      </p:sp>
      <p:sp>
        <p:nvSpPr>
          <p:cNvPr id="4" name="TextBox 3"/>
          <p:cNvSpPr txBox="1"/>
          <p:nvPr/>
        </p:nvSpPr>
        <p:spPr>
          <a:xfrm>
            <a:off x="304800" y="991222"/>
            <a:ext cx="8534400" cy="5355312"/>
          </a:xfrm>
          <a:prstGeom prst="rect">
            <a:avLst/>
          </a:prstGeom>
          <a:noFill/>
        </p:spPr>
        <p:txBody>
          <a:bodyPr wrap="square" rtlCol="0">
            <a:spAutoFit/>
          </a:bodyPr>
          <a:lstStyle/>
          <a:p>
            <a:endParaRPr lang="en-US" b="1" dirty="0" smtClean="0"/>
          </a:p>
          <a:p>
            <a:pPr marL="285750" indent="-285750">
              <a:buFont typeface="Arial" pitchFamily="34" charset="0"/>
              <a:buChar char="•"/>
            </a:pPr>
            <a:r>
              <a:rPr lang="en-US" dirty="0" smtClean="0"/>
              <a:t>Decision tree is a type of supervised learning algorithm (having a pre-defined target variable) that is mostly used in classification problems. It works for both categorical and continuous input and output variables.</a:t>
            </a:r>
          </a:p>
          <a:p>
            <a:r>
              <a:rPr lang="en-US" dirty="0" smtClean="0"/>
              <a:t> </a:t>
            </a:r>
          </a:p>
          <a:p>
            <a:pPr marL="285750" indent="-285750">
              <a:buFont typeface="Arial" pitchFamily="34" charset="0"/>
              <a:buChar char="•"/>
            </a:pPr>
            <a:r>
              <a:rPr lang="en-US" dirty="0" smtClean="0"/>
              <a:t>In this technique, we split the population or sample into two or more homogeneous sets (or sub-populations) based on most significant splitter / differentiator in input variables.</a:t>
            </a:r>
          </a:p>
          <a:p>
            <a:pPr marL="285750" indent="-285750">
              <a:buFont typeface="Arial" pitchFamily="34" charset="0"/>
              <a:buChar char="•"/>
            </a:pPr>
            <a:endParaRPr lang="en-US" dirty="0"/>
          </a:p>
          <a:p>
            <a:r>
              <a:rPr lang="en-US" b="1" u="sng" dirty="0" smtClean="0"/>
              <a:t>WORKING OF DECISION TREE (ALGORITHM)</a:t>
            </a:r>
            <a:r>
              <a:rPr lang="en-US" b="1" dirty="0" smtClean="0"/>
              <a:t>:</a:t>
            </a:r>
          </a:p>
          <a:p>
            <a:r>
              <a:rPr lang="en-US" b="1" dirty="0" smtClean="0"/>
              <a:t> </a:t>
            </a:r>
          </a:p>
          <a:p>
            <a:pPr marL="285750" indent="-285750">
              <a:buFont typeface="Arial" pitchFamily="34" charset="0"/>
              <a:buChar char="•"/>
            </a:pPr>
            <a:r>
              <a:rPr lang="en-US" dirty="0" smtClean="0"/>
              <a:t>Decision trees use multiple algorithms to decide to split a node in two or more sub- nodes. The creation of sub-nodes increases the homogeneity of resultant sub-nodes.</a:t>
            </a:r>
          </a:p>
          <a:p>
            <a:pPr marL="285750" indent="-285750">
              <a:buFont typeface="Arial" pitchFamily="34" charset="0"/>
              <a:buChar char="•"/>
            </a:pPr>
            <a:r>
              <a:rPr lang="en-US" dirty="0" smtClean="0"/>
              <a:t> In other words, we can say that purity of the node increases with respect to the target variable. </a:t>
            </a:r>
          </a:p>
          <a:p>
            <a:pPr marL="285750" indent="-285750">
              <a:buFont typeface="Arial" pitchFamily="34" charset="0"/>
              <a:buChar char="•"/>
            </a:pPr>
            <a:r>
              <a:rPr lang="en-US" dirty="0" smtClean="0"/>
              <a:t>Decision tree splits the nodes on all available variables and then selects the split which results in most homogeneous sub-nodes.</a:t>
            </a:r>
          </a:p>
          <a:p>
            <a:pPr marL="285750" indent="-285750">
              <a:buFont typeface="Arial" pitchFamily="34" charset="0"/>
              <a:buChar char="•"/>
            </a:pPr>
            <a:endParaRPr lang="en-US" dirty="0"/>
          </a:p>
        </p:txBody>
      </p:sp>
    </p:spTree>
    <p:extLst>
      <p:ext uri="{BB962C8B-B14F-4D97-AF65-F5344CB8AC3E}">
        <p14:creationId xmlns:p14="http://schemas.microsoft.com/office/powerpoint/2010/main" val="2539421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576590"/>
            <a:ext cx="2610010" cy="523220"/>
          </a:xfrm>
          <a:prstGeom prst="rect">
            <a:avLst/>
          </a:prstGeom>
          <a:noFill/>
        </p:spPr>
        <p:txBody>
          <a:bodyPr wrap="none" rtlCol="0">
            <a:spAutoFit/>
          </a:bodyPr>
          <a:lstStyle/>
          <a:p>
            <a:r>
              <a:rPr lang="en-US" sz="2800" b="1" u="sng" dirty="0" smtClean="0"/>
              <a:t>OBJECTIVE</a:t>
            </a:r>
            <a:r>
              <a:rPr lang="en-US" sz="2800" b="1" dirty="0" smtClean="0"/>
              <a:t>:</a:t>
            </a:r>
            <a:endParaRPr lang="en-US" b="1" dirty="0"/>
          </a:p>
        </p:txBody>
      </p:sp>
      <p:sp>
        <p:nvSpPr>
          <p:cNvPr id="3" name="TextBox 2"/>
          <p:cNvSpPr txBox="1"/>
          <p:nvPr/>
        </p:nvSpPr>
        <p:spPr>
          <a:xfrm>
            <a:off x="152401" y="1099809"/>
            <a:ext cx="4343400" cy="3693319"/>
          </a:xfrm>
          <a:prstGeom prst="rect">
            <a:avLst/>
          </a:prstGeom>
          <a:noFill/>
        </p:spPr>
        <p:txBody>
          <a:bodyPr wrap="square" rtlCol="0">
            <a:spAutoFit/>
          </a:bodyPr>
          <a:lstStyle/>
          <a:p>
            <a:endParaRPr lang="en-US" sz="2000" dirty="0" smtClean="0"/>
          </a:p>
          <a:p>
            <a:pPr marL="342900" indent="-342900">
              <a:buFont typeface="Arial" pitchFamily="34" charset="0"/>
              <a:buChar char="•"/>
            </a:pPr>
            <a:r>
              <a:rPr lang="en-US" sz="2000" dirty="0" smtClean="0"/>
              <a:t>Due </a:t>
            </a:r>
            <a:r>
              <a:rPr lang="en-US" sz="2000" dirty="0"/>
              <a:t>to the increase in </a:t>
            </a:r>
            <a:r>
              <a:rPr lang="en-US" sz="2000" dirty="0" smtClean="0"/>
              <a:t>online</a:t>
            </a:r>
          </a:p>
          <a:p>
            <a:r>
              <a:rPr lang="en-US" sz="2000" dirty="0"/>
              <a:t> </a:t>
            </a:r>
            <a:r>
              <a:rPr lang="en-US" sz="2000" dirty="0" smtClean="0"/>
              <a:t>transactions </a:t>
            </a:r>
            <a:r>
              <a:rPr lang="en-US" sz="2000" dirty="0"/>
              <a:t>through different </a:t>
            </a:r>
            <a:endParaRPr lang="en-US" sz="2000" dirty="0" smtClean="0"/>
          </a:p>
          <a:p>
            <a:r>
              <a:rPr lang="en-US" sz="2000" dirty="0" smtClean="0"/>
              <a:t>payment </a:t>
            </a:r>
            <a:r>
              <a:rPr lang="en-US" sz="2000" dirty="0"/>
              <a:t>options, such as </a:t>
            </a:r>
            <a:endParaRPr lang="en-US" sz="2000" dirty="0" smtClean="0"/>
          </a:p>
          <a:p>
            <a:r>
              <a:rPr lang="en-US" sz="2000" dirty="0" smtClean="0"/>
              <a:t>credit/debit  cards</a:t>
            </a:r>
            <a:r>
              <a:rPr lang="en-US" sz="2000" dirty="0"/>
              <a:t>, </a:t>
            </a:r>
            <a:r>
              <a:rPr lang="en-US" sz="2000" dirty="0" err="1"/>
              <a:t>PhonePe</a:t>
            </a:r>
            <a:r>
              <a:rPr lang="en-US" sz="2000" dirty="0"/>
              <a:t>, </a:t>
            </a:r>
            <a:r>
              <a:rPr lang="en-US" sz="2000" dirty="0" err="1"/>
              <a:t>Gpay</a:t>
            </a:r>
            <a:r>
              <a:rPr lang="en-US" sz="2000" dirty="0"/>
              <a:t>, </a:t>
            </a:r>
            <a:r>
              <a:rPr lang="en-US" sz="2000" dirty="0" err="1"/>
              <a:t>Paytm</a:t>
            </a:r>
            <a:r>
              <a:rPr lang="en-US" sz="2000" dirty="0"/>
              <a:t>, etc., fraudulent </a:t>
            </a:r>
            <a:r>
              <a:rPr lang="en-US" sz="2000" dirty="0" smtClean="0"/>
              <a:t>activities</a:t>
            </a:r>
          </a:p>
          <a:p>
            <a:r>
              <a:rPr lang="en-US" sz="2000" dirty="0" smtClean="0"/>
              <a:t> </a:t>
            </a:r>
            <a:r>
              <a:rPr lang="en-US" sz="2000" dirty="0"/>
              <a:t>have </a:t>
            </a:r>
            <a:r>
              <a:rPr lang="en-US" sz="2000" dirty="0" smtClean="0"/>
              <a:t>also increased.</a:t>
            </a:r>
          </a:p>
          <a:p>
            <a:endParaRPr lang="en-US" sz="2000" dirty="0" smtClean="0"/>
          </a:p>
          <a:p>
            <a:endParaRPr lang="en-US" sz="2000" dirty="0"/>
          </a:p>
          <a:p>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1" y="265466"/>
            <a:ext cx="4224254" cy="2862590"/>
          </a:xfrm>
          <a:prstGeom prst="rect">
            <a:avLst/>
          </a:prstGeom>
        </p:spPr>
      </p:pic>
      <p:sp>
        <p:nvSpPr>
          <p:cNvPr id="5" name="TextBox 4"/>
          <p:cNvSpPr txBox="1"/>
          <p:nvPr/>
        </p:nvSpPr>
        <p:spPr>
          <a:xfrm>
            <a:off x="152401" y="3505200"/>
            <a:ext cx="7620000" cy="2800767"/>
          </a:xfrm>
          <a:prstGeom prst="rect">
            <a:avLst/>
          </a:prstGeom>
          <a:noFill/>
        </p:spPr>
        <p:txBody>
          <a:bodyPr wrap="square" rtlCol="0">
            <a:spAutoFit/>
          </a:bodyPr>
          <a:lstStyle/>
          <a:p>
            <a:pPr marL="342900" indent="-342900">
              <a:buFont typeface="Arial" pitchFamily="34" charset="0"/>
              <a:buChar char="•"/>
            </a:pPr>
            <a:r>
              <a:rPr lang="en-US" sz="2000" dirty="0" smtClean="0"/>
              <a:t>Since no system is perfect and there is always a loophole in them, it has become a challenging task to make a secure system for authentication and preventing customers from fraud.</a:t>
            </a:r>
          </a:p>
          <a:p>
            <a:endParaRPr lang="en-US" sz="2000" dirty="0" smtClean="0"/>
          </a:p>
          <a:p>
            <a:pPr marL="342900" indent="-342900">
              <a:buFont typeface="Arial" pitchFamily="34" charset="0"/>
              <a:buChar char="•"/>
            </a:pPr>
            <a:r>
              <a:rPr lang="en-US" sz="2000" dirty="0" smtClean="0"/>
              <a:t>So the main Objective of this project is to develop a model that will provide the best results in revealing (predicting) and preventing </a:t>
            </a:r>
            <a:r>
              <a:rPr lang="en-US" sz="2000" b="1" dirty="0" smtClean="0"/>
              <a:t>fraudulent transactions.</a:t>
            </a:r>
          </a:p>
          <a:p>
            <a:endParaRPr lang="en-US" dirty="0" smtClean="0"/>
          </a:p>
          <a:p>
            <a:endParaRPr lang="en-US" dirty="0"/>
          </a:p>
        </p:txBody>
      </p:sp>
    </p:spTree>
    <p:extLst>
      <p:ext uri="{BB962C8B-B14F-4D97-AF65-F5344CB8AC3E}">
        <p14:creationId xmlns:p14="http://schemas.microsoft.com/office/powerpoint/2010/main" val="19582884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102" y="845576"/>
            <a:ext cx="7448216" cy="5732206"/>
          </a:xfrm>
          <a:prstGeom prst="rect">
            <a:avLst/>
          </a:prstGeom>
        </p:spPr>
      </p:pic>
      <p:sp>
        <p:nvSpPr>
          <p:cNvPr id="5" name="TextBox 4"/>
          <p:cNvSpPr txBox="1"/>
          <p:nvPr/>
        </p:nvSpPr>
        <p:spPr>
          <a:xfrm>
            <a:off x="268114" y="335200"/>
            <a:ext cx="987771" cy="369332"/>
          </a:xfrm>
          <a:prstGeom prst="rect">
            <a:avLst/>
          </a:prstGeom>
          <a:noFill/>
        </p:spPr>
        <p:txBody>
          <a:bodyPr wrap="none" rtlCol="0">
            <a:spAutoFit/>
          </a:bodyPr>
          <a:lstStyle/>
          <a:p>
            <a:r>
              <a:rPr lang="en-US" b="1" dirty="0" smtClean="0"/>
              <a:t>CODE:</a:t>
            </a:r>
            <a:endParaRPr lang="en-US" b="1" dirty="0"/>
          </a:p>
        </p:txBody>
      </p:sp>
    </p:spTree>
    <p:extLst>
      <p:ext uri="{BB962C8B-B14F-4D97-AF65-F5344CB8AC3E}">
        <p14:creationId xmlns:p14="http://schemas.microsoft.com/office/powerpoint/2010/main" val="3532560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9683" y="381000"/>
            <a:ext cx="2977097" cy="646331"/>
          </a:xfrm>
          <a:prstGeom prst="rect">
            <a:avLst/>
          </a:prstGeom>
          <a:noFill/>
        </p:spPr>
        <p:txBody>
          <a:bodyPr wrap="none" rtlCol="0">
            <a:spAutoFit/>
          </a:bodyPr>
          <a:lstStyle/>
          <a:p>
            <a:r>
              <a:rPr lang="en-US" b="1" dirty="0" smtClean="0"/>
              <a:t>   INPUT:  </a:t>
            </a:r>
            <a:r>
              <a:rPr lang="en-US" dirty="0" smtClean="0"/>
              <a:t>Train data</a:t>
            </a:r>
          </a:p>
          <a:p>
            <a:r>
              <a:rPr lang="en-US" b="1" dirty="0" smtClean="0"/>
              <a:t>OUTPUT: </a:t>
            </a:r>
            <a:r>
              <a:rPr lang="en-US" dirty="0" smtClean="0"/>
              <a:t>.CART Model  </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782" y="1447800"/>
            <a:ext cx="6304818" cy="5073122"/>
          </a:xfrm>
          <a:prstGeom prst="rect">
            <a:avLst/>
          </a:prstGeom>
        </p:spPr>
      </p:pic>
    </p:spTree>
    <p:extLst>
      <p:ext uri="{BB962C8B-B14F-4D97-AF65-F5344CB8AC3E}">
        <p14:creationId xmlns:p14="http://schemas.microsoft.com/office/powerpoint/2010/main" val="18537010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609600"/>
            <a:ext cx="4572000" cy="646331"/>
          </a:xfrm>
          <a:prstGeom prst="rect">
            <a:avLst/>
          </a:prstGeom>
        </p:spPr>
        <p:txBody>
          <a:bodyPr>
            <a:spAutoFit/>
          </a:bodyPr>
          <a:lstStyle/>
          <a:p>
            <a:r>
              <a:rPr lang="en-US" b="1" dirty="0" smtClean="0"/>
              <a:t>INPUT:  </a:t>
            </a:r>
            <a:r>
              <a:rPr lang="en-US" dirty="0" smtClean="0"/>
              <a:t>SMOTE Applied Dataset</a:t>
            </a:r>
          </a:p>
          <a:p>
            <a:r>
              <a:rPr lang="en-US" b="1" dirty="0" smtClean="0"/>
              <a:t>OUTPUT: </a:t>
            </a:r>
            <a:r>
              <a:rPr lang="en-US" dirty="0" smtClean="0"/>
              <a:t>.CART Model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703" y="1524000"/>
            <a:ext cx="5943600" cy="4782471"/>
          </a:xfrm>
          <a:prstGeom prst="rect">
            <a:avLst/>
          </a:prstGeom>
        </p:spPr>
      </p:pic>
    </p:spTree>
    <p:extLst>
      <p:ext uri="{BB962C8B-B14F-4D97-AF65-F5344CB8AC3E}">
        <p14:creationId xmlns:p14="http://schemas.microsoft.com/office/powerpoint/2010/main" val="8626369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1" y="609600"/>
            <a:ext cx="7924800" cy="1754326"/>
          </a:xfrm>
          <a:prstGeom prst="rect">
            <a:avLst/>
          </a:prstGeom>
          <a:noFill/>
        </p:spPr>
        <p:txBody>
          <a:bodyPr wrap="square" rtlCol="0">
            <a:spAutoFit/>
          </a:bodyPr>
          <a:lstStyle/>
          <a:p>
            <a:r>
              <a:rPr lang="en-US" b="1" dirty="0" smtClean="0"/>
              <a:t>	      </a:t>
            </a:r>
            <a:r>
              <a:rPr lang="en-US" b="1" u="sng" dirty="0" smtClean="0"/>
              <a:t>MODULE 5: PREDICTION MODULE</a:t>
            </a:r>
          </a:p>
          <a:p>
            <a:endParaRPr lang="en-US" b="1" u="sng" dirty="0"/>
          </a:p>
          <a:p>
            <a:r>
              <a:rPr lang="en-US" b="1" u="sng" dirty="0" smtClean="0"/>
              <a:t>INPUT: </a:t>
            </a:r>
            <a:r>
              <a:rPr lang="en-US" dirty="0" smtClean="0"/>
              <a:t>TEST DATA</a:t>
            </a:r>
          </a:p>
          <a:p>
            <a:endParaRPr lang="en-US" dirty="0" smtClean="0"/>
          </a:p>
          <a:p>
            <a:r>
              <a:rPr lang="en-US" b="1" u="sng" dirty="0" smtClean="0"/>
              <a:t>OUTPUT: </a:t>
            </a:r>
            <a:r>
              <a:rPr lang="en-US" dirty="0" smtClean="0"/>
              <a:t> CONFUSION MATRIX, ACCURACY</a:t>
            </a:r>
          </a:p>
          <a:p>
            <a:endParaRPr lang="en-US" b="1" u="sng" dirty="0"/>
          </a:p>
        </p:txBody>
      </p:sp>
      <p:sp>
        <p:nvSpPr>
          <p:cNvPr id="3" name="TextBox 2"/>
          <p:cNvSpPr txBox="1"/>
          <p:nvPr/>
        </p:nvSpPr>
        <p:spPr>
          <a:xfrm>
            <a:off x="381000" y="2743200"/>
            <a:ext cx="7924800" cy="3693319"/>
          </a:xfrm>
          <a:prstGeom prst="rect">
            <a:avLst/>
          </a:prstGeom>
          <a:noFill/>
        </p:spPr>
        <p:txBody>
          <a:bodyPr wrap="square" rtlCol="0">
            <a:spAutoFit/>
          </a:bodyPr>
          <a:lstStyle/>
          <a:p>
            <a:r>
              <a:rPr lang="en-US" b="1" u="sng" dirty="0" smtClean="0"/>
              <a:t>CONFUSION MATRIX</a:t>
            </a:r>
            <a:r>
              <a:rPr lang="en-US" b="1" dirty="0" smtClean="0"/>
              <a:t>:</a:t>
            </a:r>
          </a:p>
          <a:p>
            <a:endParaRPr lang="en-US" b="1" dirty="0" smtClean="0"/>
          </a:p>
          <a:p>
            <a:r>
              <a:rPr lang="en-US" dirty="0" smtClean="0"/>
              <a:t>          A </a:t>
            </a:r>
            <a:r>
              <a:rPr lang="en-US" b="1" dirty="0" smtClean="0"/>
              <a:t>confusion matrix</a:t>
            </a:r>
            <a:r>
              <a:rPr lang="en-US" dirty="0" smtClean="0"/>
              <a:t> is a table that is often used to describe the performance of a classification model (or "classifier") on a set of test data for which the true values are known.</a:t>
            </a:r>
          </a:p>
          <a:p>
            <a:endParaRPr lang="en-US" b="1" dirty="0"/>
          </a:p>
          <a:p>
            <a:r>
              <a:rPr lang="en-US" b="1" u="sng" dirty="0" smtClean="0"/>
              <a:t>ACCURACY:</a:t>
            </a:r>
          </a:p>
          <a:p>
            <a:endParaRPr lang="en-US" b="1" u="sng" dirty="0" smtClean="0"/>
          </a:p>
          <a:p>
            <a:r>
              <a:rPr lang="en-US" b="1" dirty="0" smtClean="0"/>
              <a:t>             Accuracy</a:t>
            </a:r>
            <a:r>
              <a:rPr lang="en-US" dirty="0"/>
              <a:t> is the number of correctly predicted data points out of all the data points. More formally, it is defined as the number of true positives and true negatives divided by the number of true positives, true negatives, false positives, and false negatives.</a:t>
            </a:r>
            <a:endParaRPr lang="en-US" b="1" u="sng" dirty="0" smtClean="0"/>
          </a:p>
          <a:p>
            <a:endParaRPr lang="en-US" dirty="0"/>
          </a:p>
        </p:txBody>
      </p:sp>
    </p:spTree>
    <p:extLst>
      <p:ext uri="{BB962C8B-B14F-4D97-AF65-F5344CB8AC3E}">
        <p14:creationId xmlns:p14="http://schemas.microsoft.com/office/powerpoint/2010/main" val="35398224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92668"/>
            <a:ext cx="2202847" cy="369332"/>
          </a:xfrm>
          <a:prstGeom prst="rect">
            <a:avLst/>
          </a:prstGeom>
          <a:noFill/>
        </p:spPr>
        <p:txBody>
          <a:bodyPr wrap="none" rtlCol="0">
            <a:spAutoFit/>
          </a:bodyPr>
          <a:lstStyle/>
          <a:p>
            <a:r>
              <a:rPr lang="en-US" b="1" u="sng" dirty="0" smtClean="0"/>
              <a:t>FINAL OUTPUT:</a:t>
            </a:r>
            <a:endParaRPr lang="en-US" b="1" u="sng"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4531"/>
          <a:stretch/>
        </p:blipFill>
        <p:spPr>
          <a:xfrm>
            <a:off x="245806" y="2438400"/>
            <a:ext cx="8413955" cy="2895600"/>
          </a:xfrm>
          <a:prstGeom prst="rect">
            <a:avLst/>
          </a:prstGeom>
        </p:spPr>
      </p:pic>
      <p:sp>
        <p:nvSpPr>
          <p:cNvPr id="4" name="TextBox 3"/>
          <p:cNvSpPr txBox="1"/>
          <p:nvPr/>
        </p:nvSpPr>
        <p:spPr>
          <a:xfrm>
            <a:off x="685800" y="1143000"/>
            <a:ext cx="5638800" cy="369332"/>
          </a:xfrm>
          <a:prstGeom prst="rect">
            <a:avLst/>
          </a:prstGeom>
          <a:noFill/>
        </p:spPr>
        <p:txBody>
          <a:bodyPr wrap="square" rtlCol="0">
            <a:spAutoFit/>
          </a:bodyPr>
          <a:lstStyle/>
          <a:p>
            <a:r>
              <a:rPr lang="en-US" dirty="0" smtClean="0"/>
              <a:t>Constructing CART Model with original dataset:</a:t>
            </a:r>
            <a:endParaRPr lang="en-US" dirty="0"/>
          </a:p>
        </p:txBody>
      </p:sp>
      <p:sp>
        <p:nvSpPr>
          <p:cNvPr id="5" name="TextBox 4"/>
          <p:cNvSpPr txBox="1"/>
          <p:nvPr/>
        </p:nvSpPr>
        <p:spPr>
          <a:xfrm>
            <a:off x="245806" y="1840468"/>
            <a:ext cx="987771" cy="369332"/>
          </a:xfrm>
          <a:prstGeom prst="rect">
            <a:avLst/>
          </a:prstGeom>
          <a:noFill/>
        </p:spPr>
        <p:txBody>
          <a:bodyPr wrap="none" rtlCol="0">
            <a:spAutoFit/>
          </a:bodyPr>
          <a:lstStyle/>
          <a:p>
            <a:r>
              <a:rPr lang="en-US" b="1" u="sng" dirty="0" smtClean="0"/>
              <a:t>CODE:</a:t>
            </a:r>
            <a:endParaRPr lang="en-US" b="1" u="sng" dirty="0"/>
          </a:p>
        </p:txBody>
      </p:sp>
    </p:spTree>
    <p:extLst>
      <p:ext uri="{BB962C8B-B14F-4D97-AF65-F5344CB8AC3E}">
        <p14:creationId xmlns:p14="http://schemas.microsoft.com/office/powerpoint/2010/main" val="32302140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7300396" cy="646331"/>
          </a:xfrm>
          <a:prstGeom prst="rect">
            <a:avLst/>
          </a:prstGeom>
          <a:noFill/>
        </p:spPr>
        <p:txBody>
          <a:bodyPr wrap="none" rtlCol="0">
            <a:spAutoFit/>
          </a:bodyPr>
          <a:lstStyle/>
          <a:p>
            <a:r>
              <a:rPr lang="en-US" b="1" u="sng" dirty="0" smtClean="0"/>
              <a:t>OUTPUT:</a:t>
            </a:r>
          </a:p>
          <a:p>
            <a:r>
              <a:rPr lang="en-US" b="1" u="sng" dirty="0" smtClean="0"/>
              <a:t>DECISION TREE OBTAINED FROM ORIGINAL DATASET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052" y="1600200"/>
            <a:ext cx="5641973" cy="4539769"/>
          </a:xfrm>
          <a:prstGeom prst="rect">
            <a:avLst/>
          </a:prstGeom>
        </p:spPr>
      </p:pic>
    </p:spTree>
    <p:extLst>
      <p:ext uri="{BB962C8B-B14F-4D97-AF65-F5344CB8AC3E}">
        <p14:creationId xmlns:p14="http://schemas.microsoft.com/office/powerpoint/2010/main" val="39262735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533400"/>
            <a:ext cx="7250703" cy="369332"/>
          </a:xfrm>
          <a:prstGeom prst="rect">
            <a:avLst/>
          </a:prstGeom>
          <a:noFill/>
        </p:spPr>
        <p:txBody>
          <a:bodyPr wrap="none" rtlCol="0">
            <a:spAutoFit/>
          </a:bodyPr>
          <a:lstStyle/>
          <a:p>
            <a:r>
              <a:rPr lang="en-US" b="1" u="sng" dirty="0" smtClean="0"/>
              <a:t>PREDICTING CLASS USING THE DECISION TREE BUILT: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77474"/>
            <a:ext cx="4800600" cy="4095205"/>
          </a:xfrm>
          <a:prstGeom prst="rect">
            <a:avLst/>
          </a:prstGeom>
        </p:spPr>
      </p:pic>
      <p:sp>
        <p:nvSpPr>
          <p:cNvPr id="5" name="TextBox 4"/>
          <p:cNvSpPr txBox="1"/>
          <p:nvPr/>
        </p:nvSpPr>
        <p:spPr>
          <a:xfrm>
            <a:off x="5257800" y="3886200"/>
            <a:ext cx="3163045" cy="646331"/>
          </a:xfrm>
          <a:prstGeom prst="rect">
            <a:avLst/>
          </a:prstGeom>
          <a:noFill/>
        </p:spPr>
        <p:txBody>
          <a:bodyPr wrap="none" rtlCol="0">
            <a:spAutoFit/>
          </a:bodyPr>
          <a:lstStyle/>
          <a:p>
            <a:r>
              <a:rPr lang="en-US" b="1" dirty="0" smtClean="0"/>
              <a:t>TRUE POSITIVES: 28433</a:t>
            </a:r>
          </a:p>
          <a:p>
            <a:r>
              <a:rPr lang="en-US" b="1" dirty="0" smtClean="0"/>
              <a:t>TRUE NEGATIVES: 35</a:t>
            </a:r>
            <a:endParaRPr lang="en-US" b="1" dirty="0"/>
          </a:p>
        </p:txBody>
      </p:sp>
      <p:sp>
        <p:nvSpPr>
          <p:cNvPr id="6" name="TextBox 5"/>
          <p:cNvSpPr txBox="1"/>
          <p:nvPr/>
        </p:nvSpPr>
        <p:spPr>
          <a:xfrm>
            <a:off x="580103" y="5821995"/>
            <a:ext cx="7521840" cy="646331"/>
          </a:xfrm>
          <a:prstGeom prst="rect">
            <a:avLst/>
          </a:prstGeom>
          <a:noFill/>
        </p:spPr>
        <p:txBody>
          <a:bodyPr wrap="square" rtlCol="0">
            <a:spAutoFit/>
          </a:bodyPr>
          <a:lstStyle/>
          <a:p>
            <a:r>
              <a:rPr lang="en-US" dirty="0" smtClean="0"/>
              <a:t>Out of 44 fraudulent cases in test data, 35 were correctly classified </a:t>
            </a:r>
          </a:p>
          <a:p>
            <a:r>
              <a:rPr lang="en-US" dirty="0"/>
              <a:t>b</a:t>
            </a:r>
            <a:r>
              <a:rPr lang="en-US" dirty="0" smtClean="0"/>
              <a:t>y the decision tree.</a:t>
            </a:r>
            <a:endParaRPr lang="en-US" dirty="0"/>
          </a:p>
        </p:txBody>
      </p:sp>
    </p:spTree>
    <p:extLst>
      <p:ext uri="{BB962C8B-B14F-4D97-AF65-F5344CB8AC3E}">
        <p14:creationId xmlns:p14="http://schemas.microsoft.com/office/powerpoint/2010/main" val="36477375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44" y="2124074"/>
            <a:ext cx="8055650" cy="3514726"/>
          </a:xfrm>
          <a:prstGeom prst="rect">
            <a:avLst/>
          </a:prstGeom>
        </p:spPr>
      </p:pic>
      <p:sp>
        <p:nvSpPr>
          <p:cNvPr id="3" name="TextBox 2"/>
          <p:cNvSpPr txBox="1"/>
          <p:nvPr/>
        </p:nvSpPr>
        <p:spPr>
          <a:xfrm>
            <a:off x="380444" y="533400"/>
            <a:ext cx="8162812" cy="369332"/>
          </a:xfrm>
          <a:prstGeom prst="rect">
            <a:avLst/>
          </a:prstGeom>
          <a:noFill/>
        </p:spPr>
        <p:txBody>
          <a:bodyPr wrap="none" rtlCol="0">
            <a:spAutoFit/>
          </a:bodyPr>
          <a:lstStyle/>
          <a:p>
            <a:r>
              <a:rPr lang="en-US" b="1" dirty="0" smtClean="0"/>
              <a:t>CONSTRUCTING CART MODEL FOR SMOTE APPLIED DATASET:</a:t>
            </a:r>
            <a:endParaRPr lang="en-US" b="1" dirty="0"/>
          </a:p>
        </p:txBody>
      </p:sp>
      <p:sp>
        <p:nvSpPr>
          <p:cNvPr id="4" name="TextBox 3"/>
          <p:cNvSpPr txBox="1"/>
          <p:nvPr/>
        </p:nvSpPr>
        <p:spPr>
          <a:xfrm>
            <a:off x="380444" y="1459468"/>
            <a:ext cx="987771" cy="369332"/>
          </a:xfrm>
          <a:prstGeom prst="rect">
            <a:avLst/>
          </a:prstGeom>
          <a:noFill/>
        </p:spPr>
        <p:txBody>
          <a:bodyPr wrap="none" rtlCol="0">
            <a:spAutoFit/>
          </a:bodyPr>
          <a:lstStyle/>
          <a:p>
            <a:r>
              <a:rPr lang="en-US" b="1" u="sng" dirty="0" smtClean="0"/>
              <a:t>CODE:</a:t>
            </a:r>
            <a:endParaRPr lang="en-US" b="1" u="sng" dirty="0"/>
          </a:p>
        </p:txBody>
      </p:sp>
    </p:spTree>
    <p:extLst>
      <p:ext uri="{BB962C8B-B14F-4D97-AF65-F5344CB8AC3E}">
        <p14:creationId xmlns:p14="http://schemas.microsoft.com/office/powerpoint/2010/main" val="22067570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16468"/>
            <a:ext cx="8477001" cy="646331"/>
          </a:xfrm>
          <a:prstGeom prst="rect">
            <a:avLst/>
          </a:prstGeom>
          <a:noFill/>
        </p:spPr>
        <p:txBody>
          <a:bodyPr wrap="none" rtlCol="0">
            <a:spAutoFit/>
          </a:bodyPr>
          <a:lstStyle/>
          <a:p>
            <a:r>
              <a:rPr lang="en-US" b="1" dirty="0" smtClean="0"/>
              <a:t>CART MODEL BUILT AFTER APPLYING SMOTE TO THE DATASET</a:t>
            </a:r>
            <a:r>
              <a:rPr lang="en-US" dirty="0" smtClean="0"/>
              <a:t>.:</a:t>
            </a:r>
          </a:p>
          <a:p>
            <a:endParaRPr lang="en-US"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000" y="1217351"/>
            <a:ext cx="5670852" cy="4878649"/>
          </a:xfrm>
          <a:prstGeom prst="rect">
            <a:avLst/>
          </a:prstGeom>
        </p:spPr>
      </p:pic>
      <p:sp>
        <p:nvSpPr>
          <p:cNvPr id="5" name="TextBox 4"/>
          <p:cNvSpPr txBox="1"/>
          <p:nvPr/>
        </p:nvSpPr>
        <p:spPr>
          <a:xfrm>
            <a:off x="608013" y="5746333"/>
            <a:ext cx="889987" cy="369332"/>
          </a:xfrm>
          <a:prstGeom prst="rect">
            <a:avLst/>
          </a:prstGeom>
          <a:noFill/>
        </p:spPr>
        <p:txBody>
          <a:bodyPr wrap="none" rtlCol="0">
            <a:spAutoFit/>
          </a:bodyPr>
          <a:lstStyle/>
          <a:p>
            <a:r>
              <a:rPr lang="en-US" dirty="0" smtClean="0"/>
              <a:t>           </a:t>
            </a:r>
            <a:endParaRPr lang="en-US" dirty="0"/>
          </a:p>
        </p:txBody>
      </p:sp>
    </p:spTree>
    <p:extLst>
      <p:ext uri="{BB962C8B-B14F-4D97-AF65-F5344CB8AC3E}">
        <p14:creationId xmlns:p14="http://schemas.microsoft.com/office/powerpoint/2010/main" val="7992720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16468"/>
            <a:ext cx="6981398" cy="369332"/>
          </a:xfrm>
          <a:prstGeom prst="rect">
            <a:avLst/>
          </a:prstGeom>
          <a:noFill/>
        </p:spPr>
        <p:txBody>
          <a:bodyPr wrap="none" rtlCol="0">
            <a:spAutoFit/>
          </a:bodyPr>
          <a:lstStyle/>
          <a:p>
            <a:r>
              <a:rPr lang="en-US" b="1" u="sng" dirty="0" smtClean="0"/>
              <a:t>PREDICTING CLASS  USING THE CART MODEL BUILT:</a:t>
            </a:r>
            <a:endParaRPr lang="en-US"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855778"/>
            <a:ext cx="4910637" cy="4626280"/>
          </a:xfrm>
          <a:prstGeom prst="rect">
            <a:avLst/>
          </a:prstGeom>
        </p:spPr>
      </p:pic>
      <p:sp>
        <p:nvSpPr>
          <p:cNvPr id="4" name="TextBox 3"/>
          <p:cNvSpPr txBox="1"/>
          <p:nvPr/>
        </p:nvSpPr>
        <p:spPr>
          <a:xfrm>
            <a:off x="5334000" y="3124200"/>
            <a:ext cx="2836033" cy="584775"/>
          </a:xfrm>
          <a:prstGeom prst="rect">
            <a:avLst/>
          </a:prstGeom>
          <a:noFill/>
        </p:spPr>
        <p:txBody>
          <a:bodyPr wrap="none" rtlCol="0">
            <a:spAutoFit/>
          </a:bodyPr>
          <a:lstStyle/>
          <a:p>
            <a:r>
              <a:rPr lang="en-US" sz="1600" b="1" dirty="0" smtClean="0"/>
              <a:t>TRUE POSITIVES: 28155</a:t>
            </a:r>
          </a:p>
          <a:p>
            <a:r>
              <a:rPr lang="en-US" sz="1600" b="1" dirty="0" smtClean="0"/>
              <a:t>TRUE NEGATIVES: 40</a:t>
            </a:r>
            <a:endParaRPr lang="en-US" sz="1600" b="1" dirty="0"/>
          </a:p>
        </p:txBody>
      </p:sp>
      <p:sp>
        <p:nvSpPr>
          <p:cNvPr id="5" name="TextBox 4"/>
          <p:cNvSpPr txBox="1"/>
          <p:nvPr/>
        </p:nvSpPr>
        <p:spPr>
          <a:xfrm>
            <a:off x="228600" y="5518929"/>
            <a:ext cx="9118037" cy="1200329"/>
          </a:xfrm>
          <a:prstGeom prst="rect">
            <a:avLst/>
          </a:prstGeom>
          <a:noFill/>
        </p:spPr>
        <p:txBody>
          <a:bodyPr wrap="square" rtlCol="0">
            <a:spAutoFit/>
          </a:bodyPr>
          <a:lstStyle/>
          <a:p>
            <a:r>
              <a:rPr lang="en-US" dirty="0" smtClean="0"/>
              <a:t>Out of 44 fraudulent cases in Data, 40 were correctly classified as </a:t>
            </a:r>
          </a:p>
          <a:p>
            <a:r>
              <a:rPr lang="en-US" b="1" dirty="0" smtClean="0"/>
              <a:t>FRAUDULENT </a:t>
            </a:r>
            <a:r>
              <a:rPr lang="en-US" dirty="0" smtClean="0"/>
              <a:t>by our model.</a:t>
            </a:r>
            <a:r>
              <a:rPr lang="en-US" b="1" dirty="0" smtClean="0"/>
              <a:t>.</a:t>
            </a:r>
          </a:p>
          <a:p>
            <a:endParaRPr lang="en-US" b="1" dirty="0" smtClean="0"/>
          </a:p>
          <a:p>
            <a:r>
              <a:rPr lang="en-US" b="1" dirty="0" smtClean="0"/>
              <a:t>Hence model built using SMOTE applied dataset gives us better results.</a:t>
            </a:r>
            <a:endParaRPr lang="en-US" b="1" dirty="0"/>
          </a:p>
        </p:txBody>
      </p:sp>
    </p:spTree>
    <p:extLst>
      <p:ext uri="{BB962C8B-B14F-4D97-AF65-F5344CB8AC3E}">
        <p14:creationId xmlns:p14="http://schemas.microsoft.com/office/powerpoint/2010/main" val="14502927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5806" y="673510"/>
            <a:ext cx="2994731" cy="738664"/>
          </a:xfrm>
          <a:prstGeom prst="rect">
            <a:avLst/>
          </a:prstGeom>
          <a:noFill/>
        </p:spPr>
        <p:txBody>
          <a:bodyPr wrap="none" rtlCol="0">
            <a:spAutoFit/>
          </a:bodyPr>
          <a:lstStyle/>
          <a:p>
            <a:r>
              <a:rPr lang="en-US" sz="2400" b="1" u="sng" dirty="0" smtClean="0"/>
              <a:t>INTRODUCTION</a:t>
            </a:r>
            <a:r>
              <a:rPr lang="en-US" b="1" dirty="0"/>
              <a:t>:</a:t>
            </a:r>
            <a:endParaRPr lang="en-US" b="1"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432" y="457200"/>
            <a:ext cx="5334000" cy="3352800"/>
          </a:xfrm>
          <a:prstGeom prst="rect">
            <a:avLst/>
          </a:prstGeom>
        </p:spPr>
      </p:pic>
      <p:sp>
        <p:nvSpPr>
          <p:cNvPr id="6" name="TextBox 5"/>
          <p:cNvSpPr txBox="1"/>
          <p:nvPr/>
        </p:nvSpPr>
        <p:spPr>
          <a:xfrm>
            <a:off x="204019" y="1412174"/>
            <a:ext cx="4343400" cy="2862322"/>
          </a:xfrm>
          <a:prstGeom prst="rect">
            <a:avLst/>
          </a:prstGeom>
          <a:noFill/>
        </p:spPr>
        <p:txBody>
          <a:bodyPr wrap="square" rtlCol="0">
            <a:spAutoFit/>
          </a:bodyPr>
          <a:lstStyle/>
          <a:p>
            <a:pPr marL="285750" indent="-285750">
              <a:buFont typeface="Arial" pitchFamily="34" charset="0"/>
              <a:buChar char="•"/>
            </a:pPr>
            <a:r>
              <a:rPr lang="en-US" dirty="0" smtClean="0"/>
              <a:t> The rapid growth in</a:t>
            </a:r>
          </a:p>
          <a:p>
            <a:r>
              <a:rPr lang="en-US" dirty="0" smtClean="0"/>
              <a:t>E-Commerce industry</a:t>
            </a:r>
          </a:p>
          <a:p>
            <a:r>
              <a:rPr lang="en-US" dirty="0" smtClean="0"/>
              <a:t>has lead to an exponential </a:t>
            </a:r>
          </a:p>
          <a:p>
            <a:r>
              <a:rPr lang="en-US" dirty="0" smtClean="0"/>
              <a:t>increase in the use of credit </a:t>
            </a:r>
          </a:p>
          <a:p>
            <a:r>
              <a:rPr lang="en-US" dirty="0" smtClean="0"/>
              <a:t>cards for online purchases </a:t>
            </a:r>
          </a:p>
          <a:p>
            <a:endParaRPr lang="en-US" dirty="0" smtClean="0"/>
          </a:p>
          <a:p>
            <a:pPr marL="285750" indent="-285750">
              <a:buFont typeface="Arial" pitchFamily="34" charset="0"/>
              <a:buChar char="•"/>
            </a:pPr>
            <a:r>
              <a:rPr lang="en-US" dirty="0"/>
              <a:t>A</a:t>
            </a:r>
            <a:r>
              <a:rPr lang="en-US" dirty="0" smtClean="0"/>
              <a:t>nd consequently there </a:t>
            </a:r>
          </a:p>
          <a:p>
            <a:r>
              <a:rPr lang="en-US" dirty="0" smtClean="0"/>
              <a:t>has been surge in the fraud </a:t>
            </a:r>
          </a:p>
          <a:p>
            <a:r>
              <a:rPr lang="en-US" dirty="0" smtClean="0"/>
              <a:t>related to it.</a:t>
            </a:r>
          </a:p>
          <a:p>
            <a:endParaRPr lang="en-US" dirty="0"/>
          </a:p>
        </p:txBody>
      </p:sp>
      <p:sp>
        <p:nvSpPr>
          <p:cNvPr id="8" name="TextBox 7"/>
          <p:cNvSpPr txBox="1"/>
          <p:nvPr/>
        </p:nvSpPr>
        <p:spPr>
          <a:xfrm>
            <a:off x="204019" y="4274496"/>
            <a:ext cx="8177982" cy="2862322"/>
          </a:xfrm>
          <a:prstGeom prst="rect">
            <a:avLst/>
          </a:prstGeom>
          <a:noFill/>
        </p:spPr>
        <p:txBody>
          <a:bodyPr wrap="square" rtlCol="0">
            <a:spAutoFit/>
          </a:bodyPr>
          <a:lstStyle/>
          <a:p>
            <a:pPr marL="285750" indent="-285750">
              <a:buFont typeface="Arial" pitchFamily="34" charset="0"/>
              <a:buChar char="•"/>
            </a:pPr>
            <a:r>
              <a:rPr lang="en-US" dirty="0" smtClean="0"/>
              <a:t>Moreover, fraudsters or criminals have become very skilled in finding</a:t>
            </a:r>
          </a:p>
          <a:p>
            <a:r>
              <a:rPr lang="en-US" dirty="0" smtClean="0"/>
              <a:t>escapes so that they can loot more. Millions of people fall victim to fraud that costs the global economy billions of dollars</a:t>
            </a:r>
          </a:p>
          <a:p>
            <a:endParaRPr lang="en-US" dirty="0" smtClean="0"/>
          </a:p>
          <a:p>
            <a:pPr marL="285750" indent="-285750">
              <a:buFont typeface="Arial" pitchFamily="34" charset="0"/>
              <a:buChar char="•"/>
            </a:pPr>
            <a:r>
              <a:rPr lang="en-US" dirty="0" smtClean="0"/>
              <a:t>In recent years, for banks it has become very difficult for detecting the</a:t>
            </a:r>
          </a:p>
          <a:p>
            <a:r>
              <a:rPr lang="en-US" dirty="0" smtClean="0"/>
              <a:t>fraud in credit card system. </a:t>
            </a:r>
          </a:p>
          <a:p>
            <a:endParaRPr lang="en-US" dirty="0" smtClean="0"/>
          </a:p>
          <a:p>
            <a:endParaRPr lang="en-US" dirty="0" smtClean="0"/>
          </a:p>
          <a:p>
            <a:pPr marL="285750" indent="-28575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40730121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304800"/>
            <a:ext cx="5795176" cy="369332"/>
          </a:xfrm>
          <a:prstGeom prst="rect">
            <a:avLst/>
          </a:prstGeom>
          <a:noFill/>
        </p:spPr>
        <p:txBody>
          <a:bodyPr wrap="none" rtlCol="0">
            <a:spAutoFit/>
          </a:bodyPr>
          <a:lstStyle/>
          <a:p>
            <a:r>
              <a:rPr lang="en-US" b="1" u="sng" dirty="0" smtClean="0"/>
              <a:t>OUTPUT ( ANALYTICAL ABLATION STUDY ) :</a:t>
            </a:r>
            <a:endParaRPr lang="en-US"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020" y="1323475"/>
            <a:ext cx="5257800" cy="3354872"/>
          </a:xfrm>
          <a:prstGeom prst="rect">
            <a:avLst/>
          </a:prstGeom>
        </p:spPr>
      </p:pic>
      <p:sp>
        <p:nvSpPr>
          <p:cNvPr id="5" name="TextBox 4"/>
          <p:cNvSpPr txBox="1"/>
          <p:nvPr/>
        </p:nvSpPr>
        <p:spPr>
          <a:xfrm>
            <a:off x="381000" y="746038"/>
            <a:ext cx="6909264" cy="369332"/>
          </a:xfrm>
          <a:prstGeom prst="rect">
            <a:avLst/>
          </a:prstGeom>
          <a:noFill/>
        </p:spPr>
        <p:txBody>
          <a:bodyPr wrap="none" rtlCol="0">
            <a:spAutoFit/>
          </a:bodyPr>
          <a:lstStyle/>
          <a:p>
            <a:r>
              <a:rPr lang="en-US" b="1" dirty="0" smtClean="0"/>
              <a:t>Distribution of legitimate and fraud cases in the dataset</a:t>
            </a:r>
            <a:endParaRPr lang="en-US" b="1" dirty="0"/>
          </a:p>
        </p:txBody>
      </p:sp>
      <p:sp>
        <p:nvSpPr>
          <p:cNvPr id="6" name="TextBox 5"/>
          <p:cNvSpPr txBox="1"/>
          <p:nvPr/>
        </p:nvSpPr>
        <p:spPr>
          <a:xfrm>
            <a:off x="8229600" y="3124200"/>
            <a:ext cx="3505200" cy="369332"/>
          </a:xfrm>
          <a:prstGeom prst="rect">
            <a:avLst/>
          </a:prstGeom>
          <a:noFill/>
        </p:spPr>
        <p:txBody>
          <a:bodyPr wrap="square" rtlCol="0">
            <a:spAutoFit/>
          </a:bodyPr>
          <a:lstStyle/>
          <a:p>
            <a:r>
              <a:rPr lang="en-US" dirty="0" smtClean="0"/>
              <a:t>         </a:t>
            </a:r>
          </a:p>
        </p:txBody>
      </p:sp>
      <p:sp>
        <p:nvSpPr>
          <p:cNvPr id="7" name="TextBox 6"/>
          <p:cNvSpPr txBox="1"/>
          <p:nvPr/>
        </p:nvSpPr>
        <p:spPr>
          <a:xfrm>
            <a:off x="658761" y="5063192"/>
            <a:ext cx="6952990" cy="1477328"/>
          </a:xfrm>
          <a:prstGeom prst="rect">
            <a:avLst/>
          </a:prstGeom>
          <a:noFill/>
        </p:spPr>
        <p:txBody>
          <a:bodyPr wrap="square" rtlCol="0">
            <a:spAutoFit/>
          </a:bodyPr>
          <a:lstStyle/>
          <a:p>
            <a:pPr marL="285750" indent="-285750">
              <a:buFont typeface="Arial" pitchFamily="34" charset="0"/>
              <a:buChar char="•"/>
            </a:pPr>
            <a:r>
              <a:rPr lang="en-US" b="1" dirty="0"/>
              <a:t>Imbalanced data sets</a:t>
            </a:r>
            <a:r>
              <a:rPr lang="en-US" dirty="0"/>
              <a:t> are a special case for classification problem where the class distribution is not uniform among the classes</a:t>
            </a:r>
            <a:r>
              <a:rPr lang="en-US" dirty="0" smtClean="0"/>
              <a:t>.</a:t>
            </a:r>
          </a:p>
          <a:p>
            <a:endParaRPr lang="en-US" dirty="0" smtClean="0"/>
          </a:p>
          <a:p>
            <a:pPr marL="285750" indent="-285750">
              <a:buFont typeface="Arial" pitchFamily="34" charset="0"/>
              <a:buChar char="•"/>
            </a:pPr>
            <a:r>
              <a:rPr lang="en-US" dirty="0" smtClean="0"/>
              <a:t>Hence, credit card dataset is an imbalanced one.</a:t>
            </a:r>
            <a:endParaRPr lang="en-US" dirty="0"/>
          </a:p>
        </p:txBody>
      </p:sp>
    </p:spTree>
    <p:extLst>
      <p:ext uri="{BB962C8B-B14F-4D97-AF65-F5344CB8AC3E}">
        <p14:creationId xmlns:p14="http://schemas.microsoft.com/office/powerpoint/2010/main" val="2099166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10200" y="2971800"/>
            <a:ext cx="7015009" cy="646331"/>
          </a:xfrm>
          <a:prstGeom prst="rect">
            <a:avLst/>
          </a:prstGeom>
          <a:noFill/>
        </p:spPr>
        <p:txBody>
          <a:bodyPr wrap="square" rtlCol="0">
            <a:spAutoFit/>
          </a:bodyPr>
          <a:lstStyle/>
          <a:p>
            <a:endParaRPr lang="en-US" dirty="0" smtClean="0"/>
          </a:p>
          <a:p>
            <a:endParaRPr lang="en-US" dirty="0"/>
          </a:p>
        </p:txBody>
      </p:sp>
      <p:sp>
        <p:nvSpPr>
          <p:cNvPr id="4" name="TextBox 3"/>
          <p:cNvSpPr txBox="1"/>
          <p:nvPr/>
        </p:nvSpPr>
        <p:spPr>
          <a:xfrm>
            <a:off x="393291" y="3059114"/>
            <a:ext cx="4520789" cy="369332"/>
          </a:xfrm>
          <a:prstGeom prst="rect">
            <a:avLst/>
          </a:prstGeom>
          <a:noFill/>
        </p:spPr>
        <p:txBody>
          <a:bodyPr wrap="none" rtlCol="0">
            <a:spAutoFit/>
          </a:bodyPr>
          <a:lstStyle/>
          <a:p>
            <a:r>
              <a:rPr lang="en-US" b="1" u="sng" dirty="0" smtClean="0"/>
              <a:t>NO MODEL PREDICTIONS (CODE):</a:t>
            </a:r>
            <a:endParaRPr lang="en-US" b="1" u="sng"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13653"/>
          <a:stretch/>
        </p:blipFill>
        <p:spPr>
          <a:xfrm>
            <a:off x="366252" y="3810000"/>
            <a:ext cx="8229600" cy="2424138"/>
          </a:xfrm>
          <a:prstGeom prst="rect">
            <a:avLst/>
          </a:prstGeom>
        </p:spPr>
      </p:pic>
      <p:sp>
        <p:nvSpPr>
          <p:cNvPr id="7" name="TextBox 6"/>
          <p:cNvSpPr txBox="1"/>
          <p:nvPr/>
        </p:nvSpPr>
        <p:spPr>
          <a:xfrm>
            <a:off x="318165" y="457200"/>
            <a:ext cx="8733481" cy="2308324"/>
          </a:xfrm>
          <a:prstGeom prst="rect">
            <a:avLst/>
          </a:prstGeom>
          <a:noFill/>
        </p:spPr>
        <p:txBody>
          <a:bodyPr wrap="none" rtlCol="0">
            <a:spAutoFit/>
          </a:bodyPr>
          <a:lstStyle/>
          <a:p>
            <a:r>
              <a:rPr lang="en-US" b="1" u="sng" dirty="0" smtClean="0"/>
              <a:t>NO MODEL PREDICTIONS</a:t>
            </a:r>
            <a:r>
              <a:rPr lang="en-US" u="sng" dirty="0" smtClean="0"/>
              <a:t>:</a:t>
            </a:r>
          </a:p>
          <a:p>
            <a:r>
              <a:rPr lang="en-US" dirty="0"/>
              <a:t>	</a:t>
            </a:r>
            <a:r>
              <a:rPr lang="en-US" dirty="0" smtClean="0"/>
              <a:t>	</a:t>
            </a:r>
          </a:p>
          <a:p>
            <a:r>
              <a:rPr lang="en-US" dirty="0"/>
              <a:t>	</a:t>
            </a:r>
            <a:r>
              <a:rPr lang="en-US" dirty="0" smtClean="0"/>
              <a:t>Since our dataset is a highly imbalanced one and has 99.83% </a:t>
            </a:r>
          </a:p>
          <a:p>
            <a:r>
              <a:rPr lang="en-US" dirty="0" smtClean="0"/>
              <a:t>Legitimate cases and only 0.17% fraud cases, even if we predict all transactions </a:t>
            </a:r>
          </a:p>
          <a:p>
            <a:r>
              <a:rPr lang="en-US" dirty="0"/>
              <a:t>t</a:t>
            </a:r>
            <a:r>
              <a:rPr lang="en-US" dirty="0" smtClean="0"/>
              <a:t>o be legitimate, rate of error would be minimal and still we would be able to </a:t>
            </a:r>
          </a:p>
          <a:p>
            <a:r>
              <a:rPr lang="en-US" dirty="0"/>
              <a:t>a</a:t>
            </a:r>
            <a:r>
              <a:rPr lang="en-US" dirty="0" smtClean="0"/>
              <a:t>chieve 99% accuracy as misclassifications would have happened only in 1% of</a:t>
            </a:r>
          </a:p>
          <a:p>
            <a:r>
              <a:rPr lang="en-US" dirty="0"/>
              <a:t>t</a:t>
            </a:r>
            <a:r>
              <a:rPr lang="en-US" dirty="0" smtClean="0"/>
              <a:t>he total data where instead of </a:t>
            </a:r>
            <a:r>
              <a:rPr lang="en-US" b="1" dirty="0" smtClean="0"/>
              <a:t>fraudulent</a:t>
            </a:r>
            <a:r>
              <a:rPr lang="en-US" dirty="0" smtClean="0"/>
              <a:t>, the result would have been </a:t>
            </a:r>
          </a:p>
          <a:p>
            <a:r>
              <a:rPr lang="en-US" dirty="0"/>
              <a:t>m</a:t>
            </a:r>
            <a:r>
              <a:rPr lang="en-US" dirty="0" smtClean="0"/>
              <a:t>isclassified as </a:t>
            </a:r>
            <a:r>
              <a:rPr lang="en-US" b="1" dirty="0" smtClean="0"/>
              <a:t>legitimate.</a:t>
            </a:r>
            <a:endParaRPr lang="en-US" b="1" dirty="0"/>
          </a:p>
        </p:txBody>
      </p:sp>
    </p:spTree>
    <p:extLst>
      <p:ext uri="{BB962C8B-B14F-4D97-AF65-F5344CB8AC3E}">
        <p14:creationId xmlns:p14="http://schemas.microsoft.com/office/powerpoint/2010/main" val="8658465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3455"/>
          <a:stretch/>
        </p:blipFill>
        <p:spPr>
          <a:xfrm>
            <a:off x="1371600" y="609600"/>
            <a:ext cx="5887397" cy="4146754"/>
          </a:xfrm>
          <a:prstGeom prst="rect">
            <a:avLst/>
          </a:prstGeom>
        </p:spPr>
      </p:pic>
      <p:sp>
        <p:nvSpPr>
          <p:cNvPr id="3" name="TextBox 2"/>
          <p:cNvSpPr txBox="1"/>
          <p:nvPr/>
        </p:nvSpPr>
        <p:spPr>
          <a:xfrm>
            <a:off x="265471" y="111826"/>
            <a:ext cx="1334020" cy="369332"/>
          </a:xfrm>
          <a:prstGeom prst="rect">
            <a:avLst/>
          </a:prstGeom>
          <a:noFill/>
        </p:spPr>
        <p:txBody>
          <a:bodyPr wrap="none" rtlCol="0">
            <a:spAutoFit/>
          </a:bodyPr>
          <a:lstStyle/>
          <a:p>
            <a:r>
              <a:rPr lang="en-US" b="1" u="sng" dirty="0" smtClean="0"/>
              <a:t>OUTPUT:</a:t>
            </a:r>
            <a:endParaRPr lang="en-US" b="1" u="sng" dirty="0"/>
          </a:p>
        </p:txBody>
      </p:sp>
      <p:sp>
        <p:nvSpPr>
          <p:cNvPr id="4" name="Rectangle 3"/>
          <p:cNvSpPr/>
          <p:nvPr/>
        </p:nvSpPr>
        <p:spPr>
          <a:xfrm>
            <a:off x="228600" y="4984021"/>
            <a:ext cx="8765458" cy="1754326"/>
          </a:xfrm>
          <a:prstGeom prst="rect">
            <a:avLst/>
          </a:prstGeom>
        </p:spPr>
        <p:txBody>
          <a:bodyPr wrap="square">
            <a:spAutoFit/>
          </a:bodyPr>
          <a:lstStyle/>
          <a:p>
            <a:pPr marL="285750" indent="-285750">
              <a:buFont typeface="Arial" pitchFamily="34" charset="0"/>
              <a:buChar char="•"/>
            </a:pPr>
            <a:r>
              <a:rPr lang="en-US" dirty="0" smtClean="0"/>
              <a:t>Owing to such imbalance in data, an algorithm that does not do any </a:t>
            </a:r>
          </a:p>
          <a:p>
            <a:r>
              <a:rPr lang="en-US" dirty="0" smtClean="0"/>
              <a:t>feature analysis and predicts all the transactions as non-frauds will also </a:t>
            </a:r>
          </a:p>
          <a:p>
            <a:r>
              <a:rPr lang="en-US" dirty="0" smtClean="0"/>
              <a:t>achieve an accuracy of 99.83%. </a:t>
            </a:r>
          </a:p>
          <a:p>
            <a:pPr marL="285750" indent="-285750">
              <a:buFont typeface="Arial" pitchFamily="34" charset="0"/>
              <a:buChar char="•"/>
            </a:pPr>
            <a:r>
              <a:rPr lang="en-US" dirty="0" smtClean="0"/>
              <a:t>Therefore, accuracy is not a correct measure of efficiency in our case.</a:t>
            </a:r>
          </a:p>
          <a:p>
            <a:r>
              <a:rPr lang="en-US" dirty="0" smtClean="0"/>
              <a:t> We need some other standard of correctness while classifying transactions </a:t>
            </a:r>
          </a:p>
          <a:p>
            <a:r>
              <a:rPr lang="en-US" dirty="0" smtClean="0"/>
              <a:t>as fraud or non-fraud.</a:t>
            </a:r>
          </a:p>
        </p:txBody>
      </p:sp>
    </p:spTree>
    <p:extLst>
      <p:ext uri="{BB962C8B-B14F-4D97-AF65-F5344CB8AC3E}">
        <p14:creationId xmlns:p14="http://schemas.microsoft.com/office/powerpoint/2010/main" val="36170886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004" y="3356581"/>
            <a:ext cx="4224963" cy="3396377"/>
          </a:xfrm>
          <a:prstGeom prst="rect">
            <a:avLst/>
          </a:prstGeom>
        </p:spPr>
      </p:pic>
      <p:sp>
        <p:nvSpPr>
          <p:cNvPr id="5" name="TextBox 4"/>
          <p:cNvSpPr txBox="1"/>
          <p:nvPr/>
        </p:nvSpPr>
        <p:spPr>
          <a:xfrm>
            <a:off x="609600" y="304800"/>
            <a:ext cx="6555000" cy="369332"/>
          </a:xfrm>
          <a:prstGeom prst="rect">
            <a:avLst/>
          </a:prstGeom>
          <a:noFill/>
        </p:spPr>
        <p:txBody>
          <a:bodyPr wrap="none" rtlCol="0">
            <a:spAutoFit/>
          </a:bodyPr>
          <a:lstStyle/>
          <a:p>
            <a:r>
              <a:rPr lang="en-US" b="1" u="sng" dirty="0" smtClean="0"/>
              <a:t>DISTRIBUTION OF CLASSES BETWEEN V1 AND V2:</a:t>
            </a:r>
            <a:endParaRPr lang="en-US" b="1" u="sng"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079" y="1295400"/>
            <a:ext cx="6615795" cy="1406013"/>
          </a:xfrm>
          <a:prstGeom prst="rect">
            <a:avLst/>
          </a:prstGeom>
        </p:spPr>
      </p:pic>
      <p:sp>
        <p:nvSpPr>
          <p:cNvPr id="7" name="TextBox 6"/>
          <p:cNvSpPr txBox="1"/>
          <p:nvPr/>
        </p:nvSpPr>
        <p:spPr>
          <a:xfrm>
            <a:off x="340563" y="792815"/>
            <a:ext cx="901209" cy="338554"/>
          </a:xfrm>
          <a:prstGeom prst="rect">
            <a:avLst/>
          </a:prstGeom>
          <a:noFill/>
        </p:spPr>
        <p:txBody>
          <a:bodyPr wrap="none" rtlCol="0">
            <a:spAutoFit/>
          </a:bodyPr>
          <a:lstStyle/>
          <a:p>
            <a:r>
              <a:rPr lang="en-US" sz="1600" b="1" u="sng" dirty="0" smtClean="0"/>
              <a:t>CODE:</a:t>
            </a:r>
            <a:endParaRPr lang="en-US" sz="1600" b="1" u="sng" dirty="0"/>
          </a:p>
        </p:txBody>
      </p:sp>
      <p:sp>
        <p:nvSpPr>
          <p:cNvPr id="8" name="TextBox 7"/>
          <p:cNvSpPr txBox="1"/>
          <p:nvPr/>
        </p:nvSpPr>
        <p:spPr>
          <a:xfrm>
            <a:off x="216330" y="2843268"/>
            <a:ext cx="1149674" cy="338554"/>
          </a:xfrm>
          <a:prstGeom prst="rect">
            <a:avLst/>
          </a:prstGeom>
          <a:noFill/>
        </p:spPr>
        <p:txBody>
          <a:bodyPr wrap="none" rtlCol="0">
            <a:spAutoFit/>
          </a:bodyPr>
          <a:lstStyle/>
          <a:p>
            <a:r>
              <a:rPr lang="en-US" sz="1600" b="1" u="sng" dirty="0" smtClean="0"/>
              <a:t>OUTPUT</a:t>
            </a:r>
            <a:endParaRPr lang="en-US" sz="1600" b="1" u="sng" dirty="0"/>
          </a:p>
        </p:txBody>
      </p:sp>
    </p:spTree>
    <p:extLst>
      <p:ext uri="{BB962C8B-B14F-4D97-AF65-F5344CB8AC3E}">
        <p14:creationId xmlns:p14="http://schemas.microsoft.com/office/powerpoint/2010/main" val="15063297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9448800" cy="1785104"/>
          </a:xfrm>
          <a:prstGeom prst="rect">
            <a:avLst/>
          </a:prstGeom>
          <a:noFill/>
        </p:spPr>
        <p:txBody>
          <a:bodyPr wrap="square" rtlCol="0">
            <a:spAutoFit/>
          </a:bodyPr>
          <a:lstStyle/>
          <a:p>
            <a:r>
              <a:rPr lang="en-US" sz="2000" b="1" dirty="0" smtClean="0"/>
              <a:t>BALANCING THE IMBALANCED DATASET</a:t>
            </a:r>
            <a:r>
              <a:rPr lang="en-US" b="1" u="sng" dirty="0" smtClean="0"/>
              <a:t>:</a:t>
            </a:r>
          </a:p>
          <a:p>
            <a:endParaRPr lang="en-US" b="1" u="sng" dirty="0"/>
          </a:p>
          <a:p>
            <a:pPr marL="285750" indent="-285750">
              <a:buFont typeface="Wingdings" pitchFamily="2" charset="2"/>
              <a:buChar char="§"/>
            </a:pPr>
            <a:r>
              <a:rPr lang="en-US" b="1" u="sng" dirty="0" smtClean="0"/>
              <a:t>USING RANDOM OVER-SAMPLING:</a:t>
            </a:r>
          </a:p>
          <a:p>
            <a:endParaRPr lang="en-US" b="1" u="sng" dirty="0"/>
          </a:p>
          <a:p>
            <a:r>
              <a:rPr lang="en-US" b="1" dirty="0" smtClean="0"/>
              <a:t>                   Random </a:t>
            </a:r>
            <a:r>
              <a:rPr lang="en-US" b="1" dirty="0"/>
              <a:t>oversampling</a:t>
            </a:r>
            <a:r>
              <a:rPr lang="en-US" dirty="0"/>
              <a:t> involves </a:t>
            </a:r>
            <a:r>
              <a:rPr lang="en-US" b="1" dirty="0"/>
              <a:t>randomly</a:t>
            </a:r>
            <a:r>
              <a:rPr lang="en-US" dirty="0"/>
              <a:t> duplicating </a:t>
            </a:r>
            <a:r>
              <a:rPr lang="en-US" dirty="0" smtClean="0"/>
              <a:t>examples </a:t>
            </a:r>
          </a:p>
          <a:p>
            <a:r>
              <a:rPr lang="en-US" dirty="0" smtClean="0"/>
              <a:t>from the minority </a:t>
            </a:r>
            <a:r>
              <a:rPr lang="en-US" dirty="0"/>
              <a:t>class and adding them to the training dataset</a:t>
            </a:r>
            <a:r>
              <a:rPr lang="en-US" dirty="0" smtClean="0"/>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209800"/>
            <a:ext cx="6781800" cy="4311681"/>
          </a:xfrm>
          <a:prstGeom prst="rect">
            <a:avLst/>
          </a:prstGeom>
        </p:spPr>
      </p:pic>
    </p:spTree>
    <p:extLst>
      <p:ext uri="{BB962C8B-B14F-4D97-AF65-F5344CB8AC3E}">
        <p14:creationId xmlns:p14="http://schemas.microsoft.com/office/powerpoint/2010/main" val="36860433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819" y="1371600"/>
            <a:ext cx="5587181" cy="4568343"/>
          </a:xfrm>
          <a:prstGeom prst="rect">
            <a:avLst/>
          </a:prstGeom>
        </p:spPr>
      </p:pic>
      <p:sp>
        <p:nvSpPr>
          <p:cNvPr id="3" name="Rectangle 2"/>
          <p:cNvSpPr/>
          <p:nvPr/>
        </p:nvSpPr>
        <p:spPr>
          <a:xfrm>
            <a:off x="685800" y="875693"/>
            <a:ext cx="7848600" cy="369332"/>
          </a:xfrm>
          <a:prstGeom prst="rect">
            <a:avLst/>
          </a:prstGeom>
        </p:spPr>
        <p:txBody>
          <a:bodyPr wrap="square">
            <a:spAutoFit/>
          </a:bodyPr>
          <a:lstStyle/>
          <a:p>
            <a:r>
              <a:rPr lang="en-US" b="1" dirty="0" smtClean="0"/>
              <a:t> Duplicates that are created can be visualized by adding jitter.</a:t>
            </a:r>
            <a:endParaRPr lang="en-US" b="1" dirty="0"/>
          </a:p>
        </p:txBody>
      </p:sp>
      <p:sp>
        <p:nvSpPr>
          <p:cNvPr id="4" name="TextBox 3"/>
          <p:cNvSpPr txBox="1"/>
          <p:nvPr/>
        </p:nvSpPr>
        <p:spPr>
          <a:xfrm>
            <a:off x="370572" y="276206"/>
            <a:ext cx="1334020" cy="369332"/>
          </a:xfrm>
          <a:prstGeom prst="rect">
            <a:avLst/>
          </a:prstGeom>
          <a:noFill/>
        </p:spPr>
        <p:txBody>
          <a:bodyPr wrap="none" rtlCol="0">
            <a:spAutoFit/>
          </a:bodyPr>
          <a:lstStyle/>
          <a:p>
            <a:r>
              <a:rPr lang="en-US" b="1" u="sng" dirty="0" smtClean="0"/>
              <a:t>OUTPUT:</a:t>
            </a:r>
            <a:endParaRPr lang="en-US" b="1" u="sng" dirty="0"/>
          </a:p>
        </p:txBody>
      </p:sp>
      <p:sp>
        <p:nvSpPr>
          <p:cNvPr id="5" name="TextBox 4"/>
          <p:cNvSpPr txBox="1"/>
          <p:nvPr/>
        </p:nvSpPr>
        <p:spPr>
          <a:xfrm>
            <a:off x="370572" y="6096000"/>
            <a:ext cx="8986756" cy="646331"/>
          </a:xfrm>
          <a:prstGeom prst="rect">
            <a:avLst/>
          </a:prstGeom>
          <a:noFill/>
        </p:spPr>
        <p:txBody>
          <a:bodyPr wrap="none" rtlCol="0">
            <a:spAutoFit/>
          </a:bodyPr>
          <a:lstStyle/>
          <a:p>
            <a:r>
              <a:rPr lang="en-US" dirty="0" smtClean="0"/>
              <a:t>Adding duplicate copies of existing data points doesn’t provide vast improvements </a:t>
            </a:r>
          </a:p>
          <a:p>
            <a:r>
              <a:rPr lang="en-US" dirty="0"/>
              <a:t>i</a:t>
            </a:r>
            <a:r>
              <a:rPr lang="en-US" dirty="0" smtClean="0"/>
              <a:t>n our case. Hence, we try Random Under Sampling.</a:t>
            </a:r>
            <a:endParaRPr lang="en-US" dirty="0"/>
          </a:p>
        </p:txBody>
      </p:sp>
    </p:spTree>
    <p:extLst>
      <p:ext uri="{BB962C8B-B14F-4D97-AF65-F5344CB8AC3E}">
        <p14:creationId xmlns:p14="http://schemas.microsoft.com/office/powerpoint/2010/main" val="12550482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10287000" cy="1754326"/>
          </a:xfrm>
          <a:prstGeom prst="rect">
            <a:avLst/>
          </a:prstGeom>
          <a:noFill/>
        </p:spPr>
        <p:txBody>
          <a:bodyPr wrap="square" rtlCol="0">
            <a:spAutoFit/>
          </a:bodyPr>
          <a:lstStyle/>
          <a:p>
            <a:r>
              <a:rPr lang="en-US" b="1" u="sng" dirty="0" smtClean="0"/>
              <a:t> USING RANDOM UNDER SAMPLING:</a:t>
            </a:r>
          </a:p>
          <a:p>
            <a:endParaRPr lang="en-US" b="1" u="sng" dirty="0" smtClean="0"/>
          </a:p>
          <a:p>
            <a:r>
              <a:rPr lang="en-US" b="1" dirty="0" smtClean="0"/>
              <a:t>                 Random under-sampling</a:t>
            </a:r>
            <a:r>
              <a:rPr lang="en-US" dirty="0"/>
              <a:t> involves </a:t>
            </a:r>
            <a:r>
              <a:rPr lang="en-US" b="1" dirty="0"/>
              <a:t>randomly</a:t>
            </a:r>
            <a:r>
              <a:rPr lang="en-US" dirty="0"/>
              <a:t> selecting examples from </a:t>
            </a:r>
            <a:endParaRPr lang="en-US" dirty="0" smtClean="0"/>
          </a:p>
          <a:p>
            <a:r>
              <a:rPr lang="en-US" dirty="0" smtClean="0"/>
              <a:t>the </a:t>
            </a:r>
            <a:r>
              <a:rPr lang="en-US" dirty="0"/>
              <a:t>majority class and deleting them from the training dataset. In the </a:t>
            </a:r>
            <a:r>
              <a:rPr lang="en-US" b="1" dirty="0"/>
              <a:t>random </a:t>
            </a:r>
            <a:endParaRPr lang="en-US" b="1" dirty="0" smtClean="0"/>
          </a:p>
          <a:p>
            <a:r>
              <a:rPr lang="en-US" b="1" dirty="0" smtClean="0"/>
              <a:t>under-sampling</a:t>
            </a:r>
            <a:r>
              <a:rPr lang="en-US" dirty="0"/>
              <a:t>, the majority class instances are discarded at </a:t>
            </a:r>
            <a:r>
              <a:rPr lang="en-US" b="1" dirty="0"/>
              <a:t>random</a:t>
            </a:r>
            <a:r>
              <a:rPr lang="en-US" dirty="0"/>
              <a:t> until </a:t>
            </a:r>
            <a:r>
              <a:rPr lang="en-US" dirty="0" smtClean="0"/>
              <a:t>a</a:t>
            </a:r>
          </a:p>
          <a:p>
            <a:r>
              <a:rPr lang="en-US" dirty="0" smtClean="0"/>
              <a:t> more </a:t>
            </a:r>
            <a:r>
              <a:rPr lang="en-US" dirty="0"/>
              <a:t>balanced distribution is reached.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910" y="2133600"/>
            <a:ext cx="7162800" cy="4419600"/>
          </a:xfrm>
          <a:prstGeom prst="rect">
            <a:avLst/>
          </a:prstGeom>
        </p:spPr>
      </p:pic>
    </p:spTree>
    <p:extLst>
      <p:ext uri="{BB962C8B-B14F-4D97-AF65-F5344CB8AC3E}">
        <p14:creationId xmlns:p14="http://schemas.microsoft.com/office/powerpoint/2010/main" val="3212928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410" y="953729"/>
            <a:ext cx="5657590" cy="4623886"/>
          </a:xfrm>
          <a:prstGeom prst="rect">
            <a:avLst/>
          </a:prstGeom>
        </p:spPr>
      </p:pic>
      <p:sp>
        <p:nvSpPr>
          <p:cNvPr id="3" name="TextBox 2"/>
          <p:cNvSpPr txBox="1"/>
          <p:nvPr/>
        </p:nvSpPr>
        <p:spPr>
          <a:xfrm>
            <a:off x="533400" y="381000"/>
            <a:ext cx="1334020" cy="369332"/>
          </a:xfrm>
          <a:prstGeom prst="rect">
            <a:avLst/>
          </a:prstGeom>
          <a:noFill/>
        </p:spPr>
        <p:txBody>
          <a:bodyPr wrap="none" rtlCol="0">
            <a:spAutoFit/>
          </a:bodyPr>
          <a:lstStyle/>
          <a:p>
            <a:r>
              <a:rPr lang="en-US" b="1" u="sng" dirty="0" smtClean="0"/>
              <a:t>OUTPUT:</a:t>
            </a:r>
            <a:endParaRPr lang="en-US" b="1" u="sng" dirty="0"/>
          </a:p>
        </p:txBody>
      </p:sp>
      <p:sp>
        <p:nvSpPr>
          <p:cNvPr id="4" name="TextBox 3"/>
          <p:cNvSpPr txBox="1"/>
          <p:nvPr/>
        </p:nvSpPr>
        <p:spPr>
          <a:xfrm>
            <a:off x="533400" y="5943600"/>
            <a:ext cx="7528023" cy="646331"/>
          </a:xfrm>
          <a:prstGeom prst="rect">
            <a:avLst/>
          </a:prstGeom>
          <a:noFill/>
        </p:spPr>
        <p:txBody>
          <a:bodyPr wrap="none" rtlCol="0">
            <a:spAutoFit/>
          </a:bodyPr>
          <a:lstStyle/>
          <a:p>
            <a:r>
              <a:rPr lang="en-US" dirty="0" smtClean="0"/>
              <a:t>The problem with Random Under Sampling is that we end up losing </a:t>
            </a:r>
          </a:p>
          <a:p>
            <a:r>
              <a:rPr lang="en-US" dirty="0"/>
              <a:t>l</a:t>
            </a:r>
            <a:r>
              <a:rPr lang="en-US" dirty="0" smtClean="0"/>
              <a:t>ot of data. Now we will perform both ROS and RUS together.</a:t>
            </a:r>
            <a:endParaRPr lang="en-US" dirty="0"/>
          </a:p>
        </p:txBody>
      </p:sp>
    </p:spTree>
    <p:extLst>
      <p:ext uri="{BB962C8B-B14F-4D97-AF65-F5344CB8AC3E}">
        <p14:creationId xmlns:p14="http://schemas.microsoft.com/office/powerpoint/2010/main" val="2411059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50100"/>
            <a:ext cx="5232523" cy="369332"/>
          </a:xfrm>
          <a:prstGeom prst="rect">
            <a:avLst/>
          </a:prstGeom>
          <a:noFill/>
        </p:spPr>
        <p:txBody>
          <a:bodyPr wrap="none" rtlCol="0">
            <a:spAutoFit/>
          </a:bodyPr>
          <a:lstStyle/>
          <a:p>
            <a:r>
              <a:rPr lang="en-US" b="1" u="sng" dirty="0" smtClean="0"/>
              <a:t>USING BOTH ROS AND RUS TOGETHER:</a:t>
            </a:r>
            <a:endParaRPr lang="en-US" b="1" u="sng"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13971"/>
          <a:stretch/>
        </p:blipFill>
        <p:spPr>
          <a:xfrm>
            <a:off x="535040" y="1471211"/>
            <a:ext cx="7218705" cy="4700989"/>
          </a:xfrm>
          <a:prstGeom prst="rect">
            <a:avLst/>
          </a:prstGeom>
        </p:spPr>
      </p:pic>
      <p:sp>
        <p:nvSpPr>
          <p:cNvPr id="5" name="TextBox 4"/>
          <p:cNvSpPr txBox="1"/>
          <p:nvPr/>
        </p:nvSpPr>
        <p:spPr>
          <a:xfrm>
            <a:off x="457200" y="958334"/>
            <a:ext cx="987771" cy="369332"/>
          </a:xfrm>
          <a:prstGeom prst="rect">
            <a:avLst/>
          </a:prstGeom>
          <a:noFill/>
        </p:spPr>
        <p:txBody>
          <a:bodyPr wrap="none" rtlCol="0">
            <a:spAutoFit/>
          </a:bodyPr>
          <a:lstStyle/>
          <a:p>
            <a:r>
              <a:rPr lang="en-US" b="1" u="sng" dirty="0" smtClean="0"/>
              <a:t>CODE:</a:t>
            </a:r>
            <a:endParaRPr lang="en-US" b="1" u="sng" dirty="0"/>
          </a:p>
        </p:txBody>
      </p:sp>
    </p:spTree>
    <p:extLst>
      <p:ext uri="{BB962C8B-B14F-4D97-AF65-F5344CB8AC3E}">
        <p14:creationId xmlns:p14="http://schemas.microsoft.com/office/powerpoint/2010/main" val="24569423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219200"/>
            <a:ext cx="6019800" cy="4937187"/>
          </a:xfrm>
          <a:prstGeom prst="rect">
            <a:avLst/>
          </a:prstGeom>
        </p:spPr>
      </p:pic>
      <p:sp>
        <p:nvSpPr>
          <p:cNvPr id="3" name="TextBox 2"/>
          <p:cNvSpPr txBox="1"/>
          <p:nvPr/>
        </p:nvSpPr>
        <p:spPr>
          <a:xfrm>
            <a:off x="422787" y="387752"/>
            <a:ext cx="1454244" cy="400110"/>
          </a:xfrm>
          <a:prstGeom prst="rect">
            <a:avLst/>
          </a:prstGeom>
          <a:noFill/>
        </p:spPr>
        <p:txBody>
          <a:bodyPr wrap="none" rtlCol="0">
            <a:spAutoFit/>
          </a:bodyPr>
          <a:lstStyle/>
          <a:p>
            <a:r>
              <a:rPr lang="en-US" sz="2000" b="1" u="sng" dirty="0" smtClean="0"/>
              <a:t>OUTPUT</a:t>
            </a:r>
            <a:r>
              <a:rPr lang="en-US" b="1" u="sng" dirty="0" smtClean="0"/>
              <a:t>:</a:t>
            </a:r>
            <a:endParaRPr lang="en-US" b="1" u="sng" dirty="0"/>
          </a:p>
        </p:txBody>
      </p:sp>
    </p:spTree>
    <p:extLst>
      <p:ext uri="{BB962C8B-B14F-4D97-AF65-F5344CB8AC3E}">
        <p14:creationId xmlns:p14="http://schemas.microsoft.com/office/powerpoint/2010/main" val="703008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09600"/>
            <a:ext cx="8763000" cy="646331"/>
          </a:xfrm>
          <a:prstGeom prst="rect">
            <a:avLst/>
          </a:prstGeom>
          <a:noFill/>
        </p:spPr>
        <p:txBody>
          <a:bodyPr wrap="square" rtlCol="0">
            <a:spAutoFit/>
          </a:bodyPr>
          <a:lstStyle/>
          <a:p>
            <a:endParaRPr lang="en-US" dirty="0" smtClean="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777877659"/>
              </p:ext>
            </p:extLst>
          </p:nvPr>
        </p:nvGraphicFramePr>
        <p:xfrm>
          <a:off x="-1" y="0"/>
          <a:ext cx="9144001" cy="7254240"/>
        </p:xfrm>
        <a:graphic>
          <a:graphicData uri="http://schemas.openxmlformats.org/drawingml/2006/table">
            <a:tbl>
              <a:tblPr firstRow="1" bandRow="1">
                <a:tableStyleId>{5940675A-B579-460E-94D1-54222C63F5DA}</a:tableStyleId>
              </a:tblPr>
              <a:tblGrid>
                <a:gridCol w="4648201"/>
                <a:gridCol w="4495800"/>
              </a:tblGrid>
              <a:tr h="914400">
                <a:tc>
                  <a:txBody>
                    <a:bodyPr/>
                    <a:lstStyle/>
                    <a:p>
                      <a:r>
                        <a:rPr lang="en-US" sz="2400" b="1" dirty="0" smtClean="0">
                          <a:effectLst/>
                        </a:rPr>
                        <a:t>           RULE-BASED TRADITIONAL</a:t>
                      </a:r>
                      <a:r>
                        <a:rPr lang="en-US" sz="2400" b="1" baseline="0" dirty="0" smtClean="0">
                          <a:effectLst/>
                        </a:rPr>
                        <a:t> </a:t>
                      </a:r>
                      <a:r>
                        <a:rPr lang="en-US" sz="2400" b="1" dirty="0" smtClean="0">
                          <a:effectLst/>
                        </a:rPr>
                        <a:t>APPROACH</a:t>
                      </a:r>
                      <a:endParaRPr lang="en-US" sz="2400" b="1" dirty="0">
                        <a:effectLst/>
                      </a:endParaRPr>
                    </a:p>
                  </a:txBody>
                  <a:tcPr>
                    <a:solidFill>
                      <a:schemeClr val="bg1">
                        <a:lumMod val="95000"/>
                      </a:schemeClr>
                    </a:solidFill>
                  </a:tcPr>
                </a:tc>
                <a:tc>
                  <a:txBody>
                    <a:bodyPr/>
                    <a:lstStyle/>
                    <a:p>
                      <a:r>
                        <a:rPr lang="en-US" dirty="0" smtClean="0"/>
                        <a:t> </a:t>
                      </a:r>
                      <a:r>
                        <a:rPr lang="en-US" sz="2400" b="1" dirty="0" smtClean="0"/>
                        <a:t>ML</a:t>
                      </a:r>
                      <a:r>
                        <a:rPr lang="en-US" sz="2400" b="1" baseline="0" dirty="0" smtClean="0"/>
                        <a:t> BASED APPROACH</a:t>
                      </a:r>
                      <a:endParaRPr lang="en-US" dirty="0"/>
                    </a:p>
                  </a:txBody>
                  <a:tcPr>
                    <a:solidFill>
                      <a:schemeClr val="bg1">
                        <a:lumMod val="95000"/>
                      </a:schemeClr>
                    </a:solidFill>
                  </a:tcPr>
                </a:tc>
              </a:tr>
              <a:tr h="2210871">
                <a:tc>
                  <a:txBody>
                    <a:bodyPr/>
                    <a:lstStyle/>
                    <a:p>
                      <a:pPr marL="285750" indent="-285750">
                        <a:buFont typeface="Arial" pitchFamily="34" charset="0"/>
                        <a:buChar char="•"/>
                      </a:pPr>
                      <a:endParaRPr lang="en-US" sz="2000" dirty="0" smtClean="0"/>
                    </a:p>
                    <a:p>
                      <a:pPr marL="342900" indent="-342900">
                        <a:buFont typeface="Arial" pitchFamily="34" charset="0"/>
                        <a:buChar char="•"/>
                      </a:pPr>
                      <a:r>
                        <a:rPr lang="en-US" sz="1800" dirty="0" smtClean="0"/>
                        <a:t>Algorithms are written by fraud</a:t>
                      </a:r>
                      <a:r>
                        <a:rPr lang="en-US" sz="1800" baseline="0" dirty="0" smtClean="0"/>
                        <a:t> </a:t>
                      </a:r>
                      <a:r>
                        <a:rPr lang="en-US" sz="1800" dirty="0" smtClean="0"/>
                        <a:t>analysts. They are</a:t>
                      </a:r>
                      <a:r>
                        <a:rPr lang="en-US" sz="1800" baseline="0" dirty="0" smtClean="0"/>
                        <a:t>  </a:t>
                      </a:r>
                      <a:r>
                        <a:rPr lang="en-US" sz="1800" dirty="0" smtClean="0"/>
                        <a:t>based on strict rules.</a:t>
                      </a:r>
                      <a:r>
                        <a:rPr lang="en-US" sz="1800" kern="1200" dirty="0" smtClean="0">
                          <a:solidFill>
                            <a:schemeClr val="tx1"/>
                          </a:solidFill>
                          <a:effectLst/>
                          <a:latin typeface="+mn-lt"/>
                          <a:ea typeface="+mn-ea"/>
                          <a:cs typeface="+mn-cs"/>
                        </a:rPr>
                        <a:t> The algorithms cannot recognize the hidden patterns. Since they are based on strict rules, they cannot predict fraud by going beyond these rules.</a:t>
                      </a:r>
                      <a:endParaRPr lang="en-US" sz="1800" dirty="0"/>
                    </a:p>
                  </a:txBody>
                  <a:tcPr>
                    <a:solidFill>
                      <a:schemeClr val="bg1"/>
                    </a:solidFill>
                  </a:tcPr>
                </a:tc>
                <a:tc>
                  <a:txBody>
                    <a:bodyPr/>
                    <a:lstStyle/>
                    <a:p>
                      <a:pPr marL="285750" indent="-285750">
                        <a:buFont typeface="Arial" pitchFamily="34" charset="0"/>
                        <a:buChar char="•"/>
                      </a:pPr>
                      <a:endParaRPr lang="en-US" dirty="0" smtClean="0"/>
                    </a:p>
                    <a:p>
                      <a:pPr marL="285750" indent="-285750">
                        <a:buFont typeface="Arial" pitchFamily="34" charset="0"/>
                        <a:buChar char="•"/>
                      </a:pPr>
                      <a:r>
                        <a:rPr lang="en-US" sz="1800" kern="1200" dirty="0" smtClean="0">
                          <a:solidFill>
                            <a:schemeClr val="tx1"/>
                          </a:solidFill>
                          <a:effectLst/>
                          <a:latin typeface="+mn-lt"/>
                          <a:ea typeface="+mn-ea"/>
                          <a:cs typeface="+mn-cs"/>
                        </a:rPr>
                        <a:t> Here,</a:t>
                      </a:r>
                      <a:r>
                        <a:rPr lang="en-US" sz="1800" kern="1200" baseline="0" dirty="0" smtClean="0">
                          <a:solidFill>
                            <a:schemeClr val="tx1"/>
                          </a:solidFill>
                          <a:effectLst/>
                          <a:latin typeface="+mn-lt"/>
                          <a:ea typeface="+mn-ea"/>
                          <a:cs typeface="+mn-cs"/>
                        </a:rPr>
                        <a:t> a </a:t>
                      </a:r>
                      <a:r>
                        <a:rPr lang="en-US" sz="1800" kern="1200" dirty="0" smtClean="0">
                          <a:solidFill>
                            <a:schemeClr val="tx1"/>
                          </a:solidFill>
                          <a:effectLst/>
                          <a:latin typeface="+mn-lt"/>
                          <a:ea typeface="+mn-ea"/>
                          <a:cs typeface="+mn-cs"/>
                        </a:rPr>
                        <a:t>machine tries to learn by itself and becomes better by experience.  It tries to identify hidden patterns that help in detecting a fraud which is not been previously recognized </a:t>
                      </a:r>
                      <a:endParaRPr lang="en-US" dirty="0"/>
                    </a:p>
                  </a:txBody>
                  <a:tcPr>
                    <a:solidFill>
                      <a:schemeClr val="bg1"/>
                    </a:solidFill>
                  </a:tcPr>
                </a:tc>
              </a:tr>
              <a:tr h="1981200">
                <a:tc>
                  <a:txBody>
                    <a:bodyPr/>
                    <a:lstStyle/>
                    <a:p>
                      <a:pPr marL="285750" indent="-285750">
                        <a:buFont typeface="Arial" pitchFamily="34" charset="0"/>
                        <a:buChar char="•"/>
                      </a:pPr>
                      <a:endParaRPr lang="en-US" dirty="0" smtClean="0"/>
                    </a:p>
                    <a:p>
                      <a:pPr marL="285750" indent="-285750">
                        <a:buFont typeface="Arial" pitchFamily="34" charset="0"/>
                        <a:buChar char="•"/>
                      </a:pPr>
                      <a:r>
                        <a:rPr lang="en-US" dirty="0" smtClean="0"/>
                        <a:t>If any changes have to be made for detecting a new fraud, then they are done manually either by making those changes in the already existing algorithms or by creating new algorithms.</a:t>
                      </a:r>
                      <a:endParaRPr lang="en-US" dirty="0"/>
                    </a:p>
                  </a:txBody>
                  <a:tcPr>
                    <a:solidFill>
                      <a:schemeClr val="bg1"/>
                    </a:solidFill>
                  </a:tcPr>
                </a:tc>
                <a:tc>
                  <a:txBody>
                    <a:bodyPr/>
                    <a:lstStyle/>
                    <a:p>
                      <a:endParaRPr lang="en-US" dirty="0" smtClean="0"/>
                    </a:p>
                    <a:p>
                      <a:pPr marL="285750" indent="-285750">
                        <a:buFont typeface="Arial" pitchFamily="34" charset="0"/>
                        <a:buChar char="•"/>
                      </a:pPr>
                      <a:r>
                        <a:rPr lang="en-US" sz="1800" kern="1200" dirty="0" smtClean="0">
                          <a:solidFill>
                            <a:schemeClr val="tx1"/>
                          </a:solidFill>
                          <a:effectLst/>
                          <a:latin typeface="+mn-lt"/>
                          <a:ea typeface="+mn-ea"/>
                          <a:cs typeface="+mn-cs"/>
                        </a:rPr>
                        <a:t>It is an efficient way of detecting fraud because of its fast computing. It does not even require the guidance of a fraud analyst. </a:t>
                      </a:r>
                      <a:endParaRPr lang="en-US" dirty="0"/>
                    </a:p>
                  </a:txBody>
                  <a:tcPr>
                    <a:solidFill>
                      <a:schemeClr val="bg1"/>
                    </a:solidFill>
                  </a:tcPr>
                </a:tc>
              </a:tr>
              <a:tr h="1981200">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dirty="0" smtClean="0"/>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In this approach, with the increase in the number of customers and the data, human effort also increases. So, the rule-based approach is time-consuming and costly.</a:t>
                      </a:r>
                    </a:p>
                    <a:p>
                      <a:pPr marL="285750" indent="-285750">
                        <a:buFont typeface="Arial" pitchFamily="34" charset="0"/>
                        <a:buChar char="•"/>
                      </a:pPr>
                      <a:endParaRPr lang="en-US" dirty="0"/>
                    </a:p>
                  </a:txBody>
                  <a:tcPr>
                    <a:solidFill>
                      <a:schemeClr val="bg1"/>
                    </a:solidFill>
                  </a:tcPr>
                </a:tc>
                <a:tc>
                  <a:txBody>
                    <a:bodyPr/>
                    <a:lstStyle/>
                    <a:p>
                      <a:endParaRPr lang="en-US" dirty="0" smtClean="0"/>
                    </a:p>
                    <a:p>
                      <a:pPr marL="285750" indent="-285750">
                        <a:buFont typeface="Arial" pitchFamily="34" charset="0"/>
                        <a:buChar char="•"/>
                      </a:pPr>
                      <a:r>
                        <a:rPr lang="en-US" dirty="0" smtClean="0"/>
                        <a:t>It is not time-consuming</a:t>
                      </a:r>
                      <a:r>
                        <a:rPr lang="en-US" baseline="0" dirty="0" smtClean="0"/>
                        <a:t> and costly.</a:t>
                      </a:r>
                      <a:endParaRPr lang="en-US" dirty="0"/>
                    </a:p>
                  </a:txBody>
                  <a:tcPr>
                    <a:solidFill>
                      <a:schemeClr val="bg1"/>
                    </a:solidFill>
                  </a:tcPr>
                </a:tc>
              </a:tr>
            </a:tbl>
          </a:graphicData>
        </a:graphic>
      </p:graphicFrame>
    </p:spTree>
    <p:extLst>
      <p:ext uri="{BB962C8B-B14F-4D97-AF65-F5344CB8AC3E}">
        <p14:creationId xmlns:p14="http://schemas.microsoft.com/office/powerpoint/2010/main" val="39796646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209247"/>
            <a:ext cx="11734799" cy="369332"/>
          </a:xfrm>
          <a:prstGeom prst="rect">
            <a:avLst/>
          </a:prstGeom>
          <a:noFill/>
        </p:spPr>
        <p:txBody>
          <a:bodyPr wrap="square" rtlCol="0">
            <a:spAutoFit/>
          </a:bodyPr>
          <a:lstStyle/>
          <a:p>
            <a:r>
              <a:rPr lang="en-US" b="1" dirty="0" smtClean="0"/>
              <a:t>          </a:t>
            </a:r>
            <a:r>
              <a:rPr lang="en-US" b="1" u="sng" dirty="0" smtClean="0"/>
              <a:t>USING SMOTE: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762000"/>
            <a:ext cx="7837961" cy="5867400"/>
          </a:xfrm>
          <a:prstGeom prst="rect">
            <a:avLst/>
          </a:prstGeom>
        </p:spPr>
      </p:pic>
    </p:spTree>
    <p:extLst>
      <p:ext uri="{BB962C8B-B14F-4D97-AF65-F5344CB8AC3E}">
        <p14:creationId xmlns:p14="http://schemas.microsoft.com/office/powerpoint/2010/main" val="39650929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982" y="2372697"/>
            <a:ext cx="5390536" cy="4356304"/>
          </a:xfrm>
          <a:prstGeom prst="rect">
            <a:avLst/>
          </a:prstGeom>
        </p:spPr>
      </p:pic>
      <p:sp>
        <p:nvSpPr>
          <p:cNvPr id="3" name="Rectangle 2"/>
          <p:cNvSpPr/>
          <p:nvPr/>
        </p:nvSpPr>
        <p:spPr>
          <a:xfrm>
            <a:off x="228600" y="388374"/>
            <a:ext cx="8763000" cy="1754326"/>
          </a:xfrm>
          <a:prstGeom prst="rect">
            <a:avLst/>
          </a:prstGeom>
        </p:spPr>
        <p:txBody>
          <a:bodyPr wrap="square">
            <a:spAutoFit/>
          </a:bodyPr>
          <a:lstStyle/>
          <a:p>
            <a:r>
              <a:rPr lang="en-US" b="1" dirty="0" smtClean="0"/>
              <a:t>   SMOTE</a:t>
            </a:r>
            <a:r>
              <a:rPr lang="en-US" dirty="0" smtClean="0"/>
              <a:t>: Synthetic Minority Over-</a:t>
            </a:r>
            <a:r>
              <a:rPr lang="en-US" b="1" dirty="0" smtClean="0"/>
              <a:t>sampling</a:t>
            </a:r>
            <a:r>
              <a:rPr lang="en-US" dirty="0" smtClean="0"/>
              <a:t> Technique.” </a:t>
            </a:r>
            <a:r>
              <a:rPr lang="en-US" b="1" dirty="0" smtClean="0"/>
              <a:t>SMOTE</a:t>
            </a:r>
            <a:r>
              <a:rPr lang="en-US" dirty="0" smtClean="0"/>
              <a:t> </a:t>
            </a:r>
          </a:p>
          <a:p>
            <a:r>
              <a:rPr lang="en-US" dirty="0" smtClean="0"/>
              <a:t>works by selecting examples that are close in the feature space, drawing a line </a:t>
            </a:r>
          </a:p>
          <a:p>
            <a:r>
              <a:rPr lang="en-US" dirty="0" smtClean="0"/>
              <a:t>between the examples in the feature space and drawing a new </a:t>
            </a:r>
            <a:r>
              <a:rPr lang="en-US" b="1" dirty="0" smtClean="0"/>
              <a:t>sample</a:t>
            </a:r>
            <a:r>
              <a:rPr lang="en-US" dirty="0" smtClean="0"/>
              <a:t> at a </a:t>
            </a:r>
          </a:p>
          <a:p>
            <a:r>
              <a:rPr lang="en-US" dirty="0" smtClean="0"/>
              <a:t>point along that line. SMOTE adds synthetic points to our dataset instead of</a:t>
            </a:r>
          </a:p>
          <a:p>
            <a:r>
              <a:rPr lang="en-US" dirty="0" smtClean="0"/>
              <a:t> creating duplicate copies of existing data points.</a:t>
            </a:r>
          </a:p>
          <a:p>
            <a:endParaRPr lang="en-US" dirty="0"/>
          </a:p>
        </p:txBody>
      </p:sp>
      <p:sp>
        <p:nvSpPr>
          <p:cNvPr id="5" name="TextBox 4"/>
          <p:cNvSpPr txBox="1"/>
          <p:nvPr/>
        </p:nvSpPr>
        <p:spPr>
          <a:xfrm>
            <a:off x="228600" y="2007104"/>
            <a:ext cx="1207382" cy="338554"/>
          </a:xfrm>
          <a:prstGeom prst="rect">
            <a:avLst/>
          </a:prstGeom>
          <a:noFill/>
        </p:spPr>
        <p:txBody>
          <a:bodyPr wrap="none" rtlCol="0">
            <a:spAutoFit/>
          </a:bodyPr>
          <a:lstStyle/>
          <a:p>
            <a:r>
              <a:rPr lang="en-US" sz="1600" b="1" u="sng" dirty="0" smtClean="0"/>
              <a:t>OUTPUT:</a:t>
            </a:r>
            <a:endParaRPr lang="en-US" sz="1600" b="1" u="sng" dirty="0"/>
          </a:p>
        </p:txBody>
      </p:sp>
    </p:spTree>
    <p:extLst>
      <p:ext uri="{BB962C8B-B14F-4D97-AF65-F5344CB8AC3E}">
        <p14:creationId xmlns:p14="http://schemas.microsoft.com/office/powerpoint/2010/main" val="13746582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4005596" cy="646331"/>
          </a:xfrm>
          <a:prstGeom prst="rect">
            <a:avLst/>
          </a:prstGeom>
          <a:noFill/>
        </p:spPr>
        <p:txBody>
          <a:bodyPr wrap="square" rtlCol="0">
            <a:spAutoFit/>
          </a:bodyPr>
          <a:lstStyle/>
          <a:p>
            <a:r>
              <a:rPr lang="en-US" b="1" u="sng" dirty="0" smtClean="0"/>
              <a:t>PERFORMANCE  METRICES:</a:t>
            </a:r>
          </a:p>
          <a:p>
            <a:endParaRPr lang="en-US"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335" y="1041642"/>
            <a:ext cx="5607677" cy="5282957"/>
          </a:xfrm>
          <a:prstGeom prst="rect">
            <a:avLst/>
          </a:prstGeom>
        </p:spPr>
      </p:pic>
    </p:spTree>
    <p:extLst>
      <p:ext uri="{BB962C8B-B14F-4D97-AF65-F5344CB8AC3E}">
        <p14:creationId xmlns:p14="http://schemas.microsoft.com/office/powerpoint/2010/main" val="127758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94692"/>
            <a:ext cx="8153400" cy="6740307"/>
          </a:xfrm>
          <a:prstGeom prst="rect">
            <a:avLst/>
          </a:prstGeom>
        </p:spPr>
        <p:txBody>
          <a:bodyPr wrap="square">
            <a:spAutoFit/>
          </a:bodyPr>
          <a:lstStyle/>
          <a:p>
            <a:pPr marL="285750" indent="-285750">
              <a:buFont typeface="Arial" pitchFamily="34" charset="0"/>
              <a:buChar char="•"/>
            </a:pPr>
            <a:r>
              <a:rPr lang="en-US" b="1" u="sng" dirty="0" smtClean="0"/>
              <a:t>SENSITIVITY</a:t>
            </a:r>
            <a:r>
              <a:rPr lang="en-US" b="1" dirty="0" smtClean="0"/>
              <a:t>:</a:t>
            </a:r>
          </a:p>
          <a:p>
            <a:r>
              <a:rPr lang="en-US" b="1" dirty="0"/>
              <a:t>	</a:t>
            </a:r>
            <a:r>
              <a:rPr lang="en-US" dirty="0" smtClean="0"/>
              <a:t>Sensitivity </a:t>
            </a:r>
            <a:r>
              <a:rPr lang="en-US" dirty="0"/>
              <a:t>is a measure of the proportion of actual positive cases that got predicted as positive (or true positive</a:t>
            </a:r>
            <a:r>
              <a:rPr lang="en-US" dirty="0" smtClean="0"/>
              <a:t>).</a:t>
            </a:r>
          </a:p>
          <a:p>
            <a:r>
              <a:rPr lang="en-US" dirty="0" smtClean="0"/>
              <a:t>Mathematically</a:t>
            </a:r>
            <a:r>
              <a:rPr lang="en-US" dirty="0"/>
              <a:t>, sensitivity can be calculated as the following</a:t>
            </a:r>
            <a:r>
              <a:rPr lang="en-US" dirty="0" smtClean="0"/>
              <a:t>:</a:t>
            </a:r>
          </a:p>
          <a:p>
            <a:endParaRPr lang="en-US" dirty="0"/>
          </a:p>
          <a:p>
            <a:r>
              <a:rPr lang="en-US" b="1" dirty="0"/>
              <a:t>Sensitivity = (True Positive)/(True Positive + False Negative</a:t>
            </a:r>
            <a:r>
              <a:rPr lang="en-US" b="1" dirty="0" smtClean="0"/>
              <a:t>)</a:t>
            </a:r>
          </a:p>
          <a:p>
            <a:endParaRPr lang="en-US" b="1" dirty="0"/>
          </a:p>
          <a:p>
            <a:pPr marL="285750" indent="-285750">
              <a:buFont typeface="Arial" pitchFamily="34" charset="0"/>
              <a:buChar char="•"/>
            </a:pPr>
            <a:r>
              <a:rPr lang="en-US" b="1" u="sng" dirty="0" smtClean="0"/>
              <a:t>SPECIFICITY:</a:t>
            </a:r>
          </a:p>
          <a:p>
            <a:r>
              <a:rPr lang="en-US" dirty="0" smtClean="0"/>
              <a:t>                Specificity </a:t>
            </a:r>
            <a:r>
              <a:rPr lang="en-US" dirty="0"/>
              <a:t>is defined as the proportion of actual negatives, which got predicted as the negative </a:t>
            </a:r>
            <a:r>
              <a:rPr lang="en-US" dirty="0" smtClean="0"/>
              <a:t>(or true negative).</a:t>
            </a:r>
          </a:p>
          <a:p>
            <a:r>
              <a:rPr lang="en-US" dirty="0"/>
              <a:t>Mathematically, specificity can be calculated as the following</a:t>
            </a:r>
            <a:r>
              <a:rPr lang="en-US" dirty="0" smtClean="0"/>
              <a:t>:</a:t>
            </a:r>
          </a:p>
          <a:p>
            <a:endParaRPr lang="en-US" dirty="0"/>
          </a:p>
          <a:p>
            <a:r>
              <a:rPr lang="en-US" b="1" dirty="0"/>
              <a:t>Specificity = (True Negative)/(True Negative + False Positive</a:t>
            </a:r>
            <a:r>
              <a:rPr lang="en-US" b="1" dirty="0" smtClean="0"/>
              <a:t>)</a:t>
            </a:r>
          </a:p>
          <a:p>
            <a:endParaRPr lang="en-US" b="1" dirty="0"/>
          </a:p>
          <a:p>
            <a:pPr marL="285750" indent="-285750">
              <a:buFont typeface="Arial" pitchFamily="34" charset="0"/>
              <a:buChar char="•"/>
            </a:pPr>
            <a:r>
              <a:rPr lang="en-US" b="1" u="sng" dirty="0" smtClean="0"/>
              <a:t>ACCURACY:</a:t>
            </a:r>
          </a:p>
          <a:p>
            <a:endParaRPr lang="en-US" b="1" u="sng" dirty="0"/>
          </a:p>
          <a:p>
            <a:r>
              <a:rPr lang="en-US" dirty="0" smtClean="0"/>
              <a:t>            It </a:t>
            </a:r>
            <a:r>
              <a:rPr lang="en-US" dirty="0"/>
              <a:t>is defined as the number of true positives and true negatives divided by the number of true positives, true negatives, false positives, and false </a:t>
            </a:r>
            <a:r>
              <a:rPr lang="en-US" dirty="0" smtClean="0"/>
              <a:t>negatives.</a:t>
            </a:r>
          </a:p>
          <a:p>
            <a:endParaRPr lang="en-US" dirty="0" smtClean="0"/>
          </a:p>
          <a:p>
            <a:r>
              <a:rPr lang="en-US" dirty="0" smtClean="0"/>
              <a:t> </a:t>
            </a:r>
            <a:r>
              <a:rPr lang="en-US" b="1" dirty="0" smtClean="0"/>
              <a:t>Accuracy=A+B/C+D </a:t>
            </a:r>
          </a:p>
          <a:p>
            <a:r>
              <a:rPr lang="en-US" dirty="0" smtClean="0"/>
              <a:t>Where, A=True Positive B=True Negative C=Positive D=Negative</a:t>
            </a:r>
            <a:endParaRPr lang="en-US" b="1" u="sng" dirty="0"/>
          </a:p>
          <a:p>
            <a:endParaRPr lang="en-US" b="1" dirty="0"/>
          </a:p>
          <a:p>
            <a:endParaRPr lang="en-US" b="1" dirty="0"/>
          </a:p>
        </p:txBody>
      </p:sp>
    </p:spTree>
    <p:extLst>
      <p:ext uri="{BB962C8B-B14F-4D97-AF65-F5344CB8AC3E}">
        <p14:creationId xmlns:p14="http://schemas.microsoft.com/office/powerpoint/2010/main" val="37735081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51455"/>
            <a:ext cx="8229599" cy="1754326"/>
          </a:xfrm>
          <a:prstGeom prst="rect">
            <a:avLst/>
          </a:prstGeom>
          <a:noFill/>
        </p:spPr>
        <p:txBody>
          <a:bodyPr wrap="square" rtlCol="0">
            <a:spAutoFit/>
          </a:bodyPr>
          <a:lstStyle/>
          <a:p>
            <a:pPr marL="285750" indent="-285750">
              <a:buFont typeface="Wingdings" pitchFamily="2" charset="2"/>
              <a:buChar char="v"/>
            </a:pPr>
            <a:r>
              <a:rPr lang="en-US" b="1" dirty="0" smtClean="0"/>
              <a:t>APPLICATION OF NEURAL NETWORKS TO THE DATASET:</a:t>
            </a:r>
          </a:p>
          <a:p>
            <a:r>
              <a:rPr lang="en-US" dirty="0" smtClean="0"/>
              <a:t>               There </a:t>
            </a:r>
            <a:r>
              <a:rPr lang="en-US" dirty="0"/>
              <a:t>are different layers in a neural network that focus on different parameters to make a decision whether a transaction is ‘fraud’ or ‘non-fraud.’ </a:t>
            </a:r>
            <a:endParaRPr lang="en-US" b="1" dirty="0" smtClean="0"/>
          </a:p>
          <a:p>
            <a:endParaRPr lang="en-US" b="1" dirty="0"/>
          </a:p>
          <a:p>
            <a:r>
              <a:rPr lang="en-US" b="1" u="sng" dirty="0" smtClean="0"/>
              <a:t>PREDICTION RESULTS</a:t>
            </a:r>
            <a:r>
              <a:rPr lang="en-US" b="1" dirty="0" smtClean="0"/>
              <a:t>:    </a:t>
            </a:r>
            <a:endParaRPr lang="en-US" b="1"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609600" y="1981200"/>
            <a:ext cx="7620000" cy="4610100"/>
          </a:xfrm>
          <a:prstGeom prst="rect">
            <a:avLst/>
          </a:prstGeom>
        </p:spPr>
      </p:pic>
    </p:spTree>
    <p:extLst>
      <p:ext uri="{BB962C8B-B14F-4D97-AF65-F5344CB8AC3E}">
        <p14:creationId xmlns:p14="http://schemas.microsoft.com/office/powerpoint/2010/main" val="10806528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838199" y="1676400"/>
            <a:ext cx="7440831" cy="3657600"/>
          </a:xfrm>
          <a:prstGeom prst="rect">
            <a:avLst/>
          </a:prstGeom>
        </p:spPr>
      </p:pic>
      <p:sp>
        <p:nvSpPr>
          <p:cNvPr id="3" name="TextBox 2"/>
          <p:cNvSpPr txBox="1"/>
          <p:nvPr/>
        </p:nvSpPr>
        <p:spPr>
          <a:xfrm>
            <a:off x="1066800" y="685800"/>
            <a:ext cx="7212231" cy="369332"/>
          </a:xfrm>
          <a:prstGeom prst="rect">
            <a:avLst/>
          </a:prstGeom>
          <a:noFill/>
        </p:spPr>
        <p:txBody>
          <a:bodyPr wrap="none" rtlCol="0">
            <a:spAutoFit/>
          </a:bodyPr>
          <a:lstStyle/>
          <a:p>
            <a:r>
              <a:rPr lang="en-US" b="1" dirty="0" smtClean="0"/>
              <a:t>RUNNING THE MODEL FOR 2500 ITERATIONS, WE GET :</a:t>
            </a:r>
            <a:endParaRPr lang="en-US" b="1" dirty="0"/>
          </a:p>
        </p:txBody>
      </p:sp>
    </p:spTree>
    <p:extLst>
      <p:ext uri="{BB962C8B-B14F-4D97-AF65-F5344CB8AC3E}">
        <p14:creationId xmlns:p14="http://schemas.microsoft.com/office/powerpoint/2010/main" val="4741481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305800" cy="2585323"/>
          </a:xfrm>
          <a:prstGeom prst="rect">
            <a:avLst/>
          </a:prstGeom>
          <a:noFill/>
        </p:spPr>
        <p:txBody>
          <a:bodyPr wrap="square" rtlCol="0">
            <a:spAutoFit/>
          </a:bodyPr>
          <a:lstStyle/>
          <a:p>
            <a:pPr marL="285750" indent="-285750">
              <a:buFont typeface="Wingdings" pitchFamily="2" charset="2"/>
              <a:buChar char="v"/>
            </a:pPr>
            <a:r>
              <a:rPr lang="en-US" b="1" u="sng" dirty="0" smtClean="0"/>
              <a:t>APPLICATION OF RANDOM FOREST ALGORITHM TO THE </a:t>
            </a:r>
          </a:p>
          <a:p>
            <a:r>
              <a:rPr lang="en-US" b="1" u="sng" dirty="0" smtClean="0"/>
              <a:t>DATASET:  </a:t>
            </a:r>
          </a:p>
          <a:p>
            <a:endParaRPr lang="en-US" dirty="0" smtClean="0"/>
          </a:p>
          <a:p>
            <a:r>
              <a:rPr lang="en-US" dirty="0"/>
              <a:t> </a:t>
            </a:r>
            <a:r>
              <a:rPr lang="en-US" dirty="0" smtClean="0"/>
              <a:t>                   Random forest is a tree based algorithm which involves building several trees and combining with the output to improve generalization ability of the model. This method of combining trees is known as an ensemble method. </a:t>
            </a:r>
            <a:r>
              <a:rPr lang="en-US" dirty="0" err="1" smtClean="0"/>
              <a:t>Ensembling</a:t>
            </a:r>
            <a:r>
              <a:rPr lang="en-US" dirty="0" smtClean="0"/>
              <a:t> is nothing but a combination of weak learners (individual trees) to produce a strong learner</a:t>
            </a:r>
            <a:endParaRPr lang="en-US" b="1" u="sng" dirty="0" smtClean="0"/>
          </a:p>
          <a:p>
            <a:endParaRPr lang="en-US" b="1" u="sng" dirty="0"/>
          </a:p>
        </p:txBody>
      </p:sp>
      <p:sp>
        <p:nvSpPr>
          <p:cNvPr id="3" name="TextBox 2"/>
          <p:cNvSpPr txBox="1"/>
          <p:nvPr/>
        </p:nvSpPr>
        <p:spPr>
          <a:xfrm>
            <a:off x="577645" y="3276600"/>
            <a:ext cx="3536546" cy="646331"/>
          </a:xfrm>
          <a:prstGeom prst="rect">
            <a:avLst/>
          </a:prstGeom>
          <a:noFill/>
        </p:spPr>
        <p:txBody>
          <a:bodyPr wrap="none" rtlCol="0">
            <a:spAutoFit/>
          </a:bodyPr>
          <a:lstStyle/>
          <a:p>
            <a:r>
              <a:rPr lang="en-US" b="1" u="sng" dirty="0" smtClean="0"/>
              <a:t>PERFORMANCE METRICS:</a:t>
            </a:r>
          </a:p>
          <a:p>
            <a:endParaRPr lang="en-US" b="1" u="sng"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81000" y="3952428"/>
            <a:ext cx="5365346" cy="2376488"/>
          </a:xfrm>
          <a:prstGeom prst="rect">
            <a:avLst/>
          </a:prstGeom>
        </p:spPr>
      </p:pic>
    </p:spTree>
    <p:extLst>
      <p:ext uri="{BB962C8B-B14F-4D97-AF65-F5344CB8AC3E}">
        <p14:creationId xmlns:p14="http://schemas.microsoft.com/office/powerpoint/2010/main" val="29103910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1" y="685800"/>
            <a:ext cx="8534399" cy="2031325"/>
          </a:xfrm>
          <a:prstGeom prst="rect">
            <a:avLst/>
          </a:prstGeom>
          <a:noFill/>
        </p:spPr>
        <p:txBody>
          <a:bodyPr wrap="square" rtlCol="0">
            <a:spAutoFit/>
          </a:bodyPr>
          <a:lstStyle/>
          <a:p>
            <a:r>
              <a:rPr lang="en-US" b="1" u="sng" dirty="0" smtClean="0"/>
              <a:t>CONCLUSION:</a:t>
            </a:r>
          </a:p>
          <a:p>
            <a:endParaRPr lang="en-US" b="1" u="sng" dirty="0"/>
          </a:p>
          <a:p>
            <a:r>
              <a:rPr lang="en-US" dirty="0" smtClean="0"/>
              <a:t>          Thus, Machine Learning plays an important role in Credit Card Fraud</a:t>
            </a:r>
          </a:p>
          <a:p>
            <a:r>
              <a:rPr lang="en-US" dirty="0" smtClean="0"/>
              <a:t>Detection. </a:t>
            </a:r>
            <a:r>
              <a:rPr lang="en-US" b="1" dirty="0"/>
              <a:t>Machine learning</a:t>
            </a:r>
            <a:r>
              <a:rPr lang="en-US" dirty="0"/>
              <a:t> models are able to learn from patterns of normal behavior. They are very fast to adapt to changes in that normal </a:t>
            </a:r>
            <a:r>
              <a:rPr lang="en-US" dirty="0" smtClean="0"/>
              <a:t>behavior </a:t>
            </a:r>
            <a:r>
              <a:rPr lang="en-US" dirty="0"/>
              <a:t>and can quickly </a:t>
            </a:r>
            <a:r>
              <a:rPr lang="en-US" b="1" dirty="0"/>
              <a:t>identify</a:t>
            </a:r>
            <a:r>
              <a:rPr lang="en-US" dirty="0"/>
              <a:t> patterns of </a:t>
            </a:r>
            <a:r>
              <a:rPr lang="en-US" b="1" dirty="0"/>
              <a:t>fraud</a:t>
            </a:r>
            <a:r>
              <a:rPr lang="en-US" dirty="0"/>
              <a:t> transactions.</a:t>
            </a:r>
            <a:endParaRPr lang="en-US" dirty="0" smtClean="0"/>
          </a:p>
          <a:p>
            <a:endParaRPr lang="en-US" b="1" u="sn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766947"/>
            <a:ext cx="5562600" cy="3717671"/>
          </a:xfrm>
          <a:prstGeom prst="rect">
            <a:avLst/>
          </a:prstGeom>
        </p:spPr>
      </p:pic>
    </p:spTree>
    <p:extLst>
      <p:ext uri="{BB962C8B-B14F-4D97-AF65-F5344CB8AC3E}">
        <p14:creationId xmlns:p14="http://schemas.microsoft.com/office/powerpoint/2010/main" val="14805647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2015295" cy="369332"/>
          </a:xfrm>
          <a:prstGeom prst="rect">
            <a:avLst/>
          </a:prstGeom>
          <a:noFill/>
        </p:spPr>
        <p:txBody>
          <a:bodyPr wrap="none" rtlCol="0">
            <a:spAutoFit/>
          </a:bodyPr>
          <a:lstStyle/>
          <a:p>
            <a:r>
              <a:rPr lang="en-US" b="1" u="sng" dirty="0" smtClean="0"/>
              <a:t>REFERENCES:</a:t>
            </a:r>
            <a:endParaRPr lang="en-US" b="1" u="sng" dirty="0"/>
          </a:p>
        </p:txBody>
      </p:sp>
      <p:sp>
        <p:nvSpPr>
          <p:cNvPr id="3" name="Rectangle 2"/>
          <p:cNvSpPr/>
          <p:nvPr/>
        </p:nvSpPr>
        <p:spPr>
          <a:xfrm>
            <a:off x="457200" y="1447801"/>
            <a:ext cx="6400800" cy="2031325"/>
          </a:xfrm>
          <a:prstGeom prst="rect">
            <a:avLst/>
          </a:prstGeom>
        </p:spPr>
        <p:txBody>
          <a:bodyPr wrap="square">
            <a:spAutoFit/>
          </a:bodyPr>
          <a:lstStyle/>
          <a:p>
            <a:r>
              <a:rPr lang="en-US" dirty="0"/>
              <a:t>International Journal of Applied Engineering Research ISSN 0973-4562 Volume 13, Number 24 (2018) pp. 16819-16824 © Research India Publications. http://www.ripublication.com 16819 Machine Learning For Credit Card Fraud Detection System </a:t>
            </a:r>
            <a:endParaRPr lang="en-US" dirty="0" smtClean="0"/>
          </a:p>
          <a:p>
            <a:endParaRPr lang="en-US" dirty="0" smtClean="0"/>
          </a:p>
          <a:p>
            <a:r>
              <a:rPr lang="en-US" dirty="0" smtClean="0"/>
              <a:t>https://www.ripublication.com/ijaer18/ijaerv13n24_18.pdf</a:t>
            </a:r>
            <a:endParaRPr lang="en-US" dirty="0"/>
          </a:p>
        </p:txBody>
      </p:sp>
    </p:spTree>
    <p:extLst>
      <p:ext uri="{BB962C8B-B14F-4D97-AF65-F5344CB8AC3E}">
        <p14:creationId xmlns:p14="http://schemas.microsoft.com/office/powerpoint/2010/main" val="2743058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305800" cy="2831544"/>
          </a:xfrm>
          <a:prstGeom prst="rect">
            <a:avLst/>
          </a:prstGeom>
          <a:noFill/>
        </p:spPr>
        <p:txBody>
          <a:bodyPr wrap="square" rtlCol="0">
            <a:spAutoFit/>
          </a:bodyPr>
          <a:lstStyle/>
          <a:p>
            <a:r>
              <a:rPr lang="en-US" sz="2000" b="1" u="sng" dirty="0" smtClean="0"/>
              <a:t>PROBLEM STATEMENT</a:t>
            </a:r>
            <a:r>
              <a:rPr lang="en-US" sz="2000" b="1" dirty="0" smtClean="0"/>
              <a:t>:</a:t>
            </a:r>
          </a:p>
          <a:p>
            <a:endParaRPr lang="en-US" sz="2000" dirty="0"/>
          </a:p>
          <a:p>
            <a:r>
              <a:rPr lang="en-US" sz="2000" dirty="0" smtClean="0"/>
              <a:t>        The </a:t>
            </a:r>
            <a:r>
              <a:rPr lang="en-US" sz="2000" dirty="0"/>
              <a:t>Credit Card Fraud Detection Problem includes modeling past credit card transactions with the knowledge of the ones that turned out to be fraud. This model is then used to identify whether a new transaction is fraudulent or not. Our aim here is to detect 100% of the fraudulent transactions while minimizing the incorrect fraud classifications.</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929" y="3352800"/>
            <a:ext cx="5578928" cy="3124200"/>
          </a:xfrm>
          <a:prstGeom prst="rect">
            <a:avLst/>
          </a:prstGeom>
        </p:spPr>
      </p:pic>
    </p:spTree>
    <p:extLst>
      <p:ext uri="{BB962C8B-B14F-4D97-AF65-F5344CB8AC3E}">
        <p14:creationId xmlns:p14="http://schemas.microsoft.com/office/powerpoint/2010/main" val="2139630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1"/>
            <a:ext cx="2057399" cy="369332"/>
          </a:xfrm>
          <a:prstGeom prst="rect">
            <a:avLst/>
          </a:prstGeom>
          <a:noFill/>
        </p:spPr>
        <p:txBody>
          <a:bodyPr wrap="square" rtlCol="0">
            <a:spAutoFit/>
          </a:bodyPr>
          <a:lstStyle/>
          <a:p>
            <a:r>
              <a:rPr lang="en-US" dirty="0" smtClean="0"/>
              <a:t>:</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2174" b="2126"/>
          <a:stretch/>
        </p:blipFill>
        <p:spPr>
          <a:xfrm>
            <a:off x="1143000" y="0"/>
            <a:ext cx="6629400" cy="6858000"/>
          </a:xfrm>
          <a:prstGeom prst="rect">
            <a:avLst/>
          </a:prstGeom>
        </p:spPr>
      </p:pic>
      <p:sp>
        <p:nvSpPr>
          <p:cNvPr id="4" name="TextBox 3"/>
          <p:cNvSpPr txBox="1"/>
          <p:nvPr/>
        </p:nvSpPr>
        <p:spPr>
          <a:xfrm>
            <a:off x="5486400" y="134035"/>
            <a:ext cx="3445174" cy="646331"/>
          </a:xfrm>
          <a:prstGeom prst="rect">
            <a:avLst/>
          </a:prstGeom>
          <a:noFill/>
        </p:spPr>
        <p:txBody>
          <a:bodyPr wrap="none" rtlCol="0">
            <a:spAutoFit/>
          </a:bodyPr>
          <a:lstStyle/>
          <a:p>
            <a:r>
              <a:rPr lang="en-US" b="1" dirty="0" smtClean="0"/>
              <a:t>SYSTEM ARCHITECTURE </a:t>
            </a:r>
          </a:p>
          <a:p>
            <a:r>
              <a:rPr lang="en-US" b="1" dirty="0" smtClean="0"/>
              <a:t>            DIAGRAM</a:t>
            </a:r>
            <a:endParaRPr lang="en-US" b="1" dirty="0"/>
          </a:p>
        </p:txBody>
      </p:sp>
    </p:spTree>
    <p:extLst>
      <p:ext uri="{BB962C8B-B14F-4D97-AF65-F5344CB8AC3E}">
        <p14:creationId xmlns:p14="http://schemas.microsoft.com/office/powerpoint/2010/main" val="771384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0621" y="228600"/>
            <a:ext cx="3974165" cy="707886"/>
          </a:xfrm>
          <a:prstGeom prst="rect">
            <a:avLst/>
          </a:prstGeom>
          <a:noFill/>
        </p:spPr>
        <p:txBody>
          <a:bodyPr wrap="none" rtlCol="0">
            <a:spAutoFit/>
          </a:bodyPr>
          <a:lstStyle/>
          <a:p>
            <a:r>
              <a:rPr lang="en-US" sz="2000" b="1" dirty="0" smtClean="0"/>
              <a:t>EXPERIMENTAL RESULTS:</a:t>
            </a:r>
          </a:p>
          <a:p>
            <a:endParaRPr lang="en-US" sz="2000" b="1" dirty="0"/>
          </a:p>
        </p:txBody>
      </p:sp>
      <p:sp>
        <p:nvSpPr>
          <p:cNvPr id="3" name="TextBox 2"/>
          <p:cNvSpPr txBox="1"/>
          <p:nvPr/>
        </p:nvSpPr>
        <p:spPr>
          <a:xfrm>
            <a:off x="255749" y="592339"/>
            <a:ext cx="2231701" cy="1477328"/>
          </a:xfrm>
          <a:prstGeom prst="rect">
            <a:avLst/>
          </a:prstGeom>
          <a:noFill/>
        </p:spPr>
        <p:txBody>
          <a:bodyPr wrap="none" rtlCol="0">
            <a:spAutoFit/>
          </a:bodyPr>
          <a:lstStyle/>
          <a:p>
            <a:endParaRPr lang="en-US" b="1" u="sng" dirty="0" smtClean="0"/>
          </a:p>
          <a:p>
            <a:r>
              <a:rPr lang="en-US" b="1" u="sng" dirty="0" smtClean="0"/>
              <a:t>DATASET USED:</a:t>
            </a:r>
          </a:p>
          <a:p>
            <a:endParaRPr lang="en-US" b="1" u="sng" dirty="0"/>
          </a:p>
          <a:p>
            <a:r>
              <a:rPr lang="en-US" b="1" u="sng" dirty="0" smtClean="0"/>
              <a:t>LINK:</a:t>
            </a:r>
          </a:p>
          <a:p>
            <a:endParaRPr lang="en-US" b="1" u="sng" dirty="0"/>
          </a:p>
        </p:txBody>
      </p:sp>
      <p:sp>
        <p:nvSpPr>
          <p:cNvPr id="4" name="TextBox 3"/>
          <p:cNvSpPr txBox="1"/>
          <p:nvPr/>
        </p:nvSpPr>
        <p:spPr>
          <a:xfrm>
            <a:off x="1152720" y="1423336"/>
            <a:ext cx="5867399" cy="646331"/>
          </a:xfrm>
          <a:prstGeom prst="rect">
            <a:avLst/>
          </a:prstGeom>
          <a:noFill/>
        </p:spPr>
        <p:txBody>
          <a:bodyPr wrap="square" rtlCol="0">
            <a:spAutoFit/>
          </a:bodyPr>
          <a:lstStyle/>
          <a:p>
            <a:r>
              <a:rPr lang="en-US" dirty="0" smtClean="0">
                <a:hlinkClick r:id="rId2"/>
              </a:rPr>
              <a:t>https://www.kaggle.com/mlg-ulb/creditcardfraud</a:t>
            </a:r>
            <a:endParaRPr lang="en-US" dirty="0" smtClean="0"/>
          </a:p>
          <a:p>
            <a:endParaRPr lang="en-US" dirty="0"/>
          </a:p>
        </p:txBody>
      </p:sp>
      <p:sp>
        <p:nvSpPr>
          <p:cNvPr id="5" name="TextBox 4"/>
          <p:cNvSpPr txBox="1"/>
          <p:nvPr/>
        </p:nvSpPr>
        <p:spPr>
          <a:xfrm>
            <a:off x="221336" y="2086873"/>
            <a:ext cx="8659651" cy="4524315"/>
          </a:xfrm>
          <a:prstGeom prst="rect">
            <a:avLst/>
          </a:prstGeom>
          <a:noFill/>
        </p:spPr>
        <p:txBody>
          <a:bodyPr wrap="square" rtlCol="0">
            <a:spAutoFit/>
          </a:bodyPr>
          <a:lstStyle/>
          <a:p>
            <a:r>
              <a:rPr lang="en-US" b="1" u="sng" dirty="0" smtClean="0"/>
              <a:t>DESCRIPTION:</a:t>
            </a:r>
          </a:p>
          <a:p>
            <a:endParaRPr lang="en-US" b="1" u="sng" dirty="0" smtClean="0"/>
          </a:p>
          <a:p>
            <a:r>
              <a:rPr lang="en-US" dirty="0" smtClean="0"/>
              <a:t>                    </a:t>
            </a:r>
            <a:r>
              <a:rPr lang="en-US" dirty="0"/>
              <a:t>The Credit Card Fraud Detection dataset contains transactions made by credit cards in September 2013 by European cardholders. This dataset presents transactions that occurred in two days, where we have 492 frauds out of 284,807 transactions. The dataset is highly unbalanced, the positive class (frauds) account for 0.172% of all transactions</a:t>
            </a:r>
            <a:r>
              <a:rPr lang="en-US" dirty="0" smtClean="0"/>
              <a:t>.</a:t>
            </a:r>
          </a:p>
          <a:p>
            <a:endParaRPr lang="en-US" dirty="0"/>
          </a:p>
          <a:p>
            <a:pPr fontAlgn="base"/>
            <a:r>
              <a:rPr lang="en-US" dirty="0"/>
              <a:t>                    It contains only numerical input variables which are the result of a </a:t>
            </a:r>
            <a:r>
              <a:rPr lang="en-US" b="1" dirty="0"/>
              <a:t>PCA transformation.</a:t>
            </a:r>
            <a:r>
              <a:rPr lang="en-US" dirty="0"/>
              <a:t> Unfortunately, due to confidentiality issues, the original features and more background information about the data are not provided. Features V1, V2 … V28 are the principal components obtained with PCA; the only features which have not been transformed with PCA are 'Time' and 'Amount</a:t>
            </a:r>
            <a:r>
              <a:rPr lang="en-US" dirty="0" smtClean="0"/>
              <a:t>'.. Feature 'Class' is the response variable and it takes value </a:t>
            </a:r>
            <a:r>
              <a:rPr lang="en-US" b="1" dirty="0" smtClean="0"/>
              <a:t>1</a:t>
            </a:r>
            <a:r>
              <a:rPr lang="en-US" dirty="0" smtClean="0"/>
              <a:t> </a:t>
            </a:r>
          </a:p>
          <a:p>
            <a:pPr fontAlgn="base"/>
            <a:r>
              <a:rPr lang="en-US" dirty="0" smtClean="0"/>
              <a:t>in case of </a:t>
            </a:r>
            <a:r>
              <a:rPr lang="en-US" b="1" dirty="0" smtClean="0"/>
              <a:t>fraud</a:t>
            </a:r>
            <a:r>
              <a:rPr lang="en-US" dirty="0" smtClean="0"/>
              <a:t> and </a:t>
            </a:r>
            <a:r>
              <a:rPr lang="en-US" b="1" dirty="0" smtClean="0"/>
              <a:t>0 otherwise</a:t>
            </a:r>
            <a:endParaRPr lang="en-US" dirty="0" smtClean="0"/>
          </a:p>
          <a:p>
            <a:pPr fontAlgn="base"/>
            <a:endParaRPr lang="en-US" dirty="0"/>
          </a:p>
        </p:txBody>
      </p:sp>
    </p:spTree>
    <p:extLst>
      <p:ext uri="{BB962C8B-B14F-4D97-AF65-F5344CB8AC3E}">
        <p14:creationId xmlns:p14="http://schemas.microsoft.com/office/powerpoint/2010/main" val="896665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730" y="625733"/>
            <a:ext cx="8128818" cy="1754326"/>
          </a:xfrm>
          <a:prstGeom prst="rect">
            <a:avLst/>
          </a:prstGeom>
          <a:noFill/>
        </p:spPr>
        <p:txBody>
          <a:bodyPr wrap="square" rtlCol="0">
            <a:spAutoFit/>
          </a:bodyPr>
          <a:lstStyle/>
          <a:p>
            <a:r>
              <a:rPr lang="en-US" b="1" u="sng" dirty="0" smtClean="0"/>
              <a:t>MODULE 1: PRE-PROCESSING MODULE:</a:t>
            </a:r>
          </a:p>
          <a:p>
            <a:endParaRPr lang="en-US" b="1" u="sng" dirty="0"/>
          </a:p>
          <a:p>
            <a:pPr marL="342900" indent="-342900">
              <a:buFont typeface="+mj-lt"/>
              <a:buAutoNum type="arabicPeriod"/>
            </a:pPr>
            <a:r>
              <a:rPr lang="en-US" dirty="0" smtClean="0"/>
              <a:t>Converting Class attribute to a factor variable with 2 levels </a:t>
            </a:r>
            <a:r>
              <a:rPr lang="en-US" b="1" dirty="0" smtClean="0"/>
              <a:t>0 </a:t>
            </a:r>
            <a:r>
              <a:rPr lang="en-US" dirty="0" smtClean="0"/>
              <a:t>and</a:t>
            </a:r>
            <a:r>
              <a:rPr lang="en-US" b="1" dirty="0" smtClean="0"/>
              <a:t> 1</a:t>
            </a:r>
            <a:r>
              <a:rPr lang="en-US" dirty="0" smtClean="0"/>
              <a:t>.</a:t>
            </a:r>
          </a:p>
          <a:p>
            <a:pPr marL="1200150" lvl="2" indent="-285750">
              <a:buFont typeface="Arial" pitchFamily="34" charset="0"/>
              <a:buChar char="•"/>
            </a:pPr>
            <a:r>
              <a:rPr lang="en-US" dirty="0" smtClean="0"/>
              <a:t>0 indicating Legitimate transactions and</a:t>
            </a:r>
          </a:p>
          <a:p>
            <a:pPr marL="1200150" lvl="2" indent="-285750">
              <a:buFont typeface="Arial" pitchFamily="34" charset="0"/>
              <a:buChar char="•"/>
            </a:pPr>
            <a:r>
              <a:rPr lang="en-US" dirty="0" smtClean="0"/>
              <a:t>1 indicating Fraudulent transactions</a:t>
            </a:r>
          </a:p>
          <a:p>
            <a:endParaRPr lang="en-US" b="1" u="sng" dirty="0"/>
          </a:p>
        </p:txBody>
      </p:sp>
      <p:sp>
        <p:nvSpPr>
          <p:cNvPr id="3" name="TextBox 2"/>
          <p:cNvSpPr txBox="1"/>
          <p:nvPr/>
        </p:nvSpPr>
        <p:spPr>
          <a:xfrm>
            <a:off x="685800" y="1179731"/>
            <a:ext cx="312906" cy="646331"/>
          </a:xfrm>
          <a:prstGeom prst="rect">
            <a:avLst/>
          </a:prstGeom>
          <a:noFill/>
        </p:spPr>
        <p:txBody>
          <a:bodyPr wrap="none" rtlCol="0">
            <a:spAutoFit/>
          </a:bodyPr>
          <a:lstStyle/>
          <a:p>
            <a:endParaRPr lang="en-US" dirty="0" smtClean="0"/>
          </a:p>
          <a:p>
            <a:r>
              <a:rPr lang="en-US" dirty="0" smtClean="0"/>
              <a:t>  </a:t>
            </a:r>
            <a:endParaRPr lang="en-US" b="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894"/>
          <a:stretch/>
        </p:blipFill>
        <p:spPr>
          <a:xfrm>
            <a:off x="381000" y="3124200"/>
            <a:ext cx="8369710" cy="2669738"/>
          </a:xfrm>
          <a:prstGeom prst="rect">
            <a:avLst/>
          </a:prstGeom>
        </p:spPr>
      </p:pic>
      <p:sp>
        <p:nvSpPr>
          <p:cNvPr id="6" name="TextBox 5"/>
          <p:cNvSpPr txBox="1"/>
          <p:nvPr/>
        </p:nvSpPr>
        <p:spPr>
          <a:xfrm>
            <a:off x="304800" y="2514600"/>
            <a:ext cx="987771" cy="369332"/>
          </a:xfrm>
          <a:prstGeom prst="rect">
            <a:avLst/>
          </a:prstGeom>
          <a:noFill/>
        </p:spPr>
        <p:txBody>
          <a:bodyPr wrap="none" rtlCol="0">
            <a:spAutoFit/>
          </a:bodyPr>
          <a:lstStyle/>
          <a:p>
            <a:r>
              <a:rPr lang="en-US" b="1" u="sng" dirty="0" smtClean="0"/>
              <a:t>CODE:</a:t>
            </a:r>
            <a:endParaRPr lang="en-US" b="1" u="sng" dirty="0"/>
          </a:p>
        </p:txBody>
      </p:sp>
      <p:sp>
        <p:nvSpPr>
          <p:cNvPr id="7" name="TextBox 6"/>
          <p:cNvSpPr txBox="1"/>
          <p:nvPr/>
        </p:nvSpPr>
        <p:spPr>
          <a:xfrm>
            <a:off x="1292571" y="457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9159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5187" y="391596"/>
            <a:ext cx="7620000" cy="369332"/>
          </a:xfrm>
          <a:prstGeom prst="rect">
            <a:avLst/>
          </a:prstGeom>
        </p:spPr>
        <p:txBody>
          <a:bodyPr wrap="square">
            <a:spAutoFit/>
          </a:bodyPr>
          <a:lstStyle/>
          <a:p>
            <a:r>
              <a:rPr lang="en-US" b="1" dirty="0" smtClean="0"/>
              <a:t>INPUT: </a:t>
            </a:r>
            <a:r>
              <a:rPr lang="en-US" dirty="0" smtClean="0"/>
              <a:t>Credit Card dataset with 2,84,807 transaction details.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149" y="838200"/>
            <a:ext cx="7150588" cy="5867400"/>
          </a:xfrm>
          <a:prstGeom prst="rect">
            <a:avLst/>
          </a:prstGeom>
        </p:spPr>
      </p:pic>
    </p:spTree>
    <p:extLst>
      <p:ext uri="{BB962C8B-B14F-4D97-AF65-F5344CB8AC3E}">
        <p14:creationId xmlns:p14="http://schemas.microsoft.com/office/powerpoint/2010/main" val="21424735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1117</TotalTime>
  <Words>1580</Words>
  <Application>Microsoft Office PowerPoint</Application>
  <PresentationFormat>On-screen Show (4:3)</PresentationFormat>
  <Paragraphs>265</Paragraphs>
  <Slides>48</Slides>
  <Notes>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Tincy-PC</dc:creator>
  <cp:lastModifiedBy>Tincy-PC</cp:lastModifiedBy>
  <cp:revision>62</cp:revision>
  <dcterms:created xsi:type="dcterms:W3CDTF">2020-10-30T07:00:14Z</dcterms:created>
  <dcterms:modified xsi:type="dcterms:W3CDTF">2020-11-11T02:44:55Z</dcterms:modified>
</cp:coreProperties>
</file>