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A09AF-63A1-4474-9629-11987EE1A576}" v="7" dt="2025-09-10T03:55:1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ithya Ramkumar" userId="fc85f70db8620013" providerId="LiveId" clId="{CA262873-0C58-453B-9103-5B0499E5B911}"/>
    <pc:docChg chg="custSel delSld modSld">
      <pc:chgData name="Adhithya Ramkumar" userId="fc85f70db8620013" providerId="LiveId" clId="{CA262873-0C58-453B-9103-5B0499E5B911}" dt="2025-09-10T03:56:05.735" v="419" actId="2696"/>
      <pc:docMkLst>
        <pc:docMk/>
      </pc:docMkLst>
      <pc:sldChg chg="addSp modSp mod">
        <pc:chgData name="Adhithya Ramkumar" userId="fc85f70db8620013" providerId="LiveId" clId="{CA262873-0C58-453B-9103-5B0499E5B911}" dt="2025-09-09T14:04:36.891" v="15" actId="20577"/>
        <pc:sldMkLst>
          <pc:docMk/>
          <pc:sldMk cId="3487773475" sldId="256"/>
        </pc:sldMkLst>
        <pc:spChg chg="add mod">
          <ac:chgData name="Adhithya Ramkumar" userId="fc85f70db8620013" providerId="LiveId" clId="{CA262873-0C58-453B-9103-5B0499E5B911}" dt="2025-09-09T14:04:36.891" v="15" actId="20577"/>
          <ac:spMkLst>
            <pc:docMk/>
            <pc:sldMk cId="3487773475" sldId="256"/>
            <ac:spMk id="4" creationId="{5F4D544F-E3CC-51DB-E717-4AFEF92DFA12}"/>
          </ac:spMkLst>
        </pc:spChg>
      </pc:sldChg>
      <pc:sldChg chg="addSp modSp mod">
        <pc:chgData name="Adhithya Ramkumar" userId="fc85f70db8620013" providerId="LiveId" clId="{CA262873-0C58-453B-9103-5B0499E5B911}" dt="2025-09-10T03:54:58.317" v="390" actId="20577"/>
        <pc:sldMkLst>
          <pc:docMk/>
          <pc:sldMk cId="772753579" sldId="260"/>
        </pc:sldMkLst>
        <pc:spChg chg="add mod">
          <ac:chgData name="Adhithya Ramkumar" userId="fc85f70db8620013" providerId="LiveId" clId="{CA262873-0C58-453B-9103-5B0499E5B911}" dt="2025-09-10T03:54:58.317" v="390" actId="20577"/>
          <ac:spMkLst>
            <pc:docMk/>
            <pc:sldMk cId="772753579" sldId="260"/>
            <ac:spMk id="3" creationId="{D2FD2174-C697-03B3-8B2B-8F74C9E17F84}"/>
          </ac:spMkLst>
        </pc:spChg>
      </pc:sldChg>
      <pc:sldChg chg="modSp del mod">
        <pc:chgData name="Adhithya Ramkumar" userId="fc85f70db8620013" providerId="LiveId" clId="{CA262873-0C58-453B-9103-5B0499E5B911}" dt="2025-09-10T03:56:05.735" v="419" actId="2696"/>
        <pc:sldMkLst>
          <pc:docMk/>
          <pc:sldMk cId="2653084071" sldId="261"/>
        </pc:sldMkLst>
        <pc:spChg chg="mod">
          <ac:chgData name="Adhithya Ramkumar" userId="fc85f70db8620013" providerId="LiveId" clId="{CA262873-0C58-453B-9103-5B0499E5B911}" dt="2025-09-10T03:55:50.891" v="403" actId="20577"/>
          <ac:spMkLst>
            <pc:docMk/>
            <pc:sldMk cId="2653084071" sldId="261"/>
            <ac:spMk id="2" creationId="{AC8778F0-91B2-1302-107F-83E3913E8FCD}"/>
          </ac:spMkLst>
        </pc:spChg>
        <pc:spChg chg="mod">
          <ac:chgData name="Adhithya Ramkumar" userId="fc85f70db8620013" providerId="LiveId" clId="{CA262873-0C58-453B-9103-5B0499E5B911}" dt="2025-09-10T03:55:54.900" v="418" actId="20577"/>
          <ac:spMkLst>
            <pc:docMk/>
            <pc:sldMk cId="2653084071" sldId="261"/>
            <ac:spMk id="3" creationId="{97880F10-5145-977D-F7F3-B694D11733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10/8/2025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10/8/2025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10/8/2025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10/8/2025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6CYNFVBS2sw?si=YkQvXra7Vq8Uclmp" TargetMode="External"/><Relationship Id="rId2" Type="http://schemas.openxmlformats.org/officeDocument/2006/relationships/hyperlink" Target="https://youtu.be/ibf5cx221hk?si=iNBkJJiNKu3iYTR_"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7346-27D9-7246-EDCD-D743E55A6F18}"/>
              </a:ext>
            </a:extLst>
          </p:cNvPr>
          <p:cNvSpPr>
            <a:spLocks noGrp="1"/>
          </p:cNvSpPr>
          <p:nvPr>
            <p:ph type="ctrTitle"/>
          </p:nvPr>
        </p:nvSpPr>
        <p:spPr/>
        <p:txBody>
          <a:bodyPr/>
          <a:lstStyle/>
          <a:p>
            <a:r>
              <a:rPr lang="en-US" dirty="0">
                <a:latin typeface="Bahnschrift SemiLight" panose="020B0502040204020203" pitchFamily="34" charset="0"/>
              </a:rPr>
              <a:t>SheIsSafeSim</a:t>
            </a:r>
            <a:r>
              <a:rPr lang="en-US" dirty="0"/>
              <a:t>.</a:t>
            </a:r>
            <a:endParaRPr lang="en-IN" dirty="0"/>
          </a:p>
        </p:txBody>
      </p:sp>
      <p:sp>
        <p:nvSpPr>
          <p:cNvPr id="3" name="Subtitle 2">
            <a:extLst>
              <a:ext uri="{FF2B5EF4-FFF2-40B4-BE49-F238E27FC236}">
                <a16:creationId xmlns:a16="http://schemas.microsoft.com/office/drawing/2014/main" id="{85EE872D-20A8-D22A-B900-39F10A76538D}"/>
              </a:ext>
            </a:extLst>
          </p:cNvPr>
          <p:cNvSpPr>
            <a:spLocks noGrp="1"/>
          </p:cNvSpPr>
          <p:nvPr>
            <p:ph type="subTitle" idx="1"/>
          </p:nvPr>
        </p:nvSpPr>
        <p:spPr/>
        <p:txBody>
          <a:bodyPr/>
          <a:lstStyle/>
          <a:p>
            <a:r>
              <a:rPr lang="en-US" dirty="0"/>
              <a:t>OBJECT ORIENTED PROGRAMMING USING PYTHON.</a:t>
            </a:r>
            <a:br>
              <a:rPr lang="en-US" dirty="0"/>
            </a:br>
            <a:r>
              <a:rPr lang="en-US" dirty="0"/>
              <a:t>23ELC205.</a:t>
            </a:r>
            <a:endParaRPr lang="en-IN" dirty="0"/>
          </a:p>
        </p:txBody>
      </p:sp>
      <p:sp>
        <p:nvSpPr>
          <p:cNvPr id="4" name="TextBox 3">
            <a:extLst>
              <a:ext uri="{FF2B5EF4-FFF2-40B4-BE49-F238E27FC236}">
                <a16:creationId xmlns:a16="http://schemas.microsoft.com/office/drawing/2014/main" id="{5F4D544F-E3CC-51DB-E717-4AFEF92DFA12}"/>
              </a:ext>
            </a:extLst>
          </p:cNvPr>
          <p:cNvSpPr txBox="1"/>
          <p:nvPr/>
        </p:nvSpPr>
        <p:spPr>
          <a:xfrm>
            <a:off x="4846320" y="5550408"/>
            <a:ext cx="3502152" cy="369332"/>
          </a:xfrm>
          <a:prstGeom prst="rect">
            <a:avLst/>
          </a:prstGeom>
          <a:noFill/>
        </p:spPr>
        <p:txBody>
          <a:bodyPr wrap="square" rtlCol="0">
            <a:spAutoFit/>
          </a:bodyPr>
          <a:lstStyle/>
          <a:p>
            <a:pPr algn="r"/>
            <a:r>
              <a:rPr lang="en-IN" dirty="0"/>
              <a:t>REVIEW - 1</a:t>
            </a:r>
          </a:p>
        </p:txBody>
      </p:sp>
    </p:spTree>
    <p:extLst>
      <p:ext uri="{BB962C8B-B14F-4D97-AF65-F5344CB8AC3E}">
        <p14:creationId xmlns:p14="http://schemas.microsoft.com/office/powerpoint/2010/main" val="3487773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61F9DB-69E0-787D-45C7-EA98E17E7573}"/>
              </a:ext>
            </a:extLst>
          </p:cNvPr>
          <p:cNvPicPr>
            <a:picLocks noGrp="1" noChangeAspect="1"/>
          </p:cNvPicPr>
          <p:nvPr>
            <p:ph idx="1"/>
          </p:nvPr>
        </p:nvPicPr>
        <p:blipFill>
          <a:blip r:embed="rId2"/>
          <a:stretch>
            <a:fillRect/>
          </a:stretch>
        </p:blipFill>
        <p:spPr>
          <a:xfrm>
            <a:off x="980165" y="0"/>
            <a:ext cx="3043280" cy="3997325"/>
          </a:xfrm>
          <a:prstGeom prst="rect">
            <a:avLst/>
          </a:prstGeom>
        </p:spPr>
      </p:pic>
      <p:pic>
        <p:nvPicPr>
          <p:cNvPr id="7" name="Picture 6">
            <a:extLst>
              <a:ext uri="{FF2B5EF4-FFF2-40B4-BE49-F238E27FC236}">
                <a16:creationId xmlns:a16="http://schemas.microsoft.com/office/drawing/2014/main" id="{61C84228-83D0-118A-90FC-8BDA119C3B74}"/>
              </a:ext>
            </a:extLst>
          </p:cNvPr>
          <p:cNvPicPr>
            <a:picLocks noChangeAspect="1"/>
          </p:cNvPicPr>
          <p:nvPr/>
        </p:nvPicPr>
        <p:blipFill>
          <a:blip r:embed="rId3"/>
          <a:stretch>
            <a:fillRect/>
          </a:stretch>
        </p:blipFill>
        <p:spPr>
          <a:xfrm>
            <a:off x="5120725" y="0"/>
            <a:ext cx="3392339" cy="3997325"/>
          </a:xfrm>
          <a:prstGeom prst="rect">
            <a:avLst/>
          </a:prstGeom>
        </p:spPr>
      </p:pic>
      <p:cxnSp>
        <p:nvCxnSpPr>
          <p:cNvPr id="9" name="Straight Arrow Connector 8">
            <a:extLst>
              <a:ext uri="{FF2B5EF4-FFF2-40B4-BE49-F238E27FC236}">
                <a16:creationId xmlns:a16="http://schemas.microsoft.com/office/drawing/2014/main" id="{3F745694-085F-7E33-7690-9EFFEFA167DE}"/>
              </a:ext>
            </a:extLst>
          </p:cNvPr>
          <p:cNvCxnSpPr/>
          <p:nvPr/>
        </p:nvCxnSpPr>
        <p:spPr>
          <a:xfrm>
            <a:off x="4288536" y="1998662"/>
            <a:ext cx="49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595142-E2A1-38A1-E33A-F6C6A1C84987}"/>
              </a:ext>
            </a:extLst>
          </p:cNvPr>
          <p:cNvCxnSpPr/>
          <p:nvPr/>
        </p:nvCxnSpPr>
        <p:spPr>
          <a:xfrm>
            <a:off x="9153144" y="1243584"/>
            <a:ext cx="10789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893601-8EAA-AC7F-9DB6-F5E9E4404C16}"/>
              </a:ext>
            </a:extLst>
          </p:cNvPr>
          <p:cNvCxnSpPr/>
          <p:nvPr/>
        </p:nvCxnSpPr>
        <p:spPr>
          <a:xfrm>
            <a:off x="10250424" y="1225296"/>
            <a:ext cx="0" cy="7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0B0E308-4333-FC6F-6985-CD1788102C68}"/>
              </a:ext>
            </a:extLst>
          </p:cNvPr>
          <p:cNvPicPr>
            <a:picLocks noChangeAspect="1"/>
          </p:cNvPicPr>
          <p:nvPr/>
        </p:nvPicPr>
        <p:blipFill>
          <a:blip r:embed="rId4"/>
          <a:stretch>
            <a:fillRect/>
          </a:stretch>
        </p:blipFill>
        <p:spPr>
          <a:xfrm>
            <a:off x="8331853" y="3035807"/>
            <a:ext cx="3043280" cy="3822190"/>
          </a:xfrm>
          <a:prstGeom prst="rect">
            <a:avLst/>
          </a:prstGeom>
        </p:spPr>
      </p:pic>
    </p:spTree>
    <p:extLst>
      <p:ext uri="{BB962C8B-B14F-4D97-AF65-F5344CB8AC3E}">
        <p14:creationId xmlns:p14="http://schemas.microsoft.com/office/powerpoint/2010/main" val="296649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ACEE-3CEA-002D-6C85-7D7488E1D99F}"/>
              </a:ext>
            </a:extLst>
          </p:cNvPr>
          <p:cNvSpPr>
            <a:spLocks noGrp="1"/>
          </p:cNvSpPr>
          <p:nvPr>
            <p:ph type="title"/>
          </p:nvPr>
        </p:nvSpPr>
        <p:spPr/>
        <p:txBody>
          <a:bodyPr/>
          <a:lstStyle/>
          <a:p>
            <a:pPr algn="l"/>
            <a:r>
              <a:rPr lang="en-IN" dirty="0"/>
              <a:t>Emergency Simulation Process</a:t>
            </a:r>
          </a:p>
        </p:txBody>
      </p:sp>
      <p:sp>
        <p:nvSpPr>
          <p:cNvPr id="3" name="Content Placeholder 2">
            <a:extLst>
              <a:ext uri="{FF2B5EF4-FFF2-40B4-BE49-F238E27FC236}">
                <a16:creationId xmlns:a16="http://schemas.microsoft.com/office/drawing/2014/main" id="{F7117982-A371-D498-47AB-B8A1D6F69389}"/>
              </a:ext>
            </a:extLst>
          </p:cNvPr>
          <p:cNvSpPr>
            <a:spLocks noGrp="1"/>
          </p:cNvSpPr>
          <p:nvPr>
            <p:ph idx="1"/>
          </p:nvPr>
        </p:nvSpPr>
        <p:spPr/>
        <p:txBody>
          <a:bodyPr/>
          <a:lstStyle/>
          <a:p>
            <a:r>
              <a:rPr lang="en-US" b="1" dirty="0"/>
              <a:t>Trigger Function:</a:t>
            </a:r>
            <a:br>
              <a:rPr lang="en-US" dirty="0"/>
            </a:br>
            <a:r>
              <a:rPr lang="en-US" dirty="0" err="1"/>
              <a:t>User.quick_panic_alert</a:t>
            </a:r>
            <a:r>
              <a:rPr lang="en-US" dirty="0"/>
              <a:t>()</a:t>
            </a:r>
          </a:p>
          <a:p>
            <a:r>
              <a:rPr lang="en-US" b="1" dirty="0"/>
              <a:t>Execution Flow:</a:t>
            </a:r>
            <a:endParaRPr lang="en-US" dirty="0"/>
          </a:p>
          <a:p>
            <a:r>
              <a:rPr lang="en-US" dirty="0"/>
              <a:t>Checks if contacts exist.</a:t>
            </a:r>
          </a:p>
          <a:p>
            <a:r>
              <a:rPr lang="en-US" dirty="0"/>
              <a:t>Creates instances of all three alert classes.</a:t>
            </a:r>
          </a:p>
          <a:p>
            <a:r>
              <a:rPr lang="en-US" dirty="0"/>
              <a:t>Calls their </a:t>
            </a:r>
            <a:r>
              <a:rPr lang="en-US" dirty="0" err="1"/>
              <a:t>send_alert</a:t>
            </a:r>
            <a:r>
              <a:rPr lang="en-US" dirty="0"/>
              <a:t>(message) methods.</a:t>
            </a:r>
          </a:p>
          <a:p>
            <a:r>
              <a:rPr lang="en-US" dirty="0"/>
              <a:t>Displays confirmation messages for each.</a:t>
            </a:r>
          </a:p>
          <a:p>
            <a:r>
              <a:rPr lang="en-US" dirty="0"/>
              <a:t>Logs event via console print with timestamps.</a:t>
            </a:r>
          </a:p>
          <a:p>
            <a:endParaRPr lang="en-IN" dirty="0"/>
          </a:p>
        </p:txBody>
      </p:sp>
    </p:spTree>
    <p:extLst>
      <p:ext uri="{BB962C8B-B14F-4D97-AF65-F5344CB8AC3E}">
        <p14:creationId xmlns:p14="http://schemas.microsoft.com/office/powerpoint/2010/main" val="187573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9F1407-903F-256E-14EE-258E33611053}"/>
              </a:ext>
            </a:extLst>
          </p:cNvPr>
          <p:cNvPicPr>
            <a:picLocks noChangeAspect="1"/>
          </p:cNvPicPr>
          <p:nvPr/>
        </p:nvPicPr>
        <p:blipFill>
          <a:blip r:embed="rId2"/>
          <a:stretch>
            <a:fillRect/>
          </a:stretch>
        </p:blipFill>
        <p:spPr>
          <a:xfrm>
            <a:off x="0" y="1834452"/>
            <a:ext cx="12192000" cy="3189096"/>
          </a:xfrm>
          <a:prstGeom prst="rect">
            <a:avLst/>
          </a:prstGeom>
        </p:spPr>
      </p:pic>
    </p:spTree>
    <p:extLst>
      <p:ext uri="{BB962C8B-B14F-4D97-AF65-F5344CB8AC3E}">
        <p14:creationId xmlns:p14="http://schemas.microsoft.com/office/powerpoint/2010/main" val="34538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805-D0E8-5EEB-4944-FDCBDEC1475C}"/>
              </a:ext>
            </a:extLst>
          </p:cNvPr>
          <p:cNvSpPr>
            <a:spLocks noGrp="1"/>
          </p:cNvSpPr>
          <p:nvPr>
            <p:ph type="title"/>
          </p:nvPr>
        </p:nvSpPr>
        <p:spPr/>
        <p:txBody>
          <a:bodyPr/>
          <a:lstStyle/>
          <a:p>
            <a:pPr algn="l"/>
            <a:r>
              <a:rPr lang="en-IN" dirty="0"/>
              <a:t>Technical Enhancements Outside OOPs and Future Scope</a:t>
            </a:r>
          </a:p>
        </p:txBody>
      </p:sp>
      <p:sp>
        <p:nvSpPr>
          <p:cNvPr id="3" name="Content Placeholder 2">
            <a:extLst>
              <a:ext uri="{FF2B5EF4-FFF2-40B4-BE49-F238E27FC236}">
                <a16:creationId xmlns:a16="http://schemas.microsoft.com/office/drawing/2014/main" id="{B7B8F7C6-B589-5B6F-AD5D-63FCC31D5020}"/>
              </a:ext>
            </a:extLst>
          </p:cNvPr>
          <p:cNvSpPr>
            <a:spLocks noGrp="1"/>
          </p:cNvSpPr>
          <p:nvPr>
            <p:ph idx="1"/>
          </p:nvPr>
        </p:nvSpPr>
        <p:spPr/>
        <p:txBody>
          <a:bodyPr>
            <a:normAutofit/>
          </a:bodyPr>
          <a:lstStyle/>
          <a:p>
            <a:r>
              <a:rPr lang="en-IN" sz="1600" b="1" dirty="0"/>
              <a:t>Enhancements:</a:t>
            </a:r>
            <a:endParaRPr lang="en-IN" sz="1600" dirty="0"/>
          </a:p>
          <a:p>
            <a:pPr marL="6160" indent="0">
              <a:buNone/>
            </a:pPr>
            <a:r>
              <a:rPr lang="en-IN" sz="1600" dirty="0"/>
              <a:t>	🛰️ Integrate </a:t>
            </a:r>
            <a:r>
              <a:rPr lang="en-IN" sz="1600" b="1" dirty="0"/>
              <a:t>GPS Module</a:t>
            </a:r>
            <a:r>
              <a:rPr lang="en-IN" sz="1600" dirty="0"/>
              <a:t> or </a:t>
            </a:r>
            <a:r>
              <a:rPr lang="en-IN" sz="1600" b="1" dirty="0"/>
              <a:t>Google Maps API</a:t>
            </a:r>
            <a:r>
              <a:rPr lang="en-IN" sz="1600" dirty="0"/>
              <a:t> for live location.</a:t>
            </a:r>
          </a:p>
          <a:p>
            <a:pPr marL="6160" indent="0">
              <a:buNone/>
            </a:pPr>
            <a:r>
              <a:rPr lang="en-IN" sz="1600" dirty="0"/>
              <a:t>	📲 Link with </a:t>
            </a:r>
            <a:r>
              <a:rPr lang="en-IN" sz="1600" b="1" dirty="0"/>
              <a:t>Blynk/IoT Cloud</a:t>
            </a:r>
            <a:r>
              <a:rPr lang="en-IN" sz="1600" dirty="0"/>
              <a:t> for real alert notification.</a:t>
            </a:r>
          </a:p>
          <a:p>
            <a:pPr marL="6160" indent="0">
              <a:buNone/>
            </a:pPr>
            <a:r>
              <a:rPr lang="en-IN" sz="1600" dirty="0"/>
              <a:t>	📈 Add </a:t>
            </a:r>
            <a:r>
              <a:rPr lang="en-IN" sz="1600" b="1" dirty="0"/>
              <a:t>alert history logs</a:t>
            </a:r>
            <a:r>
              <a:rPr lang="en-IN" sz="1600" dirty="0"/>
              <a:t> and export feature.</a:t>
            </a:r>
          </a:p>
          <a:p>
            <a:pPr marL="6160" indent="0">
              <a:buNone/>
            </a:pPr>
            <a:r>
              <a:rPr lang="en-IN" sz="1600" dirty="0"/>
              <a:t>	🔒 Implement </a:t>
            </a:r>
            <a:r>
              <a:rPr lang="en-IN" sz="1600" b="1" dirty="0"/>
              <a:t>encryption</a:t>
            </a:r>
            <a:r>
              <a:rPr lang="en-IN" sz="1600" dirty="0"/>
              <a:t> for user credentials.</a:t>
            </a:r>
          </a:p>
          <a:p>
            <a:pPr marL="6160" indent="0">
              <a:buNone/>
            </a:pPr>
            <a:r>
              <a:rPr lang="en-IN" sz="1600" dirty="0"/>
              <a:t>	🤖 Optional AI voice assistant trigger (“Hey </a:t>
            </a:r>
            <a:r>
              <a:rPr lang="en-IN" sz="1600" dirty="0" err="1"/>
              <a:t>SheSafe</a:t>
            </a:r>
            <a:r>
              <a:rPr lang="en-IN" sz="1600" dirty="0"/>
              <a:t>, emergency!”).</a:t>
            </a:r>
          </a:p>
          <a:p>
            <a:endParaRPr lang="en-IN" sz="1600" dirty="0"/>
          </a:p>
        </p:txBody>
      </p:sp>
    </p:spTree>
    <p:extLst>
      <p:ext uri="{BB962C8B-B14F-4D97-AF65-F5344CB8AC3E}">
        <p14:creationId xmlns:p14="http://schemas.microsoft.com/office/powerpoint/2010/main" val="213266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06E3-44F3-CABA-1144-42FA506D5CF0}"/>
              </a:ext>
            </a:extLst>
          </p:cNvPr>
          <p:cNvSpPr>
            <a:spLocks noGrp="1"/>
          </p:cNvSpPr>
          <p:nvPr>
            <p:ph type="title"/>
          </p:nvPr>
        </p:nvSpPr>
        <p:spPr/>
        <p:txBody>
          <a:bodyPr/>
          <a:lstStyle/>
          <a:p>
            <a:pPr algn="l"/>
            <a:r>
              <a:rPr lang="en-IN" dirty="0"/>
              <a:t>Methodology Summary as Different Phases</a:t>
            </a:r>
          </a:p>
        </p:txBody>
      </p:sp>
      <p:sp>
        <p:nvSpPr>
          <p:cNvPr id="3" name="Content Placeholder 2">
            <a:extLst>
              <a:ext uri="{FF2B5EF4-FFF2-40B4-BE49-F238E27FC236}">
                <a16:creationId xmlns:a16="http://schemas.microsoft.com/office/drawing/2014/main" id="{8EC37C7D-DF55-649E-4F93-4B1AE4B41F35}"/>
              </a:ext>
            </a:extLst>
          </p:cNvPr>
          <p:cNvSpPr>
            <a:spLocks noGrp="1"/>
          </p:cNvSpPr>
          <p:nvPr>
            <p:ph idx="1"/>
          </p:nvPr>
        </p:nvSpPr>
        <p:spPr/>
        <p:txBody>
          <a:bodyPr/>
          <a:lstStyle/>
          <a:p>
            <a:r>
              <a:rPr lang="en-IN" dirty="0"/>
              <a:t>Phase 0 – Backend Planning and Infrastructure </a:t>
            </a:r>
          </a:p>
          <a:p>
            <a:r>
              <a:rPr lang="en-IN" dirty="0"/>
              <a:t>Phase 1 – Design and GUI Planning</a:t>
            </a:r>
          </a:p>
          <a:p>
            <a:r>
              <a:rPr lang="en-IN" dirty="0"/>
              <a:t>Phase 2 – Linking Backend with GUI</a:t>
            </a:r>
          </a:p>
          <a:p>
            <a:r>
              <a:rPr lang="en-IN" dirty="0"/>
              <a:t>Phase 3 – Testing and Debugging</a:t>
            </a:r>
          </a:p>
          <a:p>
            <a:r>
              <a:rPr lang="en-IN" dirty="0"/>
              <a:t>Phase 4 – Verification and Sampling of Outputs.</a:t>
            </a:r>
          </a:p>
        </p:txBody>
      </p:sp>
    </p:spTree>
    <p:extLst>
      <p:ext uri="{BB962C8B-B14F-4D97-AF65-F5344CB8AC3E}">
        <p14:creationId xmlns:p14="http://schemas.microsoft.com/office/powerpoint/2010/main" val="26409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F54D-FD18-ED57-F510-BA7E1508226E}"/>
              </a:ext>
            </a:extLst>
          </p:cNvPr>
          <p:cNvSpPr>
            <a:spLocks noGrp="1"/>
          </p:cNvSpPr>
          <p:nvPr>
            <p:ph type="title"/>
          </p:nvPr>
        </p:nvSpPr>
        <p:spPr/>
        <p:txBody>
          <a:bodyPr/>
          <a:lstStyle/>
          <a:p>
            <a:pPr algn="l"/>
            <a:r>
              <a:rPr lang="en-IN" dirty="0"/>
              <a:t>Software Used: </a:t>
            </a:r>
          </a:p>
        </p:txBody>
      </p:sp>
      <p:graphicFrame>
        <p:nvGraphicFramePr>
          <p:cNvPr id="4" name="Content Placeholder 3">
            <a:extLst>
              <a:ext uri="{FF2B5EF4-FFF2-40B4-BE49-F238E27FC236}">
                <a16:creationId xmlns:a16="http://schemas.microsoft.com/office/drawing/2014/main" id="{9F0E06D0-6062-3473-0D6E-9EF4FD81C789}"/>
              </a:ext>
            </a:extLst>
          </p:cNvPr>
          <p:cNvGraphicFramePr>
            <a:graphicFrameLocks noGrp="1"/>
          </p:cNvGraphicFramePr>
          <p:nvPr>
            <p:ph idx="1"/>
            <p:extLst>
              <p:ext uri="{D42A27DB-BD31-4B8C-83A1-F6EECF244321}">
                <p14:modId xmlns:p14="http://schemas.microsoft.com/office/powerpoint/2010/main" val="2406330839"/>
              </p:ext>
            </p:extLst>
          </p:nvPr>
        </p:nvGraphicFramePr>
        <p:xfrm>
          <a:off x="2197894" y="2377948"/>
          <a:ext cx="7796212" cy="2834640"/>
        </p:xfrm>
        <a:graphic>
          <a:graphicData uri="http://schemas.openxmlformats.org/drawingml/2006/table">
            <a:tbl>
              <a:tblPr/>
              <a:tblGrid>
                <a:gridCol w="3898106">
                  <a:extLst>
                    <a:ext uri="{9D8B030D-6E8A-4147-A177-3AD203B41FA5}">
                      <a16:colId xmlns:a16="http://schemas.microsoft.com/office/drawing/2014/main" val="1813770844"/>
                    </a:ext>
                  </a:extLst>
                </a:gridCol>
                <a:gridCol w="3898106">
                  <a:extLst>
                    <a:ext uri="{9D8B030D-6E8A-4147-A177-3AD203B41FA5}">
                      <a16:colId xmlns:a16="http://schemas.microsoft.com/office/drawing/2014/main" val="2561385119"/>
                    </a:ext>
                  </a:extLst>
                </a:gridCol>
              </a:tblGrid>
              <a:tr h="0">
                <a:tc>
                  <a:txBody>
                    <a:bodyPr/>
                    <a:lstStyle/>
                    <a:p>
                      <a:pPr>
                        <a:buNone/>
                      </a:pPr>
                      <a:r>
                        <a:rPr lang="en-IN" b="1"/>
                        <a:t>Category</a:t>
                      </a:r>
                      <a:endParaRPr lang="en-IN"/>
                    </a:p>
                  </a:txBody>
                  <a:tcPr anchor="ctr">
                    <a:lnL>
                      <a:noFill/>
                    </a:lnL>
                    <a:lnR>
                      <a:noFill/>
                    </a:lnR>
                    <a:lnT>
                      <a:noFill/>
                    </a:lnT>
                    <a:lnB>
                      <a:noFill/>
                    </a:lnB>
                    <a:noFill/>
                  </a:tcPr>
                </a:tc>
                <a:tc>
                  <a:txBody>
                    <a:bodyPr/>
                    <a:lstStyle/>
                    <a:p>
                      <a:pPr>
                        <a:buNone/>
                      </a:pPr>
                      <a:r>
                        <a:rPr lang="en-IN" b="1"/>
                        <a:t>Technology</a:t>
                      </a:r>
                      <a:endParaRPr lang="en-IN"/>
                    </a:p>
                  </a:txBody>
                  <a:tcPr anchor="ctr">
                    <a:lnL>
                      <a:noFill/>
                    </a:lnL>
                    <a:lnR>
                      <a:noFill/>
                    </a:lnR>
                    <a:lnT>
                      <a:noFill/>
                    </a:lnT>
                    <a:lnB>
                      <a:noFill/>
                    </a:lnB>
                    <a:noFill/>
                  </a:tcPr>
                </a:tc>
                <a:extLst>
                  <a:ext uri="{0D108BD9-81ED-4DB2-BD59-A6C34878D82A}">
                    <a16:rowId xmlns:a16="http://schemas.microsoft.com/office/drawing/2014/main" val="1593922534"/>
                  </a:ext>
                </a:extLst>
              </a:tr>
              <a:tr h="0">
                <a:tc>
                  <a:txBody>
                    <a:bodyPr/>
                    <a:lstStyle/>
                    <a:p>
                      <a:pPr>
                        <a:buNone/>
                      </a:pPr>
                      <a:r>
                        <a:rPr lang="en-IN"/>
                        <a:t>Programming Language</a:t>
                      </a:r>
                    </a:p>
                  </a:txBody>
                  <a:tcPr anchor="ctr">
                    <a:lnL>
                      <a:noFill/>
                    </a:lnL>
                    <a:lnR>
                      <a:noFill/>
                    </a:lnR>
                    <a:lnT>
                      <a:noFill/>
                    </a:lnT>
                    <a:lnB>
                      <a:noFill/>
                    </a:lnB>
                    <a:noFill/>
                  </a:tcPr>
                </a:tc>
                <a:tc>
                  <a:txBody>
                    <a:bodyPr/>
                    <a:lstStyle/>
                    <a:p>
                      <a:pPr>
                        <a:buNone/>
                      </a:pPr>
                      <a:r>
                        <a:rPr lang="en-IN" dirty="0"/>
                        <a:t>Python 3.13</a:t>
                      </a:r>
                    </a:p>
                  </a:txBody>
                  <a:tcPr anchor="ctr">
                    <a:lnL>
                      <a:noFill/>
                    </a:lnL>
                    <a:lnR>
                      <a:noFill/>
                    </a:lnR>
                    <a:lnT>
                      <a:noFill/>
                    </a:lnT>
                    <a:lnB>
                      <a:noFill/>
                    </a:lnB>
                    <a:noFill/>
                  </a:tcPr>
                </a:tc>
                <a:extLst>
                  <a:ext uri="{0D108BD9-81ED-4DB2-BD59-A6C34878D82A}">
                    <a16:rowId xmlns:a16="http://schemas.microsoft.com/office/drawing/2014/main" val="1496602386"/>
                  </a:ext>
                </a:extLst>
              </a:tr>
              <a:tr h="0">
                <a:tc>
                  <a:txBody>
                    <a:bodyPr/>
                    <a:lstStyle/>
                    <a:p>
                      <a:pPr>
                        <a:buNone/>
                      </a:pPr>
                      <a:r>
                        <a:rPr lang="en-IN"/>
                        <a:t>GUI Framework</a:t>
                      </a:r>
                    </a:p>
                  </a:txBody>
                  <a:tcPr anchor="ctr">
                    <a:lnL>
                      <a:noFill/>
                    </a:lnL>
                    <a:lnR>
                      <a:noFill/>
                    </a:lnR>
                    <a:lnT>
                      <a:noFill/>
                    </a:lnT>
                    <a:lnB>
                      <a:noFill/>
                    </a:lnB>
                    <a:noFill/>
                  </a:tcPr>
                </a:tc>
                <a:tc>
                  <a:txBody>
                    <a:bodyPr/>
                    <a:lstStyle/>
                    <a:p>
                      <a:pPr>
                        <a:buNone/>
                      </a:pPr>
                      <a:r>
                        <a:rPr lang="en-IN"/>
                        <a:t>Tkinter</a:t>
                      </a:r>
                    </a:p>
                  </a:txBody>
                  <a:tcPr anchor="ctr">
                    <a:lnL>
                      <a:noFill/>
                    </a:lnL>
                    <a:lnR>
                      <a:noFill/>
                    </a:lnR>
                    <a:lnT>
                      <a:noFill/>
                    </a:lnT>
                    <a:lnB>
                      <a:noFill/>
                    </a:lnB>
                    <a:noFill/>
                  </a:tcPr>
                </a:tc>
                <a:extLst>
                  <a:ext uri="{0D108BD9-81ED-4DB2-BD59-A6C34878D82A}">
                    <a16:rowId xmlns:a16="http://schemas.microsoft.com/office/drawing/2014/main" val="2975388826"/>
                  </a:ext>
                </a:extLst>
              </a:tr>
              <a:tr h="0">
                <a:tc>
                  <a:txBody>
                    <a:bodyPr/>
                    <a:lstStyle/>
                    <a:p>
                      <a:pPr>
                        <a:buNone/>
                      </a:pPr>
                      <a:r>
                        <a:rPr lang="en-IN"/>
                        <a:t>File Handling</a:t>
                      </a:r>
                    </a:p>
                  </a:txBody>
                  <a:tcPr anchor="ctr">
                    <a:lnL>
                      <a:noFill/>
                    </a:lnL>
                    <a:lnR>
                      <a:noFill/>
                    </a:lnR>
                    <a:lnT>
                      <a:noFill/>
                    </a:lnT>
                    <a:lnB>
                      <a:noFill/>
                    </a:lnB>
                    <a:noFill/>
                  </a:tcPr>
                </a:tc>
                <a:tc>
                  <a:txBody>
                    <a:bodyPr/>
                    <a:lstStyle/>
                    <a:p>
                      <a:pPr>
                        <a:buNone/>
                      </a:pPr>
                      <a:r>
                        <a:rPr lang="en-IN"/>
                        <a:t>CSV</a:t>
                      </a:r>
                    </a:p>
                  </a:txBody>
                  <a:tcPr anchor="ctr">
                    <a:lnL>
                      <a:noFill/>
                    </a:lnL>
                    <a:lnR>
                      <a:noFill/>
                    </a:lnR>
                    <a:lnT>
                      <a:noFill/>
                    </a:lnT>
                    <a:lnB>
                      <a:noFill/>
                    </a:lnB>
                    <a:noFill/>
                  </a:tcPr>
                </a:tc>
                <a:extLst>
                  <a:ext uri="{0D108BD9-81ED-4DB2-BD59-A6C34878D82A}">
                    <a16:rowId xmlns:a16="http://schemas.microsoft.com/office/drawing/2014/main" val="2475919448"/>
                  </a:ext>
                </a:extLst>
              </a:tr>
              <a:tr h="0">
                <a:tc>
                  <a:txBody>
                    <a:bodyPr/>
                    <a:lstStyle/>
                    <a:p>
                      <a:pPr>
                        <a:buNone/>
                      </a:pPr>
                      <a:r>
                        <a:rPr lang="en-IN"/>
                        <a:t>Libraries Used</a:t>
                      </a:r>
                    </a:p>
                  </a:txBody>
                  <a:tcPr anchor="ctr">
                    <a:lnL>
                      <a:noFill/>
                    </a:lnL>
                    <a:lnR>
                      <a:noFill/>
                    </a:lnR>
                    <a:lnT>
                      <a:noFill/>
                    </a:lnT>
                    <a:lnB>
                      <a:noFill/>
                    </a:lnB>
                    <a:noFill/>
                  </a:tcPr>
                </a:tc>
                <a:tc>
                  <a:txBody>
                    <a:bodyPr/>
                    <a:lstStyle/>
                    <a:p>
                      <a:pPr>
                        <a:buNone/>
                      </a:pPr>
                      <a:r>
                        <a:rPr lang="en-IN"/>
                        <a:t>abc, datetime, random, webbrowser</a:t>
                      </a:r>
                    </a:p>
                  </a:txBody>
                  <a:tcPr anchor="ctr">
                    <a:lnL>
                      <a:noFill/>
                    </a:lnL>
                    <a:lnR>
                      <a:noFill/>
                    </a:lnR>
                    <a:lnT>
                      <a:noFill/>
                    </a:lnT>
                    <a:lnB>
                      <a:noFill/>
                    </a:lnB>
                    <a:noFill/>
                  </a:tcPr>
                </a:tc>
                <a:extLst>
                  <a:ext uri="{0D108BD9-81ED-4DB2-BD59-A6C34878D82A}">
                    <a16:rowId xmlns:a16="http://schemas.microsoft.com/office/drawing/2014/main" val="3929824674"/>
                  </a:ext>
                </a:extLst>
              </a:tr>
              <a:tr h="0">
                <a:tc>
                  <a:txBody>
                    <a:bodyPr/>
                    <a:lstStyle/>
                    <a:p>
                      <a:pPr>
                        <a:buNone/>
                      </a:pPr>
                      <a:r>
                        <a:rPr lang="en-IN"/>
                        <a:t>Design Pattern</a:t>
                      </a:r>
                    </a:p>
                  </a:txBody>
                  <a:tcPr anchor="ctr">
                    <a:lnL>
                      <a:noFill/>
                    </a:lnL>
                    <a:lnR>
                      <a:noFill/>
                    </a:lnR>
                    <a:lnT>
                      <a:noFill/>
                    </a:lnT>
                    <a:lnB>
                      <a:noFill/>
                    </a:lnB>
                    <a:noFill/>
                  </a:tcPr>
                </a:tc>
                <a:tc>
                  <a:txBody>
                    <a:bodyPr/>
                    <a:lstStyle/>
                    <a:p>
                      <a:pPr>
                        <a:buNone/>
                      </a:pPr>
                      <a:r>
                        <a:rPr lang="en-IN" dirty="0"/>
                        <a:t>OOP (Abstraction, Inheritance, Polymorphism)</a:t>
                      </a:r>
                    </a:p>
                  </a:txBody>
                  <a:tcPr anchor="ctr">
                    <a:lnL>
                      <a:noFill/>
                    </a:lnL>
                    <a:lnR>
                      <a:noFill/>
                    </a:lnR>
                    <a:lnT>
                      <a:noFill/>
                    </a:lnT>
                    <a:lnB>
                      <a:noFill/>
                    </a:lnB>
                    <a:noFill/>
                  </a:tcPr>
                </a:tc>
                <a:extLst>
                  <a:ext uri="{0D108BD9-81ED-4DB2-BD59-A6C34878D82A}">
                    <a16:rowId xmlns:a16="http://schemas.microsoft.com/office/drawing/2014/main" val="1045822563"/>
                  </a:ext>
                </a:extLst>
              </a:tr>
              <a:tr h="0">
                <a:tc>
                  <a:txBody>
                    <a:bodyPr/>
                    <a:lstStyle/>
                    <a:p>
                      <a:pPr>
                        <a:buNone/>
                      </a:pPr>
                      <a:r>
                        <a:rPr lang="en-IN"/>
                        <a:t>IDE</a:t>
                      </a:r>
                    </a:p>
                  </a:txBody>
                  <a:tcPr anchor="ctr">
                    <a:lnL>
                      <a:noFill/>
                    </a:lnL>
                    <a:lnR>
                      <a:noFill/>
                    </a:lnR>
                    <a:lnT>
                      <a:noFill/>
                    </a:lnT>
                    <a:lnB>
                      <a:noFill/>
                    </a:lnB>
                    <a:noFill/>
                  </a:tcPr>
                </a:tc>
                <a:tc>
                  <a:txBody>
                    <a:bodyPr/>
                    <a:lstStyle/>
                    <a:p>
                      <a:pPr>
                        <a:buNone/>
                      </a:pPr>
                      <a:r>
                        <a:rPr lang="en-IN" dirty="0"/>
                        <a:t>PyCharm</a:t>
                      </a:r>
                    </a:p>
                  </a:txBody>
                  <a:tcPr anchor="ctr">
                    <a:lnL>
                      <a:noFill/>
                    </a:lnL>
                    <a:lnR>
                      <a:noFill/>
                    </a:lnR>
                    <a:lnT>
                      <a:noFill/>
                    </a:lnT>
                    <a:lnB>
                      <a:noFill/>
                    </a:lnB>
                    <a:noFill/>
                  </a:tcPr>
                </a:tc>
                <a:extLst>
                  <a:ext uri="{0D108BD9-81ED-4DB2-BD59-A6C34878D82A}">
                    <a16:rowId xmlns:a16="http://schemas.microsoft.com/office/drawing/2014/main" val="2973070293"/>
                  </a:ext>
                </a:extLst>
              </a:tr>
            </a:tbl>
          </a:graphicData>
        </a:graphic>
      </p:graphicFrame>
    </p:spTree>
    <p:extLst>
      <p:ext uri="{BB962C8B-B14F-4D97-AF65-F5344CB8AC3E}">
        <p14:creationId xmlns:p14="http://schemas.microsoft.com/office/powerpoint/2010/main" val="37008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1D1E-1156-A9F5-51CA-A9226FDA51B0}"/>
              </a:ext>
            </a:extLst>
          </p:cNvPr>
          <p:cNvSpPr>
            <a:spLocks noGrp="1"/>
          </p:cNvSpPr>
          <p:nvPr>
            <p:ph type="title"/>
          </p:nvPr>
        </p:nvSpPr>
        <p:spPr/>
        <p:txBody>
          <a:bodyPr/>
          <a:lstStyle/>
          <a:p>
            <a:pPr algn="l"/>
            <a:r>
              <a:rPr lang="en-IN" dirty="0"/>
              <a:t>Results</a:t>
            </a:r>
          </a:p>
        </p:txBody>
      </p:sp>
      <p:sp>
        <p:nvSpPr>
          <p:cNvPr id="3" name="Content Placeholder 2">
            <a:extLst>
              <a:ext uri="{FF2B5EF4-FFF2-40B4-BE49-F238E27FC236}">
                <a16:creationId xmlns:a16="http://schemas.microsoft.com/office/drawing/2014/main" id="{1786911F-D3D0-B76A-CDA8-0C31D8DFE25F}"/>
              </a:ext>
            </a:extLst>
          </p:cNvPr>
          <p:cNvSpPr>
            <a:spLocks noGrp="1"/>
          </p:cNvSpPr>
          <p:nvPr>
            <p:ph idx="1"/>
          </p:nvPr>
        </p:nvSpPr>
        <p:spPr/>
        <p:txBody>
          <a:bodyPr/>
          <a:lstStyle/>
          <a:p>
            <a:r>
              <a:rPr lang="en-IN" b="1" dirty="0"/>
              <a:t>Achieved:</a:t>
            </a:r>
            <a:endParaRPr lang="en-IN" dirty="0"/>
          </a:p>
          <a:p>
            <a:pPr marL="6160" indent="0">
              <a:buNone/>
            </a:pPr>
            <a:r>
              <a:rPr lang="en-IN" dirty="0"/>
              <a:t>	User registration and authentication </a:t>
            </a:r>
          </a:p>
          <a:p>
            <a:pPr marL="6160" indent="0">
              <a:buNone/>
            </a:pPr>
            <a:r>
              <a:rPr lang="en-IN" dirty="0"/>
              <a:t>	Dynamic contact management </a:t>
            </a:r>
          </a:p>
          <a:p>
            <a:pPr marL="6160" indent="0">
              <a:buNone/>
            </a:pPr>
            <a:r>
              <a:rPr lang="en-IN" dirty="0"/>
              <a:t>	Location update and persistence </a:t>
            </a:r>
          </a:p>
          <a:p>
            <a:pPr marL="6160" indent="0">
              <a:buNone/>
            </a:pPr>
            <a:r>
              <a:rPr lang="en-IN" dirty="0"/>
              <a:t>	Panic alert simulation across three channels </a:t>
            </a:r>
          </a:p>
          <a:p>
            <a:pPr marL="6160" indent="0">
              <a:buNone/>
            </a:pPr>
            <a:r>
              <a:rPr lang="en-IN" dirty="0"/>
              <a:t>	Interactive GUI-based control panel </a:t>
            </a:r>
          </a:p>
          <a:p>
            <a:endParaRPr lang="en-IN" dirty="0"/>
          </a:p>
        </p:txBody>
      </p:sp>
    </p:spTree>
    <p:extLst>
      <p:ext uri="{BB962C8B-B14F-4D97-AF65-F5344CB8AC3E}">
        <p14:creationId xmlns:p14="http://schemas.microsoft.com/office/powerpoint/2010/main" val="352299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1C7E-D28A-1D40-1384-42668F83DDFB}"/>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61DBEC9D-D16B-BDA8-A501-A1585A895320}"/>
              </a:ext>
            </a:extLst>
          </p:cNvPr>
          <p:cNvSpPr>
            <a:spLocks noGrp="1"/>
          </p:cNvSpPr>
          <p:nvPr>
            <p:ph idx="1"/>
          </p:nvPr>
        </p:nvSpPr>
        <p:spPr>
          <a:xfrm>
            <a:off x="1987215" y="3917492"/>
            <a:ext cx="7796540" cy="3997828"/>
          </a:xfrm>
        </p:spPr>
        <p:txBody>
          <a:bodyPr/>
          <a:lstStyle/>
          <a:p>
            <a:pPr marL="6160" indent="0">
              <a:buNone/>
            </a:pPr>
            <a:r>
              <a:rPr lang="en-IN" dirty="0"/>
              <a:t>This project successfully demonstrates the application of OOP principles in solving a real world safety issue.</a:t>
            </a:r>
          </a:p>
          <a:p>
            <a:endParaRPr lang="en-IN" dirty="0"/>
          </a:p>
        </p:txBody>
      </p:sp>
      <p:sp>
        <p:nvSpPr>
          <p:cNvPr id="5" name="Rectangle 2">
            <a:extLst>
              <a:ext uri="{FF2B5EF4-FFF2-40B4-BE49-F238E27FC236}">
                <a16:creationId xmlns:a16="http://schemas.microsoft.com/office/drawing/2014/main" id="{37AC6108-A793-D460-0C17-05F32F18FDE3}"/>
              </a:ext>
            </a:extLst>
          </p:cNvPr>
          <p:cNvSpPr>
            <a:spLocks noChangeArrowheads="1"/>
          </p:cNvSpPr>
          <p:nvPr/>
        </p:nvSpPr>
        <p:spPr bwMode="auto">
          <a:xfrm>
            <a:off x="1371600" y="214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Combines </a:t>
            </a:r>
            <a:r>
              <a:rPr kumimoji="0" lang="en-US" altLang="en-US" sz="1800" b="1" i="0" u="none" strike="noStrike" cap="none" normalizeH="0" baseline="0">
                <a:ln>
                  <a:noFill/>
                </a:ln>
                <a:solidFill>
                  <a:schemeClr val="tx1"/>
                </a:solidFill>
                <a:effectLst/>
                <a:latin typeface="Arial" panose="020B0604020202020204" pitchFamily="34" charset="0"/>
              </a:rPr>
              <a:t>software design</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human safety</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IoT-inspired alert logic</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Acts as a base prototype for future real-world </a:t>
            </a:r>
            <a:r>
              <a:rPr kumimoji="0" lang="en-US" altLang="en-US" sz="1800" b="1" i="0" u="none" strike="noStrike" cap="none" normalizeH="0" baseline="0">
                <a:ln>
                  <a:noFill/>
                </a:ln>
                <a:solidFill>
                  <a:schemeClr val="tx1"/>
                </a:solidFill>
                <a:effectLst/>
                <a:latin typeface="Arial" panose="020B0604020202020204" pitchFamily="34" charset="0"/>
              </a:rPr>
              <a:t>IoT emergency systems</a:t>
            </a:r>
            <a:r>
              <a:rPr kumimoji="0" lang="en-US" altLang="en-US" sz="18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85757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A4BD-1751-4BFE-436C-8C134B606ADE}"/>
              </a:ext>
            </a:extLst>
          </p:cNvPr>
          <p:cNvSpPr>
            <a:spLocks noGrp="1"/>
          </p:cNvSpPr>
          <p:nvPr>
            <p:ph type="title"/>
          </p:nvPr>
        </p:nvSpPr>
        <p:spPr/>
        <p:txBody>
          <a:bodyPr/>
          <a:lstStyle/>
          <a:p>
            <a:pPr algn="l"/>
            <a:r>
              <a:rPr lang="en-IN" dirty="0"/>
              <a:t>References </a:t>
            </a:r>
          </a:p>
        </p:txBody>
      </p:sp>
      <p:sp>
        <p:nvSpPr>
          <p:cNvPr id="3" name="Content Placeholder 2">
            <a:extLst>
              <a:ext uri="{FF2B5EF4-FFF2-40B4-BE49-F238E27FC236}">
                <a16:creationId xmlns:a16="http://schemas.microsoft.com/office/drawing/2014/main" id="{33F1081B-FF46-4601-8844-82FC0DB01F0D}"/>
              </a:ext>
            </a:extLst>
          </p:cNvPr>
          <p:cNvSpPr>
            <a:spLocks noGrp="1"/>
          </p:cNvSpPr>
          <p:nvPr>
            <p:ph idx="1"/>
          </p:nvPr>
        </p:nvSpPr>
        <p:spPr/>
        <p:txBody>
          <a:bodyPr/>
          <a:lstStyle/>
          <a:p>
            <a:pPr marL="6160" indent="0">
              <a:buNone/>
            </a:pPr>
            <a:r>
              <a:rPr lang="en-IN" dirty="0" err="1"/>
              <a:t>Tkinter</a:t>
            </a:r>
            <a:r>
              <a:rPr lang="en-IN" dirty="0"/>
              <a:t> Crash Course on YouTube : </a:t>
            </a:r>
            <a:r>
              <a:rPr lang="en-IN" dirty="0">
                <a:hlinkClick r:id="rId2"/>
              </a:rPr>
              <a:t>https://youtu.be/ibf5cx221hk?si=iNBkJJiNKu3iYTR_</a:t>
            </a:r>
            <a:endParaRPr lang="en-IN" dirty="0"/>
          </a:p>
          <a:p>
            <a:pPr marL="6160" indent="0">
              <a:buNone/>
            </a:pPr>
            <a:r>
              <a:rPr lang="en-IN" dirty="0"/>
              <a:t>CSV Modules</a:t>
            </a:r>
          </a:p>
          <a:p>
            <a:pPr marL="6160" indent="0">
              <a:buNone/>
            </a:pPr>
            <a:r>
              <a:rPr lang="en-IN" dirty="0"/>
              <a:t>Google Maps API </a:t>
            </a:r>
          </a:p>
          <a:p>
            <a:pPr marL="6160" indent="0">
              <a:buNone/>
            </a:pPr>
            <a:r>
              <a:rPr lang="en-IN" dirty="0"/>
              <a:t>Usage of Web Browser : </a:t>
            </a:r>
            <a:r>
              <a:rPr lang="en-IN" dirty="0">
                <a:hlinkClick r:id="rId3"/>
              </a:rPr>
              <a:t>https://youtu.be/6CYNFVBS2sw?si=YkQvXra7Vq8Uclmp</a:t>
            </a:r>
            <a:endParaRPr lang="en-IN" dirty="0"/>
          </a:p>
          <a:p>
            <a:pPr marL="6160" indent="0">
              <a:buNone/>
            </a:pPr>
            <a:endParaRPr lang="en-IN" dirty="0"/>
          </a:p>
        </p:txBody>
      </p:sp>
    </p:spTree>
    <p:extLst>
      <p:ext uri="{BB962C8B-B14F-4D97-AF65-F5344CB8AC3E}">
        <p14:creationId xmlns:p14="http://schemas.microsoft.com/office/powerpoint/2010/main" val="54507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6074-0A80-5211-60EC-4CE7AA987878}"/>
              </a:ext>
            </a:extLst>
          </p:cNvPr>
          <p:cNvSpPr>
            <a:spLocks noGrp="1"/>
          </p:cNvSpPr>
          <p:nvPr>
            <p:ph type="title"/>
          </p:nvPr>
        </p:nvSpPr>
        <p:spPr/>
        <p:txBody>
          <a:bodyPr/>
          <a:lstStyle/>
          <a:p>
            <a:pPr algn="l"/>
            <a:r>
              <a:rPr lang="en-US" dirty="0"/>
              <a:t>Team Member(s):</a:t>
            </a:r>
            <a:endParaRPr lang="en-IN" dirty="0"/>
          </a:p>
        </p:txBody>
      </p:sp>
      <p:sp>
        <p:nvSpPr>
          <p:cNvPr id="3" name="Content Placeholder 2">
            <a:extLst>
              <a:ext uri="{FF2B5EF4-FFF2-40B4-BE49-F238E27FC236}">
                <a16:creationId xmlns:a16="http://schemas.microsoft.com/office/drawing/2014/main" id="{E38944E4-C5A2-34EA-0530-B2C007804D63}"/>
              </a:ext>
            </a:extLst>
          </p:cNvPr>
          <p:cNvSpPr>
            <a:spLocks noGrp="1"/>
          </p:cNvSpPr>
          <p:nvPr>
            <p:ph idx="1"/>
          </p:nvPr>
        </p:nvSpPr>
        <p:spPr/>
        <p:txBody>
          <a:bodyPr/>
          <a:lstStyle/>
          <a:p>
            <a:pPr marL="6160" indent="0">
              <a:buNone/>
            </a:pPr>
            <a:r>
              <a:rPr lang="en-US" dirty="0"/>
              <a:t>Adhithya R  -  (CB.EN.U4ELC24028)</a:t>
            </a:r>
            <a:endParaRPr lang="en-IN" dirty="0"/>
          </a:p>
        </p:txBody>
      </p:sp>
    </p:spTree>
    <p:extLst>
      <p:ext uri="{BB962C8B-B14F-4D97-AF65-F5344CB8AC3E}">
        <p14:creationId xmlns:p14="http://schemas.microsoft.com/office/powerpoint/2010/main" val="25885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96FB-1EBE-454F-0205-A5503683B331}"/>
              </a:ext>
            </a:extLst>
          </p:cNvPr>
          <p:cNvSpPr>
            <a:spLocks noGrp="1"/>
          </p:cNvSpPr>
          <p:nvPr>
            <p:ph type="title"/>
          </p:nvPr>
        </p:nvSpPr>
        <p:spPr>
          <a:xfrm>
            <a:off x="2611808" y="974887"/>
            <a:ext cx="7958331" cy="1077229"/>
          </a:xfrm>
        </p:spPr>
        <p:txBody>
          <a:bodyPr/>
          <a:lstStyle/>
          <a:p>
            <a:pPr algn="l"/>
            <a:r>
              <a:rPr lang="en-US" dirty="0">
                <a:latin typeface="Bahnschrift SemiLight" panose="020B0502040204020203" pitchFamily="34" charset="0"/>
              </a:rPr>
              <a:t>ABOUT THIS PROJECT:</a:t>
            </a:r>
            <a:endParaRPr lang="en-IN" dirty="0">
              <a:latin typeface="Bahnschrift SemiLight" panose="020B0502040204020203" pitchFamily="34" charset="0"/>
            </a:endParaRPr>
          </a:p>
        </p:txBody>
      </p:sp>
      <p:sp>
        <p:nvSpPr>
          <p:cNvPr id="4" name="TextBox 3">
            <a:extLst>
              <a:ext uri="{FF2B5EF4-FFF2-40B4-BE49-F238E27FC236}">
                <a16:creationId xmlns:a16="http://schemas.microsoft.com/office/drawing/2014/main" id="{3B986F5E-5C2E-2F87-6E2F-CE8CE12E5679}"/>
              </a:ext>
            </a:extLst>
          </p:cNvPr>
          <p:cNvSpPr txBox="1"/>
          <p:nvPr/>
        </p:nvSpPr>
        <p:spPr>
          <a:xfrm>
            <a:off x="1027176" y="1801368"/>
            <a:ext cx="10283952" cy="4247317"/>
          </a:xfrm>
          <a:prstGeom prst="rect">
            <a:avLst/>
          </a:prstGeom>
          <a:noFill/>
        </p:spPr>
        <p:txBody>
          <a:bodyPr wrap="square" rtlCol="0">
            <a:spAutoFit/>
          </a:bodyPr>
          <a:lstStyle/>
          <a:p>
            <a:r>
              <a:rPr lang="en-US" dirty="0"/>
              <a:t>What this actually is?</a:t>
            </a:r>
          </a:p>
          <a:p>
            <a:pPr marL="285750" indent="-285750">
              <a:buFont typeface="Arial" panose="020B0604020202020204" pitchFamily="34" charset="0"/>
              <a:buChar char="•"/>
            </a:pPr>
            <a:r>
              <a:rPr lang="en-US" dirty="0"/>
              <a:t>SheIsSafeSim is a Python Based Object Oriented Simulator that models the working of an emergency alert system for women’s safety. The project focuses on showcasing OOP principles in Python, while also demonstrating how these safety-systems could function in the real world.</a:t>
            </a:r>
          </a:p>
          <a:p>
            <a:pPr marL="285750" indent="-285750">
              <a:buFont typeface="Arial" panose="020B0604020202020204" pitchFamily="34" charset="0"/>
              <a:buChar char="•"/>
            </a:pPr>
            <a:endParaRPr lang="en-US" dirty="0"/>
          </a:p>
          <a:p>
            <a:endParaRPr lang="en-US" dirty="0"/>
          </a:p>
          <a:p>
            <a:endParaRPr lang="en-US" dirty="0"/>
          </a:p>
          <a:p>
            <a:r>
              <a:rPr lang="en-US" dirty="0"/>
              <a:t>Source of Motivation: </a:t>
            </a:r>
          </a:p>
          <a:p>
            <a:pPr marL="285750" indent="-285750">
              <a:buFont typeface="Arial" panose="020B0604020202020204" pitchFamily="34" charset="0"/>
              <a:buChar char="•"/>
            </a:pPr>
            <a:r>
              <a:rPr lang="en-US" dirty="0"/>
              <a:t>Safety is a concern, be it a child or a woman, or those who are old or disabled. These emergency systems are essential for providing quick responses in unsafe situations. While the actual concept relies in the usage of IoT based devices, GPS, and mobile networks, this mini-project provides a simulation of the same workflow, in an understandable, structured and educational way. </a:t>
            </a:r>
          </a:p>
          <a:p>
            <a:endParaRPr lang="en-US" dirty="0"/>
          </a:p>
          <a:p>
            <a:endParaRPr lang="en-IN" dirty="0"/>
          </a:p>
        </p:txBody>
      </p:sp>
    </p:spTree>
    <p:extLst>
      <p:ext uri="{BB962C8B-B14F-4D97-AF65-F5344CB8AC3E}">
        <p14:creationId xmlns:p14="http://schemas.microsoft.com/office/powerpoint/2010/main" val="89288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AF6E-1369-DDBD-1FD2-A1D3005ABEDE}"/>
              </a:ext>
            </a:extLst>
          </p:cNvPr>
          <p:cNvSpPr>
            <a:spLocks noGrp="1"/>
          </p:cNvSpPr>
          <p:nvPr>
            <p:ph type="title"/>
          </p:nvPr>
        </p:nvSpPr>
        <p:spPr/>
        <p:txBody>
          <a:bodyPr/>
          <a:lstStyle/>
          <a:p>
            <a:pPr algn="l"/>
            <a:r>
              <a:rPr lang="en-US" dirty="0"/>
              <a:t>ABOUT THIS PROJECT:</a:t>
            </a:r>
            <a:endParaRPr lang="en-IN" dirty="0"/>
          </a:p>
        </p:txBody>
      </p:sp>
      <p:sp>
        <p:nvSpPr>
          <p:cNvPr id="4" name="TextBox 3">
            <a:extLst>
              <a:ext uri="{FF2B5EF4-FFF2-40B4-BE49-F238E27FC236}">
                <a16:creationId xmlns:a16="http://schemas.microsoft.com/office/drawing/2014/main" id="{A9E6E0FD-E4AF-B861-EBA7-DF51F463DBE7}"/>
              </a:ext>
            </a:extLst>
          </p:cNvPr>
          <p:cNvSpPr txBox="1"/>
          <p:nvPr/>
        </p:nvSpPr>
        <p:spPr>
          <a:xfrm>
            <a:off x="1088136" y="1536192"/>
            <a:ext cx="10241280" cy="5078313"/>
          </a:xfrm>
          <a:prstGeom prst="rect">
            <a:avLst/>
          </a:prstGeom>
          <a:noFill/>
        </p:spPr>
        <p:txBody>
          <a:bodyPr wrap="square" rtlCol="0">
            <a:spAutoFit/>
          </a:bodyPr>
          <a:lstStyle/>
          <a:p>
            <a:r>
              <a:rPr lang="en-US" dirty="0"/>
              <a:t>Key Features:</a:t>
            </a:r>
          </a:p>
          <a:p>
            <a:r>
              <a:rPr lang="en-US" dirty="0"/>
              <a:t> </a:t>
            </a:r>
          </a:p>
          <a:p>
            <a:pPr marL="285750" indent="-285750">
              <a:buFont typeface="Arial" panose="020B0604020202020204" pitchFamily="34" charset="0"/>
              <a:buChar char="•"/>
            </a:pPr>
            <a:r>
              <a:rPr lang="en-US" dirty="0"/>
              <a:t>User Simulation : Represents a user who can trigger or cancel alerts.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Emergency Contacts : Trusted Contacts or the Law Enforcement are notified when an alert is triggered.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Alert Modes : SMS, Call, and App Notification alerts are simulated using OOP concepts such as inheritance and polymorphism.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Location Sharing : Each alert carries the user’s (mock for this project) location coordinates.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Event Logging : Every alert is stored with details. (time, user, notified contacts,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Cancellation Feature : The user can cancel and notify that they are safe. </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137418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2062-0C84-E767-D1E1-4FB134084155}"/>
              </a:ext>
            </a:extLst>
          </p:cNvPr>
          <p:cNvSpPr>
            <a:spLocks noGrp="1"/>
          </p:cNvSpPr>
          <p:nvPr>
            <p:ph type="title"/>
          </p:nvPr>
        </p:nvSpPr>
        <p:spPr/>
        <p:txBody>
          <a:bodyPr/>
          <a:lstStyle/>
          <a:p>
            <a:pPr algn="l"/>
            <a:r>
              <a:rPr lang="en-IN" dirty="0"/>
              <a:t>Conceptual Overview</a:t>
            </a:r>
          </a:p>
        </p:txBody>
      </p:sp>
      <p:sp>
        <p:nvSpPr>
          <p:cNvPr id="4" name="TextBox 3">
            <a:extLst>
              <a:ext uri="{FF2B5EF4-FFF2-40B4-BE49-F238E27FC236}">
                <a16:creationId xmlns:a16="http://schemas.microsoft.com/office/drawing/2014/main" id="{79CFE144-18D1-B998-3F6F-D4A07C4BA11B}"/>
              </a:ext>
            </a:extLst>
          </p:cNvPr>
          <p:cNvSpPr txBox="1"/>
          <p:nvPr/>
        </p:nvSpPr>
        <p:spPr>
          <a:xfrm>
            <a:off x="1207008" y="1627632"/>
            <a:ext cx="9875520" cy="3693319"/>
          </a:xfrm>
          <a:prstGeom prst="rect">
            <a:avLst/>
          </a:prstGeom>
          <a:noFill/>
        </p:spPr>
        <p:txBody>
          <a:bodyPr wrap="square" rtlCol="0">
            <a:spAutoFit/>
          </a:bodyPr>
          <a:lstStyle/>
          <a:p>
            <a:r>
              <a:rPr lang="en-IN" b="1" dirty="0"/>
              <a:t>Core Concept:</a:t>
            </a:r>
            <a:br>
              <a:rPr lang="en-IN" dirty="0"/>
            </a:br>
            <a:r>
              <a:rPr lang="en-IN" dirty="0" err="1"/>
              <a:t>SheSafeSim</a:t>
            </a:r>
            <a:r>
              <a:rPr lang="en-IN" dirty="0"/>
              <a:t> acts as a </a:t>
            </a:r>
            <a:r>
              <a:rPr lang="en-IN" i="1" dirty="0"/>
              <a:t>virtual alert network</a:t>
            </a:r>
            <a:r>
              <a:rPr lang="en-IN" dirty="0"/>
              <a:t> where a user can:</a:t>
            </a:r>
          </a:p>
          <a:p>
            <a:r>
              <a:rPr lang="en-IN" dirty="0"/>
              <a:t>Login/Register in the system.</a:t>
            </a:r>
          </a:p>
          <a:p>
            <a:r>
              <a:rPr lang="en-IN" dirty="0"/>
              <a:t>Add and manage emergency contacts.</a:t>
            </a:r>
          </a:p>
          <a:p>
            <a:r>
              <a:rPr lang="en-IN" dirty="0"/>
              <a:t>Update location manually.</a:t>
            </a:r>
          </a:p>
          <a:p>
            <a:endParaRPr lang="en-IN" dirty="0"/>
          </a:p>
          <a:p>
            <a:endParaRPr lang="en-IN" dirty="0"/>
          </a:p>
          <a:p>
            <a:r>
              <a:rPr lang="en-IN" dirty="0"/>
              <a:t>Trigger a </a:t>
            </a:r>
            <a:r>
              <a:rPr lang="en-IN" b="1" dirty="0"/>
              <a:t>Panic Alert</a:t>
            </a:r>
            <a:r>
              <a:rPr lang="en-IN" dirty="0"/>
              <a:t>, which sends simulated messages to all contacts via three channels.</a:t>
            </a:r>
          </a:p>
          <a:p>
            <a:r>
              <a:rPr lang="en-IN" b="1" dirty="0"/>
              <a:t>Channels Simulated:</a:t>
            </a:r>
            <a:endParaRPr lang="en-IN" dirty="0"/>
          </a:p>
          <a:p>
            <a:r>
              <a:rPr lang="en-IN" dirty="0"/>
              <a:t>📩 </a:t>
            </a:r>
            <a:r>
              <a:rPr lang="en-IN" b="1" dirty="0" err="1"/>
              <a:t>SMSAlert</a:t>
            </a:r>
            <a:endParaRPr lang="en-IN" dirty="0"/>
          </a:p>
          <a:p>
            <a:r>
              <a:rPr lang="en-IN" dirty="0"/>
              <a:t>📞 </a:t>
            </a:r>
            <a:r>
              <a:rPr lang="en-IN" b="1" dirty="0" err="1"/>
              <a:t>CallAlert</a:t>
            </a:r>
            <a:endParaRPr lang="en-IN" dirty="0"/>
          </a:p>
          <a:p>
            <a:r>
              <a:rPr lang="en-IN" dirty="0"/>
              <a:t>🔔 </a:t>
            </a:r>
            <a:r>
              <a:rPr lang="en-IN" b="1" dirty="0" err="1"/>
              <a:t>AppNotification</a:t>
            </a:r>
            <a:endParaRPr lang="en-IN" dirty="0"/>
          </a:p>
          <a:p>
            <a:endParaRPr lang="en-IN" dirty="0"/>
          </a:p>
        </p:txBody>
      </p:sp>
    </p:spTree>
    <p:extLst>
      <p:ext uri="{BB962C8B-B14F-4D97-AF65-F5344CB8AC3E}">
        <p14:creationId xmlns:p14="http://schemas.microsoft.com/office/powerpoint/2010/main" val="77275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12BB-45A8-8CBF-6284-0FCFB58A847B}"/>
              </a:ext>
            </a:extLst>
          </p:cNvPr>
          <p:cNvSpPr>
            <a:spLocks noGrp="1"/>
          </p:cNvSpPr>
          <p:nvPr>
            <p:ph type="title"/>
          </p:nvPr>
        </p:nvSpPr>
        <p:spPr/>
        <p:txBody>
          <a:bodyPr/>
          <a:lstStyle/>
          <a:p>
            <a:pPr algn="l"/>
            <a:r>
              <a:rPr lang="en-IN" dirty="0"/>
              <a:t>Concepts Applied</a:t>
            </a:r>
          </a:p>
        </p:txBody>
      </p:sp>
      <p:graphicFrame>
        <p:nvGraphicFramePr>
          <p:cNvPr id="7" name="Table 6">
            <a:extLst>
              <a:ext uri="{FF2B5EF4-FFF2-40B4-BE49-F238E27FC236}">
                <a16:creationId xmlns:a16="http://schemas.microsoft.com/office/drawing/2014/main" id="{DDD2E85A-A3B6-9686-66F4-989BA3A61E1C}"/>
              </a:ext>
            </a:extLst>
          </p:cNvPr>
          <p:cNvGraphicFramePr>
            <a:graphicFrameLocks noGrp="1"/>
          </p:cNvGraphicFramePr>
          <p:nvPr>
            <p:extLst>
              <p:ext uri="{D42A27DB-BD31-4B8C-83A1-F6EECF244321}">
                <p14:modId xmlns:p14="http://schemas.microsoft.com/office/powerpoint/2010/main" val="3004371959"/>
              </p:ext>
            </p:extLst>
          </p:nvPr>
        </p:nvGraphicFramePr>
        <p:xfrm>
          <a:off x="3036667" y="1746258"/>
          <a:ext cx="5587107" cy="4134831"/>
        </p:xfrm>
        <a:graphic>
          <a:graphicData uri="http://schemas.openxmlformats.org/drawingml/2006/table">
            <a:tbl>
              <a:tblPr/>
              <a:tblGrid>
                <a:gridCol w="1862369">
                  <a:extLst>
                    <a:ext uri="{9D8B030D-6E8A-4147-A177-3AD203B41FA5}">
                      <a16:colId xmlns:a16="http://schemas.microsoft.com/office/drawing/2014/main" val="489031881"/>
                    </a:ext>
                  </a:extLst>
                </a:gridCol>
                <a:gridCol w="1862369">
                  <a:extLst>
                    <a:ext uri="{9D8B030D-6E8A-4147-A177-3AD203B41FA5}">
                      <a16:colId xmlns:a16="http://schemas.microsoft.com/office/drawing/2014/main" val="3294219352"/>
                    </a:ext>
                  </a:extLst>
                </a:gridCol>
                <a:gridCol w="1862369">
                  <a:extLst>
                    <a:ext uri="{9D8B030D-6E8A-4147-A177-3AD203B41FA5}">
                      <a16:colId xmlns:a16="http://schemas.microsoft.com/office/drawing/2014/main" val="2686016820"/>
                    </a:ext>
                  </a:extLst>
                </a:gridCol>
              </a:tblGrid>
              <a:tr h="262120">
                <a:tc>
                  <a:txBody>
                    <a:bodyPr/>
                    <a:lstStyle/>
                    <a:p>
                      <a:pPr>
                        <a:buNone/>
                      </a:pPr>
                      <a:r>
                        <a:rPr lang="en-IN" sz="1300" b="1"/>
                        <a:t>Concept</a:t>
                      </a:r>
                      <a:endParaRPr lang="en-IN" sz="1300"/>
                    </a:p>
                  </a:txBody>
                  <a:tcPr marL="65530" marR="65530" marT="32765" marB="32765" anchor="ctr">
                    <a:lnL>
                      <a:noFill/>
                    </a:lnL>
                    <a:lnR>
                      <a:noFill/>
                    </a:lnR>
                    <a:lnT>
                      <a:noFill/>
                    </a:lnT>
                    <a:lnB>
                      <a:noFill/>
                    </a:lnB>
                    <a:noFill/>
                  </a:tcPr>
                </a:tc>
                <a:tc>
                  <a:txBody>
                    <a:bodyPr/>
                    <a:lstStyle/>
                    <a:p>
                      <a:pPr>
                        <a:buNone/>
                      </a:pPr>
                      <a:r>
                        <a:rPr lang="en-IN" sz="1300" b="1"/>
                        <a:t>Where Used</a:t>
                      </a:r>
                      <a:endParaRPr lang="en-IN" sz="1300"/>
                    </a:p>
                  </a:txBody>
                  <a:tcPr marL="65530" marR="65530" marT="32765" marB="32765" anchor="ctr">
                    <a:lnL>
                      <a:noFill/>
                    </a:lnL>
                    <a:lnR>
                      <a:noFill/>
                    </a:lnR>
                    <a:lnT>
                      <a:noFill/>
                    </a:lnT>
                    <a:lnB>
                      <a:noFill/>
                    </a:lnB>
                    <a:noFill/>
                  </a:tcPr>
                </a:tc>
                <a:tc>
                  <a:txBody>
                    <a:bodyPr/>
                    <a:lstStyle/>
                    <a:p>
                      <a:pPr>
                        <a:buNone/>
                      </a:pPr>
                      <a:r>
                        <a:rPr lang="en-IN" sz="1300" b="1"/>
                        <a:t>Purpose</a:t>
                      </a:r>
                      <a:endParaRPr lang="en-IN" sz="1300"/>
                    </a:p>
                  </a:txBody>
                  <a:tcPr marL="65530" marR="65530" marT="32765" marB="32765" anchor="ctr">
                    <a:lnL>
                      <a:noFill/>
                    </a:lnL>
                    <a:lnR>
                      <a:noFill/>
                    </a:lnR>
                    <a:lnT>
                      <a:noFill/>
                    </a:lnT>
                    <a:lnB>
                      <a:noFill/>
                    </a:lnB>
                    <a:noFill/>
                  </a:tcPr>
                </a:tc>
                <a:extLst>
                  <a:ext uri="{0D108BD9-81ED-4DB2-BD59-A6C34878D82A}">
                    <a16:rowId xmlns:a16="http://schemas.microsoft.com/office/drawing/2014/main" val="644828098"/>
                  </a:ext>
                </a:extLst>
              </a:tr>
              <a:tr h="458709">
                <a:tc>
                  <a:txBody>
                    <a:bodyPr/>
                    <a:lstStyle/>
                    <a:p>
                      <a:pPr>
                        <a:buNone/>
                      </a:pPr>
                      <a:r>
                        <a:rPr lang="en-IN" sz="1300" b="1"/>
                        <a:t>Encapsulation</a:t>
                      </a:r>
                      <a:endParaRPr lang="en-IN" sz="1300"/>
                    </a:p>
                  </a:txBody>
                  <a:tcPr marL="65530" marR="65530" marT="32765" marB="32765" anchor="ctr">
                    <a:lnL>
                      <a:noFill/>
                    </a:lnL>
                    <a:lnR>
                      <a:noFill/>
                    </a:lnR>
                    <a:lnT>
                      <a:noFill/>
                    </a:lnT>
                    <a:lnB>
                      <a:noFill/>
                    </a:lnB>
                    <a:noFill/>
                  </a:tcPr>
                </a:tc>
                <a:tc>
                  <a:txBody>
                    <a:bodyPr/>
                    <a:lstStyle/>
                    <a:p>
                      <a:pPr>
                        <a:buNone/>
                      </a:pPr>
                      <a:r>
                        <a:rPr lang="en-US" sz="1300"/>
                        <a:t>Private vars like </a:t>
                      </a:r>
                      <a:r>
                        <a:rPr lang="en-US" sz="1300">
                          <a:latin typeface="Courier New" panose="02070309020205020404" pitchFamily="49" charset="0"/>
                        </a:rPr>
                        <a:t>__name</a:t>
                      </a:r>
                      <a:r>
                        <a:rPr lang="en-US" sz="1300"/>
                        <a:t>, </a:t>
                      </a:r>
                      <a:r>
                        <a:rPr lang="en-US" sz="1300">
                          <a:latin typeface="Courier New" panose="02070309020205020404" pitchFamily="49" charset="0"/>
                        </a:rPr>
                        <a:t>__contacts</a:t>
                      </a:r>
                      <a:endParaRPr lang="en-US" sz="1300"/>
                    </a:p>
                  </a:txBody>
                  <a:tcPr marL="65530" marR="65530" marT="32765" marB="32765" anchor="ctr">
                    <a:lnL>
                      <a:noFill/>
                    </a:lnL>
                    <a:lnR>
                      <a:noFill/>
                    </a:lnR>
                    <a:lnT>
                      <a:noFill/>
                    </a:lnT>
                    <a:lnB>
                      <a:noFill/>
                    </a:lnB>
                    <a:noFill/>
                  </a:tcPr>
                </a:tc>
                <a:tc>
                  <a:txBody>
                    <a:bodyPr/>
                    <a:lstStyle/>
                    <a:p>
                      <a:pPr>
                        <a:buNone/>
                      </a:pPr>
                      <a:r>
                        <a:rPr lang="en-US" sz="1300"/>
                        <a:t>Protect user and contact data</a:t>
                      </a:r>
                    </a:p>
                  </a:txBody>
                  <a:tcPr marL="65530" marR="65530" marT="32765" marB="32765" anchor="ctr">
                    <a:lnL>
                      <a:noFill/>
                    </a:lnL>
                    <a:lnR>
                      <a:noFill/>
                    </a:lnR>
                    <a:lnT>
                      <a:noFill/>
                    </a:lnT>
                    <a:lnB>
                      <a:noFill/>
                    </a:lnB>
                    <a:noFill/>
                  </a:tcPr>
                </a:tc>
                <a:extLst>
                  <a:ext uri="{0D108BD9-81ED-4DB2-BD59-A6C34878D82A}">
                    <a16:rowId xmlns:a16="http://schemas.microsoft.com/office/drawing/2014/main" val="2098623278"/>
                  </a:ext>
                </a:extLst>
              </a:tr>
              <a:tr h="769851">
                <a:tc>
                  <a:txBody>
                    <a:bodyPr/>
                    <a:lstStyle/>
                    <a:p>
                      <a:pPr>
                        <a:buNone/>
                      </a:pPr>
                      <a:r>
                        <a:rPr lang="en-IN" sz="1300" b="1"/>
                        <a:t>Abstraction</a:t>
                      </a:r>
                      <a:endParaRPr lang="en-IN" sz="1300"/>
                    </a:p>
                  </a:txBody>
                  <a:tcPr marL="65530" marR="65530" marT="32765" marB="32765" anchor="ctr">
                    <a:lnL>
                      <a:noFill/>
                    </a:lnL>
                    <a:lnR>
                      <a:noFill/>
                    </a:lnR>
                    <a:lnT>
                      <a:noFill/>
                    </a:lnT>
                    <a:lnB>
                      <a:noFill/>
                    </a:lnB>
                    <a:noFill/>
                  </a:tcPr>
                </a:tc>
                <a:tc>
                  <a:txBody>
                    <a:bodyPr/>
                    <a:lstStyle/>
                    <a:p>
                      <a:pPr>
                        <a:buNone/>
                      </a:pPr>
                      <a:r>
                        <a:rPr lang="en-IN" sz="1300">
                          <a:latin typeface="Courier New" panose="02070309020205020404" pitchFamily="49" charset="0"/>
                        </a:rPr>
                        <a:t>BaseAlert</a:t>
                      </a:r>
                      <a:r>
                        <a:rPr lang="en-IN" sz="1300"/>
                        <a:t> abstract class</a:t>
                      </a:r>
                    </a:p>
                  </a:txBody>
                  <a:tcPr marL="65530" marR="65530" marT="32765" marB="32765" anchor="ctr">
                    <a:lnL>
                      <a:noFill/>
                    </a:lnL>
                    <a:lnR>
                      <a:noFill/>
                    </a:lnR>
                    <a:lnT>
                      <a:noFill/>
                    </a:lnT>
                    <a:lnB>
                      <a:noFill/>
                    </a:lnB>
                    <a:noFill/>
                  </a:tcPr>
                </a:tc>
                <a:tc>
                  <a:txBody>
                    <a:bodyPr/>
                    <a:lstStyle/>
                    <a:p>
                      <a:pPr>
                        <a:buNone/>
                      </a:pPr>
                      <a:r>
                        <a:rPr lang="en-US" sz="1300"/>
                        <a:t>Defines a unified interface for all alert types</a:t>
                      </a:r>
                    </a:p>
                  </a:txBody>
                  <a:tcPr marL="65530" marR="65530" marT="32765" marB="32765" anchor="ctr">
                    <a:lnL>
                      <a:noFill/>
                    </a:lnL>
                    <a:lnR>
                      <a:noFill/>
                    </a:lnR>
                    <a:lnT>
                      <a:noFill/>
                    </a:lnT>
                    <a:lnB>
                      <a:noFill/>
                    </a:lnB>
                    <a:noFill/>
                  </a:tcPr>
                </a:tc>
                <a:extLst>
                  <a:ext uri="{0D108BD9-81ED-4DB2-BD59-A6C34878D82A}">
                    <a16:rowId xmlns:a16="http://schemas.microsoft.com/office/drawing/2014/main" val="4118016270"/>
                  </a:ext>
                </a:extLst>
              </a:tr>
              <a:tr h="851889">
                <a:tc>
                  <a:txBody>
                    <a:bodyPr/>
                    <a:lstStyle/>
                    <a:p>
                      <a:pPr>
                        <a:buNone/>
                      </a:pPr>
                      <a:r>
                        <a:rPr lang="en-IN" sz="1300" b="1" dirty="0"/>
                        <a:t>Inheritance</a:t>
                      </a:r>
                      <a:endParaRPr lang="en-IN" sz="1300" dirty="0"/>
                    </a:p>
                  </a:txBody>
                  <a:tcPr marL="65530" marR="65530" marT="32765" marB="32765" anchor="ctr">
                    <a:lnL>
                      <a:noFill/>
                    </a:lnL>
                    <a:lnR>
                      <a:noFill/>
                    </a:lnR>
                    <a:lnT>
                      <a:noFill/>
                    </a:lnT>
                    <a:lnB>
                      <a:noFill/>
                    </a:lnB>
                    <a:noFill/>
                  </a:tcPr>
                </a:tc>
                <a:tc>
                  <a:txBody>
                    <a:bodyPr/>
                    <a:lstStyle/>
                    <a:p>
                      <a:pPr>
                        <a:buNone/>
                      </a:pPr>
                      <a:r>
                        <a:rPr lang="en-IN" sz="1300">
                          <a:latin typeface="Courier New" panose="02070309020205020404" pitchFamily="49" charset="0"/>
                        </a:rPr>
                        <a:t>SMSAlert</a:t>
                      </a:r>
                      <a:r>
                        <a:rPr lang="en-IN" sz="1300"/>
                        <a:t>, </a:t>
                      </a:r>
                      <a:r>
                        <a:rPr lang="en-IN" sz="1300">
                          <a:latin typeface="Courier New" panose="02070309020205020404" pitchFamily="49" charset="0"/>
                        </a:rPr>
                        <a:t>CallAlert</a:t>
                      </a:r>
                      <a:r>
                        <a:rPr lang="en-IN" sz="1300"/>
                        <a:t>, </a:t>
                      </a:r>
                      <a:r>
                        <a:rPr lang="en-IN" sz="1300">
                          <a:latin typeface="Courier New" panose="02070309020205020404" pitchFamily="49" charset="0"/>
                        </a:rPr>
                        <a:t>AppNotification</a:t>
                      </a:r>
                      <a:r>
                        <a:rPr lang="en-IN" sz="1300"/>
                        <a:t> subclasses</a:t>
                      </a:r>
                    </a:p>
                  </a:txBody>
                  <a:tcPr marL="65530" marR="65530" marT="32765" marB="32765" anchor="ctr">
                    <a:lnL>
                      <a:noFill/>
                    </a:lnL>
                    <a:lnR>
                      <a:noFill/>
                    </a:lnR>
                    <a:lnT>
                      <a:noFill/>
                    </a:lnT>
                    <a:lnB>
                      <a:noFill/>
                    </a:lnB>
                    <a:noFill/>
                  </a:tcPr>
                </a:tc>
                <a:tc>
                  <a:txBody>
                    <a:bodyPr/>
                    <a:lstStyle/>
                    <a:p>
                      <a:pPr>
                        <a:buNone/>
                      </a:pPr>
                      <a:r>
                        <a:rPr lang="en-IN" sz="1300"/>
                        <a:t>Extend functionality of </a:t>
                      </a:r>
                      <a:r>
                        <a:rPr lang="en-IN" sz="1300">
                          <a:latin typeface="Courier New" panose="02070309020205020404" pitchFamily="49" charset="0"/>
                        </a:rPr>
                        <a:t>BaseAlert</a:t>
                      </a:r>
                      <a:endParaRPr lang="en-IN" sz="1300"/>
                    </a:p>
                  </a:txBody>
                  <a:tcPr marL="65530" marR="65530" marT="32765" marB="32765" anchor="ctr">
                    <a:lnL>
                      <a:noFill/>
                    </a:lnL>
                    <a:lnR>
                      <a:noFill/>
                    </a:lnR>
                    <a:lnT>
                      <a:noFill/>
                    </a:lnT>
                    <a:lnB>
                      <a:noFill/>
                    </a:lnB>
                    <a:noFill/>
                  </a:tcPr>
                </a:tc>
                <a:extLst>
                  <a:ext uri="{0D108BD9-81ED-4DB2-BD59-A6C34878D82A}">
                    <a16:rowId xmlns:a16="http://schemas.microsoft.com/office/drawing/2014/main" val="3123517565"/>
                  </a:ext>
                </a:extLst>
              </a:tr>
              <a:tr h="655299">
                <a:tc>
                  <a:txBody>
                    <a:bodyPr/>
                    <a:lstStyle/>
                    <a:p>
                      <a:pPr>
                        <a:buNone/>
                      </a:pPr>
                      <a:r>
                        <a:rPr lang="en-IN" sz="1300" b="1"/>
                        <a:t>Polymorphism</a:t>
                      </a:r>
                      <a:endParaRPr lang="en-IN" sz="1300"/>
                    </a:p>
                  </a:txBody>
                  <a:tcPr marL="65530" marR="65530" marT="32765" marB="32765" anchor="ctr">
                    <a:lnL>
                      <a:noFill/>
                    </a:lnL>
                    <a:lnR>
                      <a:noFill/>
                    </a:lnR>
                    <a:lnT>
                      <a:noFill/>
                    </a:lnT>
                    <a:lnB>
                      <a:noFill/>
                    </a:lnB>
                    <a:noFill/>
                  </a:tcPr>
                </a:tc>
                <a:tc>
                  <a:txBody>
                    <a:bodyPr/>
                    <a:lstStyle/>
                    <a:p>
                      <a:pPr>
                        <a:buNone/>
                      </a:pPr>
                      <a:r>
                        <a:rPr lang="en-US" sz="1300">
                          <a:latin typeface="Courier New" panose="02070309020205020404" pitchFamily="49" charset="0"/>
                        </a:rPr>
                        <a:t>send_alert()</a:t>
                      </a:r>
                      <a:r>
                        <a:rPr lang="en-US" sz="1300"/>
                        <a:t> overridden in each subclass</a:t>
                      </a:r>
                    </a:p>
                  </a:txBody>
                  <a:tcPr marL="65530" marR="65530" marT="32765" marB="32765" anchor="ctr">
                    <a:lnL>
                      <a:noFill/>
                    </a:lnL>
                    <a:lnR>
                      <a:noFill/>
                    </a:lnR>
                    <a:lnT>
                      <a:noFill/>
                    </a:lnT>
                    <a:lnB>
                      <a:noFill/>
                    </a:lnB>
                    <a:noFill/>
                  </a:tcPr>
                </a:tc>
                <a:tc>
                  <a:txBody>
                    <a:bodyPr/>
                    <a:lstStyle/>
                    <a:p>
                      <a:pPr>
                        <a:buNone/>
                      </a:pPr>
                      <a:r>
                        <a:rPr lang="en-US" sz="1300"/>
                        <a:t>Different alert behaviors through common interface</a:t>
                      </a:r>
                    </a:p>
                  </a:txBody>
                  <a:tcPr marL="65530" marR="65530" marT="32765" marB="32765" anchor="ctr">
                    <a:lnL>
                      <a:noFill/>
                    </a:lnL>
                    <a:lnR>
                      <a:noFill/>
                    </a:lnR>
                    <a:lnT>
                      <a:noFill/>
                    </a:lnT>
                    <a:lnB>
                      <a:noFill/>
                    </a:lnB>
                    <a:noFill/>
                  </a:tcPr>
                </a:tc>
                <a:extLst>
                  <a:ext uri="{0D108BD9-81ED-4DB2-BD59-A6C34878D82A}">
                    <a16:rowId xmlns:a16="http://schemas.microsoft.com/office/drawing/2014/main" val="1819784389"/>
                  </a:ext>
                </a:extLst>
              </a:tr>
              <a:tr h="458709">
                <a:tc>
                  <a:txBody>
                    <a:bodyPr/>
                    <a:lstStyle/>
                    <a:p>
                      <a:pPr>
                        <a:buNone/>
                      </a:pPr>
                      <a:r>
                        <a:rPr lang="en-IN" sz="1300" b="1"/>
                        <a:t>Composition</a:t>
                      </a:r>
                      <a:endParaRPr lang="en-IN" sz="1300"/>
                    </a:p>
                  </a:txBody>
                  <a:tcPr marL="65530" marR="65530" marT="32765" marB="32765" anchor="ctr">
                    <a:lnL>
                      <a:noFill/>
                    </a:lnL>
                    <a:lnR>
                      <a:noFill/>
                    </a:lnR>
                    <a:lnT>
                      <a:noFill/>
                    </a:lnT>
                    <a:lnB>
                      <a:noFill/>
                    </a:lnB>
                    <a:noFill/>
                  </a:tcPr>
                </a:tc>
                <a:tc>
                  <a:txBody>
                    <a:bodyPr/>
                    <a:lstStyle/>
                    <a:p>
                      <a:pPr>
                        <a:buNone/>
                      </a:pPr>
                      <a:r>
                        <a:rPr lang="en-US" sz="1300">
                          <a:latin typeface="Courier New" panose="02070309020205020404" pitchFamily="49" charset="0"/>
                        </a:rPr>
                        <a:t>User</a:t>
                      </a:r>
                      <a:r>
                        <a:rPr lang="en-US" sz="1300"/>
                        <a:t> class contains </a:t>
                      </a:r>
                      <a:r>
                        <a:rPr lang="en-US" sz="1300">
                          <a:latin typeface="Courier New" panose="02070309020205020404" pitchFamily="49" charset="0"/>
                        </a:rPr>
                        <a:t>Contact</a:t>
                      </a:r>
                      <a:r>
                        <a:rPr lang="en-US" sz="1300"/>
                        <a:t> objects</a:t>
                      </a:r>
                    </a:p>
                  </a:txBody>
                  <a:tcPr marL="65530" marR="65530" marT="32765" marB="32765" anchor="ctr">
                    <a:lnL>
                      <a:noFill/>
                    </a:lnL>
                    <a:lnR>
                      <a:noFill/>
                    </a:lnR>
                    <a:lnT>
                      <a:noFill/>
                    </a:lnT>
                    <a:lnB>
                      <a:noFill/>
                    </a:lnB>
                    <a:noFill/>
                  </a:tcPr>
                </a:tc>
                <a:tc>
                  <a:txBody>
                    <a:bodyPr/>
                    <a:lstStyle/>
                    <a:p>
                      <a:pPr>
                        <a:buNone/>
                      </a:pPr>
                      <a:r>
                        <a:rPr lang="en-US" sz="1300"/>
                        <a:t>Real-world relation: a user </a:t>
                      </a:r>
                      <a:r>
                        <a:rPr lang="en-US" sz="1300" i="1"/>
                        <a:t>has</a:t>
                      </a:r>
                      <a:r>
                        <a:rPr lang="en-US" sz="1300"/>
                        <a:t> contacts</a:t>
                      </a:r>
                    </a:p>
                  </a:txBody>
                  <a:tcPr marL="65530" marR="65530" marT="32765" marB="32765" anchor="ctr">
                    <a:lnL>
                      <a:noFill/>
                    </a:lnL>
                    <a:lnR>
                      <a:noFill/>
                    </a:lnR>
                    <a:lnT>
                      <a:noFill/>
                    </a:lnT>
                    <a:lnB>
                      <a:noFill/>
                    </a:lnB>
                    <a:noFill/>
                  </a:tcPr>
                </a:tc>
                <a:extLst>
                  <a:ext uri="{0D108BD9-81ED-4DB2-BD59-A6C34878D82A}">
                    <a16:rowId xmlns:a16="http://schemas.microsoft.com/office/drawing/2014/main" val="1774334033"/>
                  </a:ext>
                </a:extLst>
              </a:tr>
              <a:tr h="655299">
                <a:tc>
                  <a:txBody>
                    <a:bodyPr/>
                    <a:lstStyle/>
                    <a:p>
                      <a:pPr>
                        <a:buNone/>
                      </a:pPr>
                      <a:r>
                        <a:rPr lang="en-IN" sz="1300" b="1"/>
                        <a:t>Static Method</a:t>
                      </a:r>
                      <a:endParaRPr lang="en-IN" sz="1300"/>
                    </a:p>
                  </a:txBody>
                  <a:tcPr marL="65530" marR="65530" marT="32765" marB="32765" anchor="ctr">
                    <a:lnL>
                      <a:noFill/>
                    </a:lnL>
                    <a:lnR>
                      <a:noFill/>
                    </a:lnR>
                    <a:lnT>
                      <a:noFill/>
                    </a:lnT>
                    <a:lnB>
                      <a:noFill/>
                    </a:lnB>
                    <a:noFill/>
                  </a:tcPr>
                </a:tc>
                <a:tc>
                  <a:txBody>
                    <a:bodyPr/>
                    <a:lstStyle/>
                    <a:p>
                      <a:pPr>
                        <a:buNone/>
                      </a:pPr>
                      <a:r>
                        <a:rPr lang="en-IN" sz="1300">
                          <a:latin typeface="Courier New" panose="02070309020205020404" pitchFamily="49" charset="0"/>
                        </a:rPr>
                        <a:t>receive_alert()</a:t>
                      </a:r>
                      <a:r>
                        <a:rPr lang="en-IN" sz="1300"/>
                        <a:t> in Contact</a:t>
                      </a:r>
                    </a:p>
                  </a:txBody>
                  <a:tcPr marL="65530" marR="65530" marT="32765" marB="32765" anchor="ctr">
                    <a:lnL>
                      <a:noFill/>
                    </a:lnL>
                    <a:lnR>
                      <a:noFill/>
                    </a:lnR>
                    <a:lnT>
                      <a:noFill/>
                    </a:lnT>
                    <a:lnB>
                      <a:noFill/>
                    </a:lnB>
                    <a:noFill/>
                  </a:tcPr>
                </a:tc>
                <a:tc>
                  <a:txBody>
                    <a:bodyPr/>
                    <a:lstStyle/>
                    <a:p>
                      <a:pPr>
                        <a:buNone/>
                      </a:pPr>
                      <a:r>
                        <a:rPr lang="en-US" sz="1300" dirty="0"/>
                        <a:t>Shared alert behavior independent of instance</a:t>
                      </a:r>
                    </a:p>
                  </a:txBody>
                  <a:tcPr marL="65530" marR="65530" marT="32765" marB="32765" anchor="ctr">
                    <a:lnL>
                      <a:noFill/>
                    </a:lnL>
                    <a:lnR>
                      <a:noFill/>
                    </a:lnR>
                    <a:lnT>
                      <a:noFill/>
                    </a:lnT>
                    <a:lnB>
                      <a:noFill/>
                    </a:lnB>
                    <a:noFill/>
                  </a:tcPr>
                </a:tc>
                <a:extLst>
                  <a:ext uri="{0D108BD9-81ED-4DB2-BD59-A6C34878D82A}">
                    <a16:rowId xmlns:a16="http://schemas.microsoft.com/office/drawing/2014/main" val="2861754798"/>
                  </a:ext>
                </a:extLst>
              </a:tr>
            </a:tbl>
          </a:graphicData>
        </a:graphic>
      </p:graphicFrame>
    </p:spTree>
    <p:extLst>
      <p:ext uri="{BB962C8B-B14F-4D97-AF65-F5344CB8AC3E}">
        <p14:creationId xmlns:p14="http://schemas.microsoft.com/office/powerpoint/2010/main" val="284047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C051-CA77-3584-000B-FD4C1E7CF633}"/>
              </a:ext>
            </a:extLst>
          </p:cNvPr>
          <p:cNvSpPr>
            <a:spLocks noGrp="1"/>
          </p:cNvSpPr>
          <p:nvPr>
            <p:ph type="title"/>
          </p:nvPr>
        </p:nvSpPr>
        <p:spPr/>
        <p:txBody>
          <a:bodyPr/>
          <a:lstStyle/>
          <a:p>
            <a:pPr algn="l"/>
            <a:r>
              <a:rPr lang="en-IN" dirty="0"/>
              <a:t>System Architecture</a:t>
            </a:r>
          </a:p>
        </p:txBody>
      </p:sp>
      <p:sp>
        <p:nvSpPr>
          <p:cNvPr id="3" name="Content Placeholder 2">
            <a:extLst>
              <a:ext uri="{FF2B5EF4-FFF2-40B4-BE49-F238E27FC236}">
                <a16:creationId xmlns:a16="http://schemas.microsoft.com/office/drawing/2014/main" id="{A76A0646-F367-F0DA-5DF8-52BA91B12C9F}"/>
              </a:ext>
            </a:extLst>
          </p:cNvPr>
          <p:cNvSpPr>
            <a:spLocks noGrp="1"/>
          </p:cNvSpPr>
          <p:nvPr>
            <p:ph idx="1"/>
          </p:nvPr>
        </p:nvSpPr>
        <p:spPr/>
        <p:txBody>
          <a:bodyPr>
            <a:normAutofit fontScale="55000" lnSpcReduction="20000"/>
          </a:bodyPr>
          <a:lstStyle/>
          <a:p>
            <a:r>
              <a:rPr lang="en-IN" b="1" dirty="0"/>
              <a:t>Layers of the System:</a:t>
            </a:r>
            <a:endParaRPr lang="en-IN" dirty="0"/>
          </a:p>
          <a:p>
            <a:pPr marL="6160" indent="0">
              <a:buNone/>
            </a:pPr>
            <a:r>
              <a:rPr lang="en-IN" b="1" dirty="0"/>
              <a:t>	Frontend Layer (GUI)</a:t>
            </a:r>
            <a:r>
              <a:rPr lang="en-IN" dirty="0"/>
              <a:t> – </a:t>
            </a:r>
            <a:r>
              <a:rPr lang="en-IN" dirty="0" err="1"/>
              <a:t>Tkinter</a:t>
            </a:r>
            <a:r>
              <a:rPr lang="en-IN" dirty="0"/>
              <a:t> for user interaction</a:t>
            </a:r>
          </a:p>
          <a:p>
            <a:pPr marL="6160" indent="0">
              <a:buNone/>
            </a:pPr>
            <a:r>
              <a:rPr lang="en-IN" b="1" dirty="0"/>
              <a:t>	Backend Layer (Logic)</a:t>
            </a:r>
            <a:r>
              <a:rPr lang="en-IN" dirty="0"/>
              <a:t> – OOP classes for user, contacts, and alerts</a:t>
            </a:r>
          </a:p>
          <a:p>
            <a:pPr marL="6160" indent="0">
              <a:buNone/>
            </a:pPr>
            <a:r>
              <a:rPr lang="en-IN" b="1" dirty="0"/>
              <a:t>	Persistence Layer</a:t>
            </a:r>
            <a:r>
              <a:rPr lang="en-IN" dirty="0"/>
              <a:t> – CSV storage for saved contact lists</a:t>
            </a:r>
          </a:p>
          <a:p>
            <a:pPr marL="6160" indent="0">
              <a:buNone/>
            </a:pPr>
            <a:r>
              <a:rPr lang="en-IN" b="1" dirty="0"/>
              <a:t>	Event Layer</a:t>
            </a:r>
            <a:r>
              <a:rPr lang="en-IN" dirty="0"/>
              <a:t> – Emergency event triggering and handling</a:t>
            </a:r>
          </a:p>
          <a:p>
            <a:r>
              <a:rPr lang="en-IN" b="1" dirty="0"/>
              <a:t>Modules Used:</a:t>
            </a:r>
            <a:endParaRPr lang="en-IN" dirty="0"/>
          </a:p>
          <a:p>
            <a:pPr marL="6160" indent="0">
              <a:buNone/>
            </a:pPr>
            <a:r>
              <a:rPr lang="en-IN" dirty="0"/>
              <a:t>	</a:t>
            </a:r>
            <a:r>
              <a:rPr lang="en-IN" dirty="0" err="1"/>
              <a:t>tkinter</a:t>
            </a:r>
            <a:r>
              <a:rPr lang="en-IN" dirty="0"/>
              <a:t> → GUI design</a:t>
            </a:r>
          </a:p>
          <a:p>
            <a:pPr marL="6160" indent="0">
              <a:buNone/>
            </a:pPr>
            <a:r>
              <a:rPr lang="en-IN" dirty="0"/>
              <a:t>	csv → file handling</a:t>
            </a:r>
          </a:p>
          <a:p>
            <a:pPr marL="6160" indent="0">
              <a:buNone/>
            </a:pPr>
            <a:r>
              <a:rPr lang="en-IN" dirty="0"/>
              <a:t>	</a:t>
            </a:r>
            <a:r>
              <a:rPr lang="en-IN" dirty="0" err="1"/>
              <a:t>abc</a:t>
            </a:r>
            <a:r>
              <a:rPr lang="en-IN" dirty="0"/>
              <a:t> → abstract base class implementation</a:t>
            </a:r>
          </a:p>
          <a:p>
            <a:pPr marL="6160" indent="0">
              <a:buNone/>
            </a:pPr>
            <a:r>
              <a:rPr lang="en-IN" dirty="0"/>
              <a:t>	datetime → time-stamping alerts</a:t>
            </a:r>
          </a:p>
          <a:p>
            <a:pPr marL="6160" indent="0">
              <a:buNone/>
            </a:pPr>
            <a:r>
              <a:rPr lang="en-IN" dirty="0"/>
              <a:t>	random → generating unique alert IDs</a:t>
            </a:r>
          </a:p>
          <a:p>
            <a:pPr lvl="1"/>
            <a:r>
              <a:rPr lang="en-IN" dirty="0" err="1"/>
              <a:t>webbrowser</a:t>
            </a:r>
            <a:r>
              <a:rPr lang="en-IN" dirty="0"/>
              <a:t> → opening Google Maps</a:t>
            </a:r>
          </a:p>
          <a:p>
            <a:endParaRPr lang="en-IN" dirty="0"/>
          </a:p>
        </p:txBody>
      </p:sp>
    </p:spTree>
    <p:extLst>
      <p:ext uri="{BB962C8B-B14F-4D97-AF65-F5344CB8AC3E}">
        <p14:creationId xmlns:p14="http://schemas.microsoft.com/office/powerpoint/2010/main" val="51793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7761-AEB4-DB82-31AC-CF0A4D57AB23}"/>
              </a:ext>
            </a:extLst>
          </p:cNvPr>
          <p:cNvSpPr>
            <a:spLocks noGrp="1"/>
          </p:cNvSpPr>
          <p:nvPr>
            <p:ph type="title"/>
          </p:nvPr>
        </p:nvSpPr>
        <p:spPr/>
        <p:txBody>
          <a:bodyPr/>
          <a:lstStyle/>
          <a:p>
            <a:pPr algn="l"/>
            <a:r>
              <a:rPr lang="en-IN" dirty="0"/>
              <a:t>Workflow</a:t>
            </a:r>
          </a:p>
        </p:txBody>
      </p:sp>
      <p:sp>
        <p:nvSpPr>
          <p:cNvPr id="3" name="Content Placeholder 2">
            <a:extLst>
              <a:ext uri="{FF2B5EF4-FFF2-40B4-BE49-F238E27FC236}">
                <a16:creationId xmlns:a16="http://schemas.microsoft.com/office/drawing/2014/main" id="{2FD71649-2F77-2BFF-EBB2-F12065F6A9E0}"/>
              </a:ext>
            </a:extLst>
          </p:cNvPr>
          <p:cNvSpPr>
            <a:spLocks noGrp="1"/>
          </p:cNvSpPr>
          <p:nvPr>
            <p:ph idx="1"/>
          </p:nvPr>
        </p:nvSpPr>
        <p:spPr/>
        <p:txBody>
          <a:bodyPr>
            <a:normAutofit fontScale="85000" lnSpcReduction="20000"/>
          </a:bodyPr>
          <a:lstStyle/>
          <a:p>
            <a:r>
              <a:rPr lang="en-IN" b="1" dirty="0"/>
              <a:t>Step-by-Step Process:</a:t>
            </a:r>
            <a:endParaRPr lang="en-IN" dirty="0"/>
          </a:p>
          <a:p>
            <a:r>
              <a:rPr lang="en-IN" b="1" dirty="0"/>
              <a:t>User Login/Register</a:t>
            </a:r>
            <a:r>
              <a:rPr lang="en-IN" dirty="0"/>
              <a:t> → Authentication verified</a:t>
            </a:r>
          </a:p>
          <a:p>
            <a:r>
              <a:rPr lang="en-IN" b="1" dirty="0"/>
              <a:t>Dashboard Opens</a:t>
            </a:r>
            <a:r>
              <a:rPr lang="en-IN" dirty="0"/>
              <a:t> → User adds/view contacts</a:t>
            </a:r>
          </a:p>
          <a:p>
            <a:r>
              <a:rPr lang="en-IN" b="1" dirty="0"/>
              <a:t>User Updates Location</a:t>
            </a:r>
            <a:r>
              <a:rPr lang="en-IN" dirty="0"/>
              <a:t> → Stored in user profile</a:t>
            </a:r>
          </a:p>
          <a:p>
            <a:r>
              <a:rPr lang="en-IN" b="1" dirty="0"/>
              <a:t>Panic Alert Triggered</a:t>
            </a:r>
            <a:r>
              <a:rPr lang="en-IN" dirty="0"/>
              <a:t> → Loop through all contacts</a:t>
            </a:r>
          </a:p>
          <a:p>
            <a:r>
              <a:rPr lang="en-IN" b="1" dirty="0"/>
              <a:t>Alert Channels Activated:</a:t>
            </a:r>
            <a:endParaRPr lang="en-IN" dirty="0"/>
          </a:p>
          <a:p>
            <a:pPr lvl="1"/>
            <a:r>
              <a:rPr lang="en-IN" dirty="0"/>
              <a:t>SMS</a:t>
            </a:r>
          </a:p>
          <a:p>
            <a:pPr lvl="1"/>
            <a:r>
              <a:rPr lang="en-IN" dirty="0"/>
              <a:t>Call</a:t>
            </a:r>
          </a:p>
          <a:p>
            <a:pPr lvl="1"/>
            <a:r>
              <a:rPr lang="en-IN" dirty="0"/>
              <a:t>App Notification</a:t>
            </a:r>
          </a:p>
          <a:p>
            <a:r>
              <a:rPr lang="en-IN" b="1" dirty="0"/>
              <a:t>Confirmation Message Shown → "Alert Sent Successfully"</a:t>
            </a:r>
            <a:endParaRPr lang="en-IN" dirty="0"/>
          </a:p>
          <a:p>
            <a:endParaRPr lang="en-IN" dirty="0"/>
          </a:p>
        </p:txBody>
      </p:sp>
    </p:spTree>
    <p:extLst>
      <p:ext uri="{BB962C8B-B14F-4D97-AF65-F5344CB8AC3E}">
        <p14:creationId xmlns:p14="http://schemas.microsoft.com/office/powerpoint/2010/main" val="19503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D85B-C2CC-A9D4-05A8-75FB183E7FF0}"/>
              </a:ext>
            </a:extLst>
          </p:cNvPr>
          <p:cNvSpPr>
            <a:spLocks noGrp="1"/>
          </p:cNvSpPr>
          <p:nvPr>
            <p:ph type="title"/>
          </p:nvPr>
        </p:nvSpPr>
        <p:spPr/>
        <p:txBody>
          <a:bodyPr/>
          <a:lstStyle/>
          <a:p>
            <a:pPr algn="l"/>
            <a:r>
              <a:rPr lang="en-IN" dirty="0"/>
              <a:t>GUI Design Overview</a:t>
            </a:r>
          </a:p>
        </p:txBody>
      </p:sp>
      <p:sp>
        <p:nvSpPr>
          <p:cNvPr id="3" name="Content Placeholder 2">
            <a:extLst>
              <a:ext uri="{FF2B5EF4-FFF2-40B4-BE49-F238E27FC236}">
                <a16:creationId xmlns:a16="http://schemas.microsoft.com/office/drawing/2014/main" id="{B9D073B9-C6E2-F391-4DE8-2FFE77D0E504}"/>
              </a:ext>
            </a:extLst>
          </p:cNvPr>
          <p:cNvSpPr>
            <a:spLocks noGrp="1"/>
          </p:cNvSpPr>
          <p:nvPr>
            <p:ph idx="1"/>
          </p:nvPr>
        </p:nvSpPr>
        <p:spPr/>
        <p:txBody>
          <a:bodyPr>
            <a:normAutofit fontScale="70000" lnSpcReduction="20000"/>
          </a:bodyPr>
          <a:lstStyle/>
          <a:p>
            <a:r>
              <a:rPr lang="en-IN" b="1" dirty="0"/>
              <a:t>Interface Components:</a:t>
            </a:r>
            <a:endParaRPr lang="en-IN" dirty="0"/>
          </a:p>
          <a:p>
            <a:r>
              <a:rPr lang="en-IN" b="1" dirty="0"/>
              <a:t>Login Page:</a:t>
            </a:r>
            <a:r>
              <a:rPr lang="en-IN" dirty="0"/>
              <a:t> Username, ID, Password fields</a:t>
            </a:r>
          </a:p>
          <a:p>
            <a:r>
              <a:rPr lang="en-IN" b="1" dirty="0"/>
              <a:t>Register Page:</a:t>
            </a:r>
            <a:r>
              <a:rPr lang="en-IN" dirty="0"/>
              <a:t> New user creation</a:t>
            </a:r>
          </a:p>
          <a:p>
            <a:r>
              <a:rPr lang="en-IN" b="1" dirty="0"/>
              <a:t>Dashboard:</a:t>
            </a:r>
            <a:endParaRPr lang="en-IN" dirty="0"/>
          </a:p>
          <a:p>
            <a:pPr lvl="1"/>
            <a:r>
              <a:rPr lang="en-IN" dirty="0"/>
              <a:t>Add/View Contacts</a:t>
            </a:r>
          </a:p>
          <a:p>
            <a:pPr lvl="1"/>
            <a:r>
              <a:rPr lang="en-IN" dirty="0"/>
              <a:t>Update Location</a:t>
            </a:r>
          </a:p>
          <a:p>
            <a:pPr lvl="1"/>
            <a:r>
              <a:rPr lang="en-IN" dirty="0"/>
              <a:t>Send Panic Alert</a:t>
            </a:r>
          </a:p>
          <a:p>
            <a:pPr lvl="1"/>
            <a:r>
              <a:rPr lang="en-IN" dirty="0"/>
              <a:t>Open Map</a:t>
            </a:r>
          </a:p>
          <a:p>
            <a:r>
              <a:rPr lang="en-IN" b="1" dirty="0"/>
              <a:t>GUI Framework:</a:t>
            </a:r>
            <a:r>
              <a:rPr lang="en-IN" dirty="0"/>
              <a:t> </a:t>
            </a:r>
            <a:r>
              <a:rPr lang="en-IN" dirty="0" err="1"/>
              <a:t>Tkinter</a:t>
            </a:r>
            <a:endParaRPr lang="en-IN" dirty="0"/>
          </a:p>
          <a:p>
            <a:r>
              <a:rPr lang="en-IN" dirty="0"/>
              <a:t>Buttons, Labels, Entry widgets, and </a:t>
            </a:r>
            <a:r>
              <a:rPr lang="en-IN" dirty="0" err="1"/>
              <a:t>Toplevel</a:t>
            </a:r>
            <a:r>
              <a:rPr lang="en-IN" dirty="0"/>
              <a:t> popups used.</a:t>
            </a:r>
          </a:p>
          <a:p>
            <a:r>
              <a:rPr lang="en-IN" dirty="0" err="1"/>
              <a:t>MessageBox</a:t>
            </a:r>
            <a:r>
              <a:rPr lang="en-IN" dirty="0"/>
              <a:t> for success/error alerts.</a:t>
            </a:r>
          </a:p>
          <a:p>
            <a:endParaRPr lang="en-IN" dirty="0"/>
          </a:p>
        </p:txBody>
      </p:sp>
    </p:spTree>
    <p:extLst>
      <p:ext uri="{BB962C8B-B14F-4D97-AF65-F5344CB8AC3E}">
        <p14:creationId xmlns:p14="http://schemas.microsoft.com/office/powerpoint/2010/main" val="470059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1045</TotalTime>
  <Words>924</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SemiLight</vt:lpstr>
      <vt:lpstr>Courier New</vt:lpstr>
      <vt:lpstr>MS Shell Dlg 2</vt:lpstr>
      <vt:lpstr>Wingdings</vt:lpstr>
      <vt:lpstr>Wingdings 3</vt:lpstr>
      <vt:lpstr>Madison</vt:lpstr>
      <vt:lpstr>SheIsSafeSim.</vt:lpstr>
      <vt:lpstr>Team Member(s):</vt:lpstr>
      <vt:lpstr>ABOUT THIS PROJECT:</vt:lpstr>
      <vt:lpstr>ABOUT THIS PROJECT:</vt:lpstr>
      <vt:lpstr>Conceptual Overview</vt:lpstr>
      <vt:lpstr>Concepts Applied</vt:lpstr>
      <vt:lpstr>System Architecture</vt:lpstr>
      <vt:lpstr>Workflow</vt:lpstr>
      <vt:lpstr>GUI Design Overview</vt:lpstr>
      <vt:lpstr>PowerPoint Presentation</vt:lpstr>
      <vt:lpstr>Emergency Simulation Process</vt:lpstr>
      <vt:lpstr>PowerPoint Presentation</vt:lpstr>
      <vt:lpstr>Technical Enhancements Outside OOPs and Future Scope</vt:lpstr>
      <vt:lpstr>Methodology Summary as Different Phases</vt:lpstr>
      <vt:lpstr>Software Used: </vt:lpstr>
      <vt:lpstr>Results</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Adhithya Ramkumar</dc:creator>
  <cp:lastModifiedBy>Adhithya Ramkumar</cp:lastModifiedBy>
  <cp:revision>3</cp:revision>
  <dcterms:created xsi:type="dcterms:W3CDTF">2025-09-04T15:33:19Z</dcterms:created>
  <dcterms:modified xsi:type="dcterms:W3CDTF">2025-10-08T10:03:00Z</dcterms:modified>
</cp:coreProperties>
</file>