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5ffe1e8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5ffe1e8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b3987e1d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b3987e1d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b3987e1d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b3987e1d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b3987e1d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b3987e1d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b3987e1d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b3987e1d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b3987e1d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b3987e1d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b3987e1d2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b3987e1d2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77d9a9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77d9a9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221d3004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221d3004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35e7d2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535e7d2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3987e1d2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3987e1d2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221d3004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221d3004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535e7d2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535e7d2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221d3004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221d3004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221d3004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221d3004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35e7d3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535e7d3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221d3004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221d3004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221d300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221d300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535e7d3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535e7d3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5c93a39fc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5c93a39fc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221d3004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221d300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b3987e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b3987e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535e7d2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535e7d2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221d300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221d300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221d3004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221d3004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535e7d2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535e7d2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535e7d2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535e7d2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535e7d3e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535e7d3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77d9a91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77d9a91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b3987e1d2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b3987e1d2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77d9a91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77d9a91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b3987e1d2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b3987e1d2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535e7d5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535e7d5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b3987e1d2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b3987e1d2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b3987e1d2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b3987e1d2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b3987e1d2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b3987e1d2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b3987e1d2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b3987e1d2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77d9a911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77d9a911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570202c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570202c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570202c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570202c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5a333ae9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5a333ae9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25c93a39fc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25c93a39fc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570202c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570202c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b3987e1d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b3987e1d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5c93a39f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5c93a39f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5c93a39f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5c93a39f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570202c5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570202c5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5c93a39f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5c93a39f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5a333ae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5a333ae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5c93a39f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5c93a39f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5a333ae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5a333ae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5c93a39f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5c93a39f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5c93a39f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25c93a39f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5c93a39f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5c93a39f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b3987e1d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b3987e1d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25c93a39f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25c93a39f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25a333ae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25a333ae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5c93a39fc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5c93a39fc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5c93a39f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25c93a39f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25c93a39fc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25c93a39f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25c93a39fc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25c93a39f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25a333ae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25a333ae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277d9a911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277d9a91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25a333ae9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25a333ae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25c93a39fc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25c93a39fc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b3987e1d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b3987e1d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277d9a91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277d9a91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5a333ae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25a333ae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77d9a91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277d9a91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25a333ae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25a333ae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25c93a39f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25c93a39fc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25c93a39fc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25c93a39fc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25c93a39fc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25c93a39fc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25c93a39fc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25c93a39fc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25a333ae9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25a333ae9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25c93a39fc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25c93a39fc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b3987e1d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b3987e1d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25c93a39fc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25c93a39fc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25c93a39fc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25c93a39fc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277d9a911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277d9a911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25c93a39fc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25c93a39fc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b3987e1d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b3987e1d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9.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2.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7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75.png"/><Relationship Id="rId4" Type="http://schemas.openxmlformats.org/officeDocument/2006/relationships/image" Target="../media/image6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7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7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382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380"/>
              <a:t>Jackson Hole and Teton County Resident Survey Towards Tourism</a:t>
            </a:r>
            <a:endParaRPr sz="4380"/>
          </a:p>
          <a:p>
            <a:pPr indent="0" lvl="0" marL="0" rtl="0" algn="ctr">
              <a:spcBef>
                <a:spcPts val="0"/>
              </a:spcBef>
              <a:spcAft>
                <a:spcPts val="0"/>
              </a:spcAft>
              <a:buSzPts val="990"/>
              <a:buNone/>
            </a:pPr>
            <a:r>
              <a:rPr i="1" lang="en" sz="4380"/>
              <a:t>Results Analysis</a:t>
            </a:r>
            <a:endParaRPr i="1" sz="4380"/>
          </a:p>
        </p:txBody>
      </p:sp>
      <p:sp>
        <p:nvSpPr>
          <p:cNvPr id="55" name="Google Shape;55;p13"/>
          <p:cNvSpPr txBox="1"/>
          <p:nvPr>
            <p:ph idx="1" type="subTitle"/>
          </p:nvPr>
        </p:nvSpPr>
        <p:spPr>
          <a:xfrm>
            <a:off x="265675" y="37818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April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221875" y="1054350"/>
            <a:ext cx="7470373" cy="4017700"/>
          </a:xfrm>
          <a:prstGeom prst="rect">
            <a:avLst/>
          </a:prstGeom>
          <a:noFill/>
          <a:ln>
            <a:noFill/>
          </a:ln>
        </p:spPr>
      </p:pic>
      <p:sp>
        <p:nvSpPr>
          <p:cNvPr id="115" name="Google Shape;115;p22"/>
          <p:cNvSpPr txBox="1"/>
          <p:nvPr>
            <p:ph idx="1" type="subTitle"/>
          </p:nvPr>
        </p:nvSpPr>
        <p:spPr>
          <a:xfrm>
            <a:off x="311700" y="1657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Gender</a:t>
            </a:r>
            <a:endParaRPr/>
          </a:p>
        </p:txBody>
      </p:sp>
      <p:pic>
        <p:nvPicPr>
          <p:cNvPr id="116" name="Google Shape;116;p22" title="Points scored"/>
          <p:cNvPicPr preferRelativeResize="0"/>
          <p:nvPr/>
        </p:nvPicPr>
        <p:blipFill>
          <a:blip r:embed="rId4">
            <a:alphaModFix/>
          </a:blip>
          <a:stretch>
            <a:fillRect/>
          </a:stretch>
        </p:blipFill>
        <p:spPr>
          <a:xfrm>
            <a:off x="412825" y="784625"/>
            <a:ext cx="7049400" cy="4358875"/>
          </a:xfrm>
          <a:prstGeom prst="rect">
            <a:avLst/>
          </a:prstGeom>
          <a:noFill/>
          <a:ln>
            <a:noFill/>
          </a:ln>
        </p:spPr>
      </p:pic>
      <p:sp>
        <p:nvSpPr>
          <p:cNvPr id="117" name="Google Shape;117;p22"/>
          <p:cNvSpPr txBox="1"/>
          <p:nvPr/>
        </p:nvSpPr>
        <p:spPr>
          <a:xfrm>
            <a:off x="7821050" y="4517825"/>
            <a:ext cx="107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N=3,445</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subTitle"/>
          </p:nvPr>
        </p:nvSpPr>
        <p:spPr>
          <a:xfrm>
            <a:off x="219700" y="4050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Marital</a:t>
            </a:r>
            <a:r>
              <a:rPr lang="en"/>
              <a:t> status</a:t>
            </a:r>
            <a:endParaRPr/>
          </a:p>
        </p:txBody>
      </p:sp>
      <p:pic>
        <p:nvPicPr>
          <p:cNvPr id="123" name="Google Shape;123;p23" title="Points scored"/>
          <p:cNvPicPr preferRelativeResize="0"/>
          <p:nvPr/>
        </p:nvPicPr>
        <p:blipFill>
          <a:blip r:embed="rId3">
            <a:alphaModFix/>
          </a:blip>
          <a:stretch>
            <a:fillRect/>
          </a:stretch>
        </p:blipFill>
        <p:spPr>
          <a:xfrm>
            <a:off x="152400" y="1350000"/>
            <a:ext cx="5888571" cy="3641100"/>
          </a:xfrm>
          <a:prstGeom prst="rect">
            <a:avLst/>
          </a:prstGeom>
          <a:noFill/>
          <a:ln>
            <a:noFill/>
          </a:ln>
        </p:spPr>
      </p:pic>
      <p:sp>
        <p:nvSpPr>
          <p:cNvPr id="124" name="Google Shape;124;p23"/>
          <p:cNvSpPr txBox="1"/>
          <p:nvPr/>
        </p:nvSpPr>
        <p:spPr>
          <a:xfrm>
            <a:off x="7784250" y="4563825"/>
            <a:ext cx="125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N=3,443</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311700" y="705274"/>
            <a:ext cx="8132875" cy="3937200"/>
          </a:xfrm>
          <a:prstGeom prst="rect">
            <a:avLst/>
          </a:prstGeom>
          <a:noFill/>
          <a:ln>
            <a:noFill/>
          </a:ln>
        </p:spPr>
      </p:pic>
      <p:sp>
        <p:nvSpPr>
          <p:cNvPr id="130" name="Google Shape;130;p24"/>
          <p:cNvSpPr txBox="1"/>
          <p:nvPr>
            <p:ph idx="1" type="subTitle"/>
          </p:nvPr>
        </p:nvSpPr>
        <p:spPr>
          <a:xfrm>
            <a:off x="311700" y="138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Ethnic heritage</a:t>
            </a:r>
            <a:endParaRPr/>
          </a:p>
        </p:txBody>
      </p:sp>
      <p:pic>
        <p:nvPicPr>
          <p:cNvPr id="131" name="Google Shape;131;p24" title="Points scored"/>
          <p:cNvPicPr preferRelativeResize="0"/>
          <p:nvPr/>
        </p:nvPicPr>
        <p:blipFill>
          <a:blip r:embed="rId4">
            <a:alphaModFix/>
          </a:blip>
          <a:stretch>
            <a:fillRect/>
          </a:stretch>
        </p:blipFill>
        <p:spPr>
          <a:xfrm>
            <a:off x="412825" y="705275"/>
            <a:ext cx="7177749" cy="4438225"/>
          </a:xfrm>
          <a:prstGeom prst="rect">
            <a:avLst/>
          </a:prstGeom>
          <a:noFill/>
          <a:ln>
            <a:noFill/>
          </a:ln>
        </p:spPr>
      </p:pic>
      <p:sp>
        <p:nvSpPr>
          <p:cNvPr id="132" name="Google Shape;132;p24"/>
          <p:cNvSpPr txBox="1"/>
          <p:nvPr/>
        </p:nvSpPr>
        <p:spPr>
          <a:xfrm>
            <a:off x="7830275" y="4674225"/>
            <a:ext cx="125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N=3,442</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subTitle"/>
          </p:nvPr>
        </p:nvSpPr>
        <p:spPr>
          <a:xfrm>
            <a:off x="134825" y="220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Respondent</a:t>
            </a:r>
            <a:r>
              <a:rPr lang="en"/>
              <a:t> has c</a:t>
            </a:r>
            <a:r>
              <a:rPr lang="en"/>
              <a:t>hildren (0-17) living in the area</a:t>
            </a:r>
            <a:endParaRPr/>
          </a:p>
        </p:txBody>
      </p:sp>
      <p:pic>
        <p:nvPicPr>
          <p:cNvPr id="138" name="Google Shape;138;p25" title="Points scored"/>
          <p:cNvPicPr preferRelativeResize="0"/>
          <p:nvPr/>
        </p:nvPicPr>
        <p:blipFill>
          <a:blip r:embed="rId3">
            <a:alphaModFix/>
          </a:blip>
          <a:stretch>
            <a:fillRect/>
          </a:stretch>
        </p:blipFill>
        <p:spPr>
          <a:xfrm>
            <a:off x="152400" y="1165975"/>
            <a:ext cx="6186186" cy="3825125"/>
          </a:xfrm>
          <a:prstGeom prst="rect">
            <a:avLst/>
          </a:prstGeom>
          <a:noFill/>
          <a:ln>
            <a:noFill/>
          </a:ln>
        </p:spPr>
      </p:pic>
      <p:sp>
        <p:nvSpPr>
          <p:cNvPr id="139" name="Google Shape;139;p25"/>
          <p:cNvSpPr txBox="1"/>
          <p:nvPr/>
        </p:nvSpPr>
        <p:spPr>
          <a:xfrm>
            <a:off x="7857875" y="4582225"/>
            <a:ext cx="95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N=3,440</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subTitle"/>
          </p:nvPr>
        </p:nvSpPr>
        <p:spPr>
          <a:xfrm>
            <a:off x="873600" y="165625"/>
            <a:ext cx="8270400" cy="62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Age</a:t>
            </a:r>
            <a:endParaRPr/>
          </a:p>
        </p:txBody>
      </p:sp>
      <p:pic>
        <p:nvPicPr>
          <p:cNvPr id="145" name="Google Shape;145;p26" title="Points scored"/>
          <p:cNvPicPr preferRelativeResize="0"/>
          <p:nvPr/>
        </p:nvPicPr>
        <p:blipFill>
          <a:blip r:embed="rId3">
            <a:alphaModFix/>
          </a:blip>
          <a:stretch>
            <a:fillRect/>
          </a:stretch>
        </p:blipFill>
        <p:spPr>
          <a:xfrm>
            <a:off x="1242175" y="670625"/>
            <a:ext cx="7037049" cy="4351225"/>
          </a:xfrm>
          <a:prstGeom prst="rect">
            <a:avLst/>
          </a:prstGeom>
          <a:noFill/>
          <a:ln>
            <a:noFill/>
          </a:ln>
        </p:spPr>
      </p:pic>
      <p:sp>
        <p:nvSpPr>
          <p:cNvPr id="146" name="Google Shape;146;p26"/>
          <p:cNvSpPr txBox="1"/>
          <p:nvPr/>
        </p:nvSpPr>
        <p:spPr>
          <a:xfrm>
            <a:off x="7683050" y="4609825"/>
            <a:ext cx="135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 = 3,446</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Survey Analysis</a:t>
            </a:r>
            <a:endParaRPr/>
          </a:p>
        </p:txBody>
      </p:sp>
      <p:sp>
        <p:nvSpPr>
          <p:cNvPr id="152" name="Google Shape;152;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 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Overarching Sentiment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ctrTitle"/>
          </p:nvPr>
        </p:nvSpPr>
        <p:spPr>
          <a:xfrm>
            <a:off x="311700" y="560550"/>
            <a:ext cx="8520600" cy="84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80"/>
              <a:t>86% of respondents agree or </a:t>
            </a:r>
            <a:r>
              <a:rPr lang="en" sz="2880"/>
              <a:t>strongly</a:t>
            </a:r>
            <a:r>
              <a:rPr lang="en" sz="2880"/>
              <a:t> agree with the statement that tourism is important to the local economy</a:t>
            </a:r>
            <a:endParaRPr sz="2880"/>
          </a:p>
        </p:txBody>
      </p:sp>
      <p:pic>
        <p:nvPicPr>
          <p:cNvPr id="163" name="Google Shape;163;p29" title="Chart"/>
          <p:cNvPicPr preferRelativeResize="0"/>
          <p:nvPr/>
        </p:nvPicPr>
        <p:blipFill>
          <a:blip r:embed="rId3">
            <a:alphaModFix/>
          </a:blip>
          <a:stretch>
            <a:fillRect/>
          </a:stretch>
        </p:blipFill>
        <p:spPr>
          <a:xfrm>
            <a:off x="102925" y="1323338"/>
            <a:ext cx="8479826" cy="3096475"/>
          </a:xfrm>
          <a:prstGeom prst="rect">
            <a:avLst/>
          </a:prstGeom>
          <a:noFill/>
          <a:ln>
            <a:noFill/>
          </a:ln>
        </p:spPr>
      </p:pic>
      <p:sp>
        <p:nvSpPr>
          <p:cNvPr id="164" name="Google Shape;164;p29"/>
          <p:cNvSpPr txBox="1"/>
          <p:nvPr/>
        </p:nvSpPr>
        <p:spPr>
          <a:xfrm>
            <a:off x="8124700" y="4793850"/>
            <a:ext cx="86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5" name="Google Shape;165;p29"/>
          <p:cNvSpPr txBox="1"/>
          <p:nvPr/>
        </p:nvSpPr>
        <p:spPr>
          <a:xfrm>
            <a:off x="7945300" y="4743300"/>
            <a:ext cx="122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N=4,264</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94500" y="22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Respondents who live in the county for less years, are more likely to agree that tourism is very important for the county</a:t>
            </a:r>
            <a:endParaRPr/>
          </a:p>
        </p:txBody>
      </p:sp>
      <p:sp>
        <p:nvSpPr>
          <p:cNvPr id="171" name="Google Shape;171;p30"/>
          <p:cNvSpPr txBox="1"/>
          <p:nvPr/>
        </p:nvSpPr>
        <p:spPr>
          <a:xfrm>
            <a:off x="7945300" y="4743300"/>
            <a:ext cx="122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N=3,060</a:t>
            </a:r>
            <a:endParaRPr sz="1200"/>
          </a:p>
        </p:txBody>
      </p:sp>
      <p:pic>
        <p:nvPicPr>
          <p:cNvPr id="172" name="Google Shape;172;p30" title="Points scored"/>
          <p:cNvPicPr preferRelativeResize="0"/>
          <p:nvPr/>
        </p:nvPicPr>
        <p:blipFill>
          <a:blip r:embed="rId3">
            <a:alphaModFix/>
          </a:blip>
          <a:stretch>
            <a:fillRect/>
          </a:stretch>
        </p:blipFill>
        <p:spPr>
          <a:xfrm>
            <a:off x="634875" y="1541350"/>
            <a:ext cx="7746624" cy="320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76125" y="25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Those that work in the tourism industry are more </a:t>
            </a:r>
            <a:r>
              <a:rPr lang="en"/>
              <a:t>likely</a:t>
            </a:r>
            <a:r>
              <a:rPr lang="en"/>
              <a:t> to state that tourism is </a:t>
            </a:r>
            <a:r>
              <a:rPr lang="en"/>
              <a:t>important</a:t>
            </a:r>
            <a:r>
              <a:rPr lang="en"/>
              <a:t> to the local economy </a:t>
            </a:r>
            <a:endParaRPr/>
          </a:p>
        </p:txBody>
      </p:sp>
      <p:sp>
        <p:nvSpPr>
          <p:cNvPr id="178" name="Google Shape;178;p31"/>
          <p:cNvSpPr txBox="1"/>
          <p:nvPr/>
        </p:nvSpPr>
        <p:spPr>
          <a:xfrm>
            <a:off x="7729025" y="4727650"/>
            <a:ext cx="121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N=2,346</a:t>
            </a:r>
            <a:endParaRPr sz="1200"/>
          </a:p>
        </p:txBody>
      </p:sp>
      <p:pic>
        <p:nvPicPr>
          <p:cNvPr id="179" name="Google Shape;179;p31" title="Points scored"/>
          <p:cNvPicPr preferRelativeResize="0"/>
          <p:nvPr/>
        </p:nvPicPr>
        <p:blipFill>
          <a:blip r:embed="rId3">
            <a:alphaModFix/>
          </a:blip>
          <a:stretch>
            <a:fillRect/>
          </a:stretch>
        </p:blipFill>
        <p:spPr>
          <a:xfrm>
            <a:off x="690099" y="1117100"/>
            <a:ext cx="7507401" cy="30467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Survey Demographics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21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53% of respondents disagree or strongly disagree that tourism benefits the county in non-economic ways</a:t>
            </a:r>
            <a:endParaRPr/>
          </a:p>
          <a:p>
            <a:pPr indent="0" lvl="0" marL="0" rtl="0" algn="l">
              <a:spcBef>
                <a:spcPts val="0"/>
              </a:spcBef>
              <a:spcAft>
                <a:spcPts val="0"/>
              </a:spcAft>
              <a:buNone/>
            </a:pPr>
            <a:r>
              <a:t/>
            </a:r>
            <a:endParaRPr/>
          </a:p>
        </p:txBody>
      </p:sp>
      <p:pic>
        <p:nvPicPr>
          <p:cNvPr id="185" name="Google Shape;185;p32" title="Chart"/>
          <p:cNvPicPr preferRelativeResize="0"/>
          <p:nvPr/>
        </p:nvPicPr>
        <p:blipFill>
          <a:blip r:embed="rId3">
            <a:alphaModFix/>
          </a:blip>
          <a:stretch>
            <a:fillRect/>
          </a:stretch>
        </p:blipFill>
        <p:spPr>
          <a:xfrm>
            <a:off x="1045050" y="1073750"/>
            <a:ext cx="7153251" cy="3802924"/>
          </a:xfrm>
          <a:prstGeom prst="rect">
            <a:avLst/>
          </a:prstGeom>
          <a:noFill/>
          <a:ln>
            <a:noFill/>
          </a:ln>
        </p:spPr>
      </p:pic>
      <p:sp>
        <p:nvSpPr>
          <p:cNvPr id="186" name="Google Shape;186;p32"/>
          <p:cNvSpPr txBox="1"/>
          <p:nvPr/>
        </p:nvSpPr>
        <p:spPr>
          <a:xfrm>
            <a:off x="8078675" y="4774200"/>
            <a:ext cx="102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N=4,259</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104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Respondents who live in the county less years are more likely to agree that tourism benefits them in non-economic ways</a:t>
            </a:r>
            <a:endParaRPr/>
          </a:p>
        </p:txBody>
      </p:sp>
      <p:sp>
        <p:nvSpPr>
          <p:cNvPr id="192" name="Google Shape;192;p33"/>
          <p:cNvSpPr txBox="1"/>
          <p:nvPr/>
        </p:nvSpPr>
        <p:spPr>
          <a:xfrm>
            <a:off x="8023500" y="4784650"/>
            <a:ext cx="103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N=3,060</a:t>
            </a:r>
            <a:endParaRPr sz="1200"/>
          </a:p>
        </p:txBody>
      </p:sp>
      <p:pic>
        <p:nvPicPr>
          <p:cNvPr id="193" name="Google Shape;193;p33" title="Points scored"/>
          <p:cNvPicPr preferRelativeResize="0"/>
          <p:nvPr/>
        </p:nvPicPr>
        <p:blipFill>
          <a:blip r:embed="rId3">
            <a:alphaModFix/>
          </a:blip>
          <a:stretch>
            <a:fillRect/>
          </a:stretch>
        </p:blipFill>
        <p:spPr>
          <a:xfrm>
            <a:off x="1572162" y="1030525"/>
            <a:ext cx="5999676" cy="3709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102125"/>
            <a:ext cx="8520600" cy="96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of </a:t>
            </a:r>
            <a:r>
              <a:rPr lang="en"/>
              <a:t>respondents</a:t>
            </a:r>
            <a:r>
              <a:rPr lang="en"/>
              <a:t> feel that tourism does not benefit them economically while 38% agrees it does</a:t>
            </a:r>
            <a:endParaRPr/>
          </a:p>
        </p:txBody>
      </p:sp>
      <p:pic>
        <p:nvPicPr>
          <p:cNvPr id="199" name="Google Shape;199;p34" title="Chart"/>
          <p:cNvPicPr preferRelativeResize="0"/>
          <p:nvPr/>
        </p:nvPicPr>
        <p:blipFill>
          <a:blip r:embed="rId3">
            <a:alphaModFix/>
          </a:blip>
          <a:stretch>
            <a:fillRect/>
          </a:stretch>
        </p:blipFill>
        <p:spPr>
          <a:xfrm>
            <a:off x="441675" y="1067225"/>
            <a:ext cx="7687925" cy="3675551"/>
          </a:xfrm>
          <a:prstGeom prst="rect">
            <a:avLst/>
          </a:prstGeom>
          <a:noFill/>
          <a:ln>
            <a:noFill/>
          </a:ln>
        </p:spPr>
      </p:pic>
      <p:sp>
        <p:nvSpPr>
          <p:cNvPr id="200" name="Google Shape;200;p34"/>
          <p:cNvSpPr txBox="1"/>
          <p:nvPr/>
        </p:nvSpPr>
        <p:spPr>
          <a:xfrm>
            <a:off x="8060300" y="4757050"/>
            <a:ext cx="99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N=4,249</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57725" y="178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Respondents who have lived in the county longer, are less likely to state that tourism benefits them economically </a:t>
            </a:r>
            <a:endParaRPr/>
          </a:p>
        </p:txBody>
      </p:sp>
      <p:sp>
        <p:nvSpPr>
          <p:cNvPr id="206" name="Google Shape;206;p35"/>
          <p:cNvSpPr txBox="1"/>
          <p:nvPr/>
        </p:nvSpPr>
        <p:spPr>
          <a:xfrm>
            <a:off x="8023500" y="4784650"/>
            <a:ext cx="103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N=3,060</a:t>
            </a:r>
            <a:endParaRPr sz="1200"/>
          </a:p>
        </p:txBody>
      </p:sp>
      <p:pic>
        <p:nvPicPr>
          <p:cNvPr id="207" name="Google Shape;207;p35" title="Points scored"/>
          <p:cNvPicPr preferRelativeResize="0"/>
          <p:nvPr/>
        </p:nvPicPr>
        <p:blipFill>
          <a:blip r:embed="rId3">
            <a:alphaModFix/>
          </a:blip>
          <a:stretch>
            <a:fillRect/>
          </a:stretch>
        </p:blipFill>
        <p:spPr>
          <a:xfrm>
            <a:off x="1609750" y="1182950"/>
            <a:ext cx="5824875" cy="3601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514125" y="21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Younger people perceive more economic benefits from tourism than older people</a:t>
            </a:r>
            <a:endParaRPr/>
          </a:p>
        </p:txBody>
      </p:sp>
      <p:sp>
        <p:nvSpPr>
          <p:cNvPr id="213" name="Google Shape;213;p36"/>
          <p:cNvSpPr txBox="1"/>
          <p:nvPr/>
        </p:nvSpPr>
        <p:spPr>
          <a:xfrm>
            <a:off x="8216675" y="4774200"/>
            <a:ext cx="8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 3,365</a:t>
            </a:r>
            <a:endParaRPr sz="1200"/>
          </a:p>
        </p:txBody>
      </p:sp>
      <p:pic>
        <p:nvPicPr>
          <p:cNvPr id="214" name="Google Shape;214;p36" title="Points scored"/>
          <p:cNvPicPr preferRelativeResize="0"/>
          <p:nvPr/>
        </p:nvPicPr>
        <p:blipFill>
          <a:blip r:embed="rId3">
            <a:alphaModFix/>
          </a:blip>
          <a:stretch>
            <a:fillRect/>
          </a:stretch>
        </p:blipFill>
        <p:spPr>
          <a:xfrm>
            <a:off x="247200" y="1165750"/>
            <a:ext cx="7583076" cy="38989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132175"/>
            <a:ext cx="8520600" cy="82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61% of respondents would be willing to pay more taxes if it meant fewer visitors in the area</a:t>
            </a:r>
            <a:endParaRPr/>
          </a:p>
        </p:txBody>
      </p:sp>
      <p:pic>
        <p:nvPicPr>
          <p:cNvPr id="220" name="Google Shape;220;p37" title="Chart"/>
          <p:cNvPicPr preferRelativeResize="0"/>
          <p:nvPr/>
        </p:nvPicPr>
        <p:blipFill>
          <a:blip r:embed="rId3">
            <a:alphaModFix/>
          </a:blip>
          <a:stretch>
            <a:fillRect/>
          </a:stretch>
        </p:blipFill>
        <p:spPr>
          <a:xfrm>
            <a:off x="550150" y="1049412"/>
            <a:ext cx="8649048" cy="3601351"/>
          </a:xfrm>
          <a:prstGeom prst="rect">
            <a:avLst/>
          </a:prstGeom>
          <a:noFill/>
          <a:ln>
            <a:noFill/>
          </a:ln>
        </p:spPr>
      </p:pic>
      <p:sp>
        <p:nvSpPr>
          <p:cNvPr id="221" name="Google Shape;221;p37"/>
          <p:cNvSpPr txBox="1"/>
          <p:nvPr/>
        </p:nvSpPr>
        <p:spPr>
          <a:xfrm>
            <a:off x="8078700" y="4743300"/>
            <a:ext cx="106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N=4,260</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57700" y="20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Respondents who have lived in the county between 3-20 years are more </a:t>
            </a:r>
            <a:r>
              <a:rPr lang="en" sz="2320"/>
              <a:t>likely</a:t>
            </a:r>
            <a:r>
              <a:rPr lang="en" sz="2320"/>
              <a:t> to be willing to pay more taxes in exchange for fewer visitors </a:t>
            </a:r>
            <a:endParaRPr sz="2320"/>
          </a:p>
        </p:txBody>
      </p:sp>
      <p:sp>
        <p:nvSpPr>
          <p:cNvPr id="227" name="Google Shape;227;p38"/>
          <p:cNvSpPr txBox="1"/>
          <p:nvPr/>
        </p:nvSpPr>
        <p:spPr>
          <a:xfrm>
            <a:off x="8207525" y="4774200"/>
            <a:ext cx="103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N=3,060</a:t>
            </a:r>
            <a:endParaRPr sz="1200"/>
          </a:p>
        </p:txBody>
      </p:sp>
      <p:pic>
        <p:nvPicPr>
          <p:cNvPr id="228" name="Google Shape;228;p38" title="Points scored"/>
          <p:cNvPicPr preferRelativeResize="0"/>
          <p:nvPr/>
        </p:nvPicPr>
        <p:blipFill>
          <a:blip r:embed="rId3">
            <a:alphaModFix/>
          </a:blip>
          <a:stretch>
            <a:fillRect/>
          </a:stretch>
        </p:blipFill>
        <p:spPr>
          <a:xfrm>
            <a:off x="2261725" y="1113350"/>
            <a:ext cx="6041574" cy="37356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57700" y="19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significant difference in age groups’ willingness to pay pay more taxes if that means fewer visitors </a:t>
            </a:r>
            <a:endParaRPr/>
          </a:p>
        </p:txBody>
      </p:sp>
      <p:sp>
        <p:nvSpPr>
          <p:cNvPr id="234" name="Google Shape;234;p39"/>
          <p:cNvSpPr txBox="1"/>
          <p:nvPr/>
        </p:nvSpPr>
        <p:spPr>
          <a:xfrm>
            <a:off x="7922275" y="4692650"/>
            <a:ext cx="93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N=3,365</a:t>
            </a:r>
            <a:endParaRPr sz="1200"/>
          </a:p>
        </p:txBody>
      </p:sp>
      <p:pic>
        <p:nvPicPr>
          <p:cNvPr id="235" name="Google Shape;235;p39" title="Points scored"/>
          <p:cNvPicPr preferRelativeResize="0"/>
          <p:nvPr/>
        </p:nvPicPr>
        <p:blipFill>
          <a:blip r:embed="rId3">
            <a:alphaModFix/>
          </a:blip>
          <a:stretch>
            <a:fillRect/>
          </a:stretch>
        </p:blipFill>
        <p:spPr>
          <a:xfrm>
            <a:off x="1" y="1185850"/>
            <a:ext cx="7849899" cy="3957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247300" y="168975"/>
            <a:ext cx="8520600" cy="125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Respondents with children 0-17 years old are </a:t>
            </a:r>
            <a:r>
              <a:rPr lang="en"/>
              <a:t>slightly</a:t>
            </a:r>
            <a:r>
              <a:rPr lang="en"/>
              <a:t> less willing to pay more taxes in </a:t>
            </a:r>
            <a:r>
              <a:rPr lang="en"/>
              <a:t>exchange</a:t>
            </a:r>
            <a:r>
              <a:rPr lang="en"/>
              <a:t> for fewer </a:t>
            </a:r>
            <a:r>
              <a:rPr lang="en"/>
              <a:t>visitors</a:t>
            </a:r>
            <a:r>
              <a:rPr lang="en"/>
              <a:t> than those </a:t>
            </a:r>
            <a:r>
              <a:rPr lang="en"/>
              <a:t>without children</a:t>
            </a:r>
            <a:r>
              <a:rPr lang="en"/>
              <a:t> </a:t>
            </a:r>
            <a:endParaRPr/>
          </a:p>
        </p:txBody>
      </p:sp>
      <p:sp>
        <p:nvSpPr>
          <p:cNvPr id="241" name="Google Shape;241;p40"/>
          <p:cNvSpPr txBox="1"/>
          <p:nvPr/>
        </p:nvSpPr>
        <p:spPr>
          <a:xfrm>
            <a:off x="7821075" y="4646625"/>
            <a:ext cx="112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N=3,437</a:t>
            </a:r>
            <a:endParaRPr sz="1200"/>
          </a:p>
        </p:txBody>
      </p:sp>
      <p:pic>
        <p:nvPicPr>
          <p:cNvPr id="242" name="Google Shape;242;p40" title="Points scored"/>
          <p:cNvPicPr preferRelativeResize="0"/>
          <p:nvPr/>
        </p:nvPicPr>
        <p:blipFill>
          <a:blip r:embed="rId3">
            <a:alphaModFix/>
          </a:blip>
          <a:stretch>
            <a:fillRect/>
          </a:stretch>
        </p:blipFill>
        <p:spPr>
          <a:xfrm>
            <a:off x="814875" y="1363100"/>
            <a:ext cx="5837625" cy="360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18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 of respondents feel that tourism benefits them in a non-economic way</a:t>
            </a:r>
            <a:endParaRPr/>
          </a:p>
        </p:txBody>
      </p:sp>
      <p:pic>
        <p:nvPicPr>
          <p:cNvPr id="248" name="Google Shape;248;p41" title="Chart"/>
          <p:cNvPicPr preferRelativeResize="0"/>
          <p:nvPr/>
        </p:nvPicPr>
        <p:blipFill>
          <a:blip r:embed="rId3">
            <a:alphaModFix/>
          </a:blip>
          <a:stretch>
            <a:fillRect/>
          </a:stretch>
        </p:blipFill>
        <p:spPr>
          <a:xfrm>
            <a:off x="311700" y="1041026"/>
            <a:ext cx="8702352" cy="3559600"/>
          </a:xfrm>
          <a:prstGeom prst="rect">
            <a:avLst/>
          </a:prstGeom>
          <a:noFill/>
          <a:ln>
            <a:noFill/>
          </a:ln>
        </p:spPr>
      </p:pic>
      <p:sp>
        <p:nvSpPr>
          <p:cNvPr id="249" name="Google Shape;249;p41"/>
          <p:cNvSpPr txBox="1"/>
          <p:nvPr/>
        </p:nvSpPr>
        <p:spPr>
          <a:xfrm>
            <a:off x="8051100" y="4743300"/>
            <a:ext cx="109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N=4,254</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11700" y="174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Residency</a:t>
            </a:r>
            <a:endParaRPr/>
          </a:p>
        </p:txBody>
      </p:sp>
      <p:pic>
        <p:nvPicPr>
          <p:cNvPr id="66" name="Google Shape;66;p15" title="Points scored"/>
          <p:cNvPicPr preferRelativeResize="0"/>
          <p:nvPr/>
        </p:nvPicPr>
        <p:blipFill>
          <a:blip r:embed="rId3">
            <a:alphaModFix/>
          </a:blip>
          <a:stretch>
            <a:fillRect/>
          </a:stretch>
        </p:blipFill>
        <p:spPr>
          <a:xfrm>
            <a:off x="412825" y="1034975"/>
            <a:ext cx="6644526" cy="4108524"/>
          </a:xfrm>
          <a:prstGeom prst="rect">
            <a:avLst/>
          </a:prstGeom>
          <a:noFill/>
          <a:ln>
            <a:noFill/>
          </a:ln>
        </p:spPr>
      </p:pic>
      <p:sp>
        <p:nvSpPr>
          <p:cNvPr id="67" name="Google Shape;67;p15"/>
          <p:cNvSpPr txBox="1"/>
          <p:nvPr/>
        </p:nvSpPr>
        <p:spPr>
          <a:xfrm>
            <a:off x="7986675" y="4729450"/>
            <a:ext cx="90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N=3,531</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104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Long-time residents are less </a:t>
            </a:r>
            <a:r>
              <a:rPr lang="en"/>
              <a:t>likely</a:t>
            </a:r>
            <a:r>
              <a:rPr lang="en"/>
              <a:t> to feel that tourism benefits the county in non-economic ways</a:t>
            </a:r>
            <a:endParaRPr/>
          </a:p>
        </p:txBody>
      </p:sp>
      <p:sp>
        <p:nvSpPr>
          <p:cNvPr id="255" name="Google Shape;255;p42"/>
          <p:cNvSpPr txBox="1"/>
          <p:nvPr/>
        </p:nvSpPr>
        <p:spPr>
          <a:xfrm>
            <a:off x="8041900" y="4720250"/>
            <a:ext cx="103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N=3,060</a:t>
            </a:r>
            <a:endParaRPr sz="1200"/>
          </a:p>
        </p:txBody>
      </p:sp>
      <p:pic>
        <p:nvPicPr>
          <p:cNvPr id="256" name="Google Shape;256;p42" title="Points scored"/>
          <p:cNvPicPr preferRelativeResize="0"/>
          <p:nvPr/>
        </p:nvPicPr>
        <p:blipFill>
          <a:blip r:embed="rId3">
            <a:alphaModFix/>
          </a:blip>
          <a:stretch>
            <a:fillRect/>
          </a:stretch>
        </p:blipFill>
        <p:spPr>
          <a:xfrm>
            <a:off x="1781850" y="1122550"/>
            <a:ext cx="5818374" cy="3597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412825" y="9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55% of </a:t>
            </a:r>
            <a:r>
              <a:rPr lang="en"/>
              <a:t>respondents disagree or strongly disagree that the benefits from tourism in the county outweigh the drawbacks</a:t>
            </a:r>
            <a:endParaRPr/>
          </a:p>
        </p:txBody>
      </p:sp>
      <p:pic>
        <p:nvPicPr>
          <p:cNvPr id="262" name="Google Shape;262;p43" title="Chart"/>
          <p:cNvPicPr preferRelativeResize="0"/>
          <p:nvPr/>
        </p:nvPicPr>
        <p:blipFill>
          <a:blip r:embed="rId3">
            <a:alphaModFix/>
          </a:blip>
          <a:stretch>
            <a:fillRect/>
          </a:stretch>
        </p:blipFill>
        <p:spPr>
          <a:xfrm>
            <a:off x="2151850" y="1041425"/>
            <a:ext cx="6902175" cy="3550001"/>
          </a:xfrm>
          <a:prstGeom prst="rect">
            <a:avLst/>
          </a:prstGeom>
          <a:noFill/>
          <a:ln>
            <a:noFill/>
          </a:ln>
        </p:spPr>
      </p:pic>
      <p:sp>
        <p:nvSpPr>
          <p:cNvPr id="263" name="Google Shape;263;p43"/>
          <p:cNvSpPr txBox="1"/>
          <p:nvPr/>
        </p:nvSpPr>
        <p:spPr>
          <a:xfrm>
            <a:off x="8207525" y="4683425"/>
            <a:ext cx="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N=4,266</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66925" y="19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longer respondents have </a:t>
            </a:r>
            <a:r>
              <a:rPr lang="en"/>
              <a:t>lived in the county, the less likely they to state that the benefits of tourism outweigh the drawbacks</a:t>
            </a:r>
            <a:endParaRPr/>
          </a:p>
        </p:txBody>
      </p:sp>
      <p:sp>
        <p:nvSpPr>
          <p:cNvPr id="269" name="Google Shape;269;p44"/>
          <p:cNvSpPr txBox="1"/>
          <p:nvPr/>
        </p:nvSpPr>
        <p:spPr>
          <a:xfrm>
            <a:off x="8041900" y="4672650"/>
            <a:ext cx="103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N=3,060</a:t>
            </a:r>
            <a:endParaRPr sz="1200"/>
          </a:p>
        </p:txBody>
      </p:sp>
      <p:pic>
        <p:nvPicPr>
          <p:cNvPr id="270" name="Google Shape;270;p44" title="Points scored"/>
          <p:cNvPicPr preferRelativeResize="0"/>
          <p:nvPr/>
        </p:nvPicPr>
        <p:blipFill>
          <a:blip r:embed="rId3">
            <a:alphaModFix/>
          </a:blip>
          <a:stretch>
            <a:fillRect/>
          </a:stretch>
        </p:blipFill>
        <p:spPr>
          <a:xfrm>
            <a:off x="1955850" y="1381150"/>
            <a:ext cx="5920425" cy="366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Those that work in the tourism </a:t>
            </a:r>
            <a:r>
              <a:rPr lang="en"/>
              <a:t>industry are more likely to state that the benefits of tourism outweigh the drawbacks</a:t>
            </a:r>
            <a:endParaRPr/>
          </a:p>
        </p:txBody>
      </p:sp>
      <p:sp>
        <p:nvSpPr>
          <p:cNvPr id="276" name="Google Shape;276;p45"/>
          <p:cNvSpPr txBox="1"/>
          <p:nvPr/>
        </p:nvSpPr>
        <p:spPr>
          <a:xfrm>
            <a:off x="7913075" y="4683425"/>
            <a:ext cx="123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N=2,346</a:t>
            </a:r>
            <a:endParaRPr sz="1200"/>
          </a:p>
        </p:txBody>
      </p:sp>
      <p:pic>
        <p:nvPicPr>
          <p:cNvPr id="277" name="Google Shape;277;p45" title="Points scored"/>
          <p:cNvPicPr preferRelativeResize="0"/>
          <p:nvPr/>
        </p:nvPicPr>
        <p:blipFill>
          <a:blip r:embed="rId3">
            <a:alphaModFix/>
          </a:blip>
          <a:stretch>
            <a:fillRect/>
          </a:stretch>
        </p:blipFill>
        <p:spPr>
          <a:xfrm>
            <a:off x="1066100" y="1325400"/>
            <a:ext cx="6028050" cy="37273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93525" y="15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People with children 0-17 (27.5%) are more likely to see the benefits from tourism outweigh the drawbacks than respondents without (23.8%)</a:t>
            </a:r>
            <a:endParaRPr/>
          </a:p>
        </p:txBody>
      </p:sp>
      <p:sp>
        <p:nvSpPr>
          <p:cNvPr id="283" name="Google Shape;283;p46"/>
          <p:cNvSpPr txBox="1"/>
          <p:nvPr/>
        </p:nvSpPr>
        <p:spPr>
          <a:xfrm>
            <a:off x="7995900" y="4720250"/>
            <a:ext cx="106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N=3,437</a:t>
            </a:r>
            <a:endParaRPr sz="1200"/>
          </a:p>
        </p:txBody>
      </p:sp>
      <p:pic>
        <p:nvPicPr>
          <p:cNvPr id="284" name="Google Shape;284;p46" title="Points scored"/>
          <p:cNvPicPr preferRelativeResize="0"/>
          <p:nvPr/>
        </p:nvPicPr>
        <p:blipFill>
          <a:blip r:embed="rId3">
            <a:alphaModFix/>
          </a:blip>
          <a:stretch>
            <a:fillRect/>
          </a:stretch>
        </p:blipFill>
        <p:spPr>
          <a:xfrm>
            <a:off x="284025" y="1638775"/>
            <a:ext cx="7408224" cy="3302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422125" y="11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Older </a:t>
            </a:r>
            <a:r>
              <a:rPr lang="en"/>
              <a:t>respondents</a:t>
            </a:r>
            <a:r>
              <a:rPr lang="en"/>
              <a:t> more </a:t>
            </a:r>
            <a:r>
              <a:rPr lang="en"/>
              <a:t>strongly</a:t>
            </a:r>
            <a:r>
              <a:rPr lang="en"/>
              <a:t> </a:t>
            </a:r>
            <a:r>
              <a:rPr lang="en"/>
              <a:t>disagree</a:t>
            </a:r>
            <a:r>
              <a:rPr lang="en"/>
              <a:t> that the benefits from tourism </a:t>
            </a:r>
            <a:r>
              <a:rPr lang="en"/>
              <a:t>outweigh</a:t>
            </a:r>
            <a:r>
              <a:rPr lang="en"/>
              <a:t> the </a:t>
            </a:r>
            <a:r>
              <a:rPr lang="en"/>
              <a:t>drawbacks in the county than younger respondents</a:t>
            </a:r>
            <a:endParaRPr/>
          </a:p>
        </p:txBody>
      </p:sp>
      <p:pic>
        <p:nvPicPr>
          <p:cNvPr id="290" name="Google Shape;290;p47"/>
          <p:cNvPicPr preferRelativeResize="0"/>
          <p:nvPr/>
        </p:nvPicPr>
        <p:blipFill>
          <a:blip r:embed="rId3">
            <a:alphaModFix/>
          </a:blip>
          <a:stretch>
            <a:fillRect/>
          </a:stretch>
        </p:blipFill>
        <p:spPr>
          <a:xfrm>
            <a:off x="1546625" y="1415425"/>
            <a:ext cx="4885049" cy="3355449"/>
          </a:xfrm>
          <a:prstGeom prst="rect">
            <a:avLst/>
          </a:prstGeom>
          <a:noFill/>
          <a:ln>
            <a:noFill/>
          </a:ln>
        </p:spPr>
      </p:pic>
      <p:sp>
        <p:nvSpPr>
          <p:cNvPr id="291" name="Google Shape;291;p47"/>
          <p:cNvSpPr txBox="1"/>
          <p:nvPr/>
        </p:nvSpPr>
        <p:spPr>
          <a:xfrm>
            <a:off x="7499025" y="4655825"/>
            <a:ext cx="134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N=3,365</a:t>
            </a:r>
            <a:endParaRPr sz="1200"/>
          </a:p>
        </p:txBody>
      </p:sp>
      <p:pic>
        <p:nvPicPr>
          <p:cNvPr id="292" name="Google Shape;292;p47" title="Points scored"/>
          <p:cNvPicPr preferRelativeResize="0"/>
          <p:nvPr/>
        </p:nvPicPr>
        <p:blipFill>
          <a:blip r:embed="rId4">
            <a:alphaModFix/>
          </a:blip>
          <a:stretch>
            <a:fillRect/>
          </a:stretch>
        </p:blipFill>
        <p:spPr>
          <a:xfrm>
            <a:off x="412825" y="1415425"/>
            <a:ext cx="6029226" cy="3728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Overall Satisfaction by Season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403700" y="233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Respondents</a:t>
            </a:r>
            <a:r>
              <a:rPr lang="en"/>
              <a:t> are least </a:t>
            </a:r>
            <a:r>
              <a:rPr lang="en"/>
              <a:t>satisfied</a:t>
            </a:r>
            <a:r>
              <a:rPr lang="en"/>
              <a:t> with tourism in summer </a:t>
            </a:r>
            <a:r>
              <a:rPr lang="en"/>
              <a:t>followed</a:t>
            </a:r>
            <a:r>
              <a:rPr lang="en"/>
              <a:t> by fall and winter</a:t>
            </a:r>
            <a:endParaRPr/>
          </a:p>
        </p:txBody>
      </p:sp>
      <p:sp>
        <p:nvSpPr>
          <p:cNvPr id="303" name="Google Shape;303;p49"/>
          <p:cNvSpPr txBox="1"/>
          <p:nvPr/>
        </p:nvSpPr>
        <p:spPr>
          <a:xfrm>
            <a:off x="8032700" y="4554625"/>
            <a:ext cx="111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N=4,287</a:t>
            </a:r>
            <a:endParaRPr sz="1200"/>
          </a:p>
        </p:txBody>
      </p:sp>
      <p:sp>
        <p:nvSpPr>
          <p:cNvPr id="304" name="Google Shape;304;p49"/>
          <p:cNvSpPr txBox="1"/>
          <p:nvPr/>
        </p:nvSpPr>
        <p:spPr>
          <a:xfrm>
            <a:off x="7821075" y="4774200"/>
            <a:ext cx="100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p:txBody>
      </p:sp>
      <p:pic>
        <p:nvPicPr>
          <p:cNvPr id="305" name="Google Shape;305;p49" title="Points scored"/>
          <p:cNvPicPr preferRelativeResize="0"/>
          <p:nvPr/>
        </p:nvPicPr>
        <p:blipFill>
          <a:blip r:embed="rId3">
            <a:alphaModFix/>
          </a:blip>
          <a:stretch>
            <a:fillRect/>
          </a:stretch>
        </p:blipFill>
        <p:spPr>
          <a:xfrm>
            <a:off x="891050" y="1502350"/>
            <a:ext cx="6681324" cy="293979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Tourism Infrastructural Development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366900" y="11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Almost 90% of respondents agree or strongly agree that the county needs planned and controlled tourism development</a:t>
            </a:r>
            <a:endParaRPr/>
          </a:p>
        </p:txBody>
      </p:sp>
      <p:pic>
        <p:nvPicPr>
          <p:cNvPr id="316" name="Google Shape;316;p51" title="Chart"/>
          <p:cNvPicPr preferRelativeResize="0"/>
          <p:nvPr/>
        </p:nvPicPr>
        <p:blipFill>
          <a:blip r:embed="rId3">
            <a:alphaModFix/>
          </a:blip>
          <a:stretch>
            <a:fillRect/>
          </a:stretch>
        </p:blipFill>
        <p:spPr>
          <a:xfrm>
            <a:off x="230050" y="1345395"/>
            <a:ext cx="8520598" cy="3485256"/>
          </a:xfrm>
          <a:prstGeom prst="rect">
            <a:avLst/>
          </a:prstGeom>
          <a:noFill/>
          <a:ln>
            <a:noFill/>
          </a:ln>
        </p:spPr>
      </p:pic>
      <p:sp>
        <p:nvSpPr>
          <p:cNvPr id="317" name="Google Shape;317;p51"/>
          <p:cNvSpPr txBox="1"/>
          <p:nvPr/>
        </p:nvSpPr>
        <p:spPr>
          <a:xfrm>
            <a:off x="8060300" y="4688100"/>
            <a:ext cx="102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N=4,097</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title="Points scored"/>
          <p:cNvPicPr preferRelativeResize="0"/>
          <p:nvPr/>
        </p:nvPicPr>
        <p:blipFill>
          <a:blip r:embed="rId3">
            <a:alphaModFix/>
          </a:blip>
          <a:stretch>
            <a:fillRect/>
          </a:stretch>
        </p:blipFill>
        <p:spPr>
          <a:xfrm>
            <a:off x="412826" y="539975"/>
            <a:ext cx="7445049" cy="4603526"/>
          </a:xfrm>
          <a:prstGeom prst="rect">
            <a:avLst/>
          </a:prstGeom>
          <a:noFill/>
          <a:ln>
            <a:noFill/>
          </a:ln>
        </p:spPr>
      </p:pic>
      <p:sp>
        <p:nvSpPr>
          <p:cNvPr id="73" name="Google Shape;73;p16"/>
          <p:cNvSpPr txBox="1"/>
          <p:nvPr>
            <p:ph idx="1" type="subTitle"/>
          </p:nvPr>
        </p:nvSpPr>
        <p:spPr>
          <a:xfrm>
            <a:off x="422125"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Residency</a:t>
            </a:r>
            <a:endParaRPr/>
          </a:p>
        </p:txBody>
      </p:sp>
      <p:sp>
        <p:nvSpPr>
          <p:cNvPr id="74" name="Google Shape;74;p16"/>
          <p:cNvSpPr txBox="1"/>
          <p:nvPr/>
        </p:nvSpPr>
        <p:spPr>
          <a:xfrm>
            <a:off x="7637050" y="4628225"/>
            <a:ext cx="107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N=3,542</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21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of respondents agree or strongly agree that tourism development is happening too fast</a:t>
            </a:r>
            <a:endParaRPr/>
          </a:p>
        </p:txBody>
      </p:sp>
      <p:pic>
        <p:nvPicPr>
          <p:cNvPr id="323" name="Google Shape;323;p52" title="Chart"/>
          <p:cNvPicPr preferRelativeResize="0"/>
          <p:nvPr/>
        </p:nvPicPr>
        <p:blipFill>
          <a:blip r:embed="rId3">
            <a:alphaModFix/>
          </a:blip>
          <a:stretch>
            <a:fillRect/>
          </a:stretch>
        </p:blipFill>
        <p:spPr>
          <a:xfrm>
            <a:off x="1443375" y="1125950"/>
            <a:ext cx="5798025" cy="3585099"/>
          </a:xfrm>
          <a:prstGeom prst="rect">
            <a:avLst/>
          </a:prstGeom>
          <a:noFill/>
          <a:ln>
            <a:noFill/>
          </a:ln>
        </p:spPr>
      </p:pic>
      <p:sp>
        <p:nvSpPr>
          <p:cNvPr id="324" name="Google Shape;324;p52"/>
          <p:cNvSpPr txBox="1"/>
          <p:nvPr/>
        </p:nvSpPr>
        <p:spPr>
          <a:xfrm>
            <a:off x="7747450" y="4711050"/>
            <a:ext cx="13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5" name="Google Shape;325;p52"/>
          <p:cNvSpPr txBox="1"/>
          <p:nvPr/>
        </p:nvSpPr>
        <p:spPr>
          <a:xfrm>
            <a:off x="7944275" y="4646625"/>
            <a:ext cx="113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N=4,101</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311700" y="13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77"/>
              <a:t>83</a:t>
            </a:r>
            <a:r>
              <a:rPr lang="en" sz="2577"/>
              <a:t>% of respondents agree or strongly agree that the County and the Town are responsible for developing policies to address the long-term consequences of tourism </a:t>
            </a:r>
            <a:r>
              <a:rPr lang="en"/>
              <a:t>development</a:t>
            </a:r>
            <a:endParaRPr/>
          </a:p>
        </p:txBody>
      </p:sp>
      <p:pic>
        <p:nvPicPr>
          <p:cNvPr id="331" name="Google Shape;331;p53" title="Chart"/>
          <p:cNvPicPr preferRelativeResize="0"/>
          <p:nvPr/>
        </p:nvPicPr>
        <p:blipFill>
          <a:blip r:embed="rId3">
            <a:alphaModFix/>
          </a:blip>
          <a:stretch>
            <a:fillRect/>
          </a:stretch>
        </p:blipFill>
        <p:spPr>
          <a:xfrm>
            <a:off x="0" y="1463000"/>
            <a:ext cx="8313375" cy="3680500"/>
          </a:xfrm>
          <a:prstGeom prst="rect">
            <a:avLst/>
          </a:prstGeom>
          <a:noFill/>
          <a:ln>
            <a:noFill/>
          </a:ln>
        </p:spPr>
      </p:pic>
      <p:sp>
        <p:nvSpPr>
          <p:cNvPr id="332" name="Google Shape;332;p53"/>
          <p:cNvSpPr txBox="1"/>
          <p:nvPr/>
        </p:nvSpPr>
        <p:spPr>
          <a:xfrm>
            <a:off x="8014300" y="4793850"/>
            <a:ext cx="116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N=4,095</a:t>
            </a: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Just 9% of respondents agree or strongly agree that residents have sufficient input, and </a:t>
            </a:r>
            <a:r>
              <a:rPr lang="en"/>
              <a:t>influence</a:t>
            </a:r>
            <a:r>
              <a:rPr lang="en"/>
              <a:t> over, tourism development</a:t>
            </a:r>
            <a:endParaRPr/>
          </a:p>
        </p:txBody>
      </p:sp>
      <p:pic>
        <p:nvPicPr>
          <p:cNvPr id="338" name="Google Shape;338;p54" title="Chart"/>
          <p:cNvPicPr preferRelativeResize="0"/>
          <p:nvPr/>
        </p:nvPicPr>
        <p:blipFill>
          <a:blip r:embed="rId3">
            <a:alphaModFix/>
          </a:blip>
          <a:stretch>
            <a:fillRect/>
          </a:stretch>
        </p:blipFill>
        <p:spPr>
          <a:xfrm>
            <a:off x="-55200" y="1339450"/>
            <a:ext cx="8069501" cy="3804050"/>
          </a:xfrm>
          <a:prstGeom prst="rect">
            <a:avLst/>
          </a:prstGeom>
          <a:noFill/>
          <a:ln>
            <a:noFill/>
          </a:ln>
        </p:spPr>
      </p:pic>
      <p:sp>
        <p:nvSpPr>
          <p:cNvPr id="339" name="Google Shape;339;p54"/>
          <p:cNvSpPr txBox="1"/>
          <p:nvPr/>
        </p:nvSpPr>
        <p:spPr>
          <a:xfrm>
            <a:off x="8143100" y="4775450"/>
            <a:ext cx="100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N=4,100</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311700" y="13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of respondents disagree or strongly disagree that residents’ concerns about tourism </a:t>
            </a:r>
            <a:r>
              <a:rPr lang="en"/>
              <a:t>development</a:t>
            </a:r>
            <a:r>
              <a:rPr lang="en"/>
              <a:t> are being adequately addressed</a:t>
            </a:r>
            <a:endParaRPr/>
          </a:p>
        </p:txBody>
      </p:sp>
      <p:pic>
        <p:nvPicPr>
          <p:cNvPr id="345" name="Google Shape;345;p55" title="Chart"/>
          <p:cNvPicPr preferRelativeResize="0"/>
          <p:nvPr/>
        </p:nvPicPr>
        <p:blipFill>
          <a:blip r:embed="rId3">
            <a:alphaModFix/>
          </a:blip>
          <a:stretch>
            <a:fillRect/>
          </a:stretch>
        </p:blipFill>
        <p:spPr>
          <a:xfrm>
            <a:off x="0" y="1637825"/>
            <a:ext cx="8920125" cy="3505675"/>
          </a:xfrm>
          <a:prstGeom prst="rect">
            <a:avLst/>
          </a:prstGeom>
          <a:noFill/>
          <a:ln>
            <a:noFill/>
          </a:ln>
        </p:spPr>
      </p:pic>
      <p:sp>
        <p:nvSpPr>
          <p:cNvPr id="346" name="Google Shape;346;p55"/>
          <p:cNvSpPr txBox="1"/>
          <p:nvPr/>
        </p:nvSpPr>
        <p:spPr>
          <a:xfrm>
            <a:off x="8088000" y="4743300"/>
            <a:ext cx="10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N=4,100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Quality of Life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311700" y="10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77% of respondents </a:t>
            </a:r>
            <a:r>
              <a:rPr lang="en"/>
              <a:t>disagree or strongly disagree with the statement that tourism helps protect local culture and sense of place</a:t>
            </a:r>
            <a:endParaRPr/>
          </a:p>
        </p:txBody>
      </p:sp>
      <p:sp>
        <p:nvSpPr>
          <p:cNvPr id="357" name="Google Shape;357;p57"/>
          <p:cNvSpPr txBox="1"/>
          <p:nvPr>
            <p:ph idx="1" type="body"/>
          </p:nvPr>
        </p:nvSpPr>
        <p:spPr>
          <a:xfrm>
            <a:off x="311700" y="1688475"/>
            <a:ext cx="8318400" cy="288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57" title="Points scored"/>
          <p:cNvPicPr preferRelativeResize="0"/>
          <p:nvPr/>
        </p:nvPicPr>
        <p:blipFill>
          <a:blip r:embed="rId3">
            <a:alphaModFix/>
          </a:blip>
          <a:stretch>
            <a:fillRect/>
          </a:stretch>
        </p:blipFill>
        <p:spPr>
          <a:xfrm>
            <a:off x="366800" y="1318250"/>
            <a:ext cx="8182926" cy="3484550"/>
          </a:xfrm>
          <a:prstGeom prst="rect">
            <a:avLst/>
          </a:prstGeom>
          <a:noFill/>
          <a:ln>
            <a:noFill/>
          </a:ln>
        </p:spPr>
      </p:pic>
      <p:sp>
        <p:nvSpPr>
          <p:cNvPr id="359" name="Google Shape;359;p57"/>
          <p:cNvSpPr txBox="1"/>
          <p:nvPr/>
        </p:nvSpPr>
        <p:spPr>
          <a:xfrm>
            <a:off x="7572625" y="4784650"/>
            <a:ext cx="14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N=3,892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8"/>
          <p:cNvSpPr txBox="1"/>
          <p:nvPr>
            <p:ph type="title"/>
          </p:nvPr>
        </p:nvSpPr>
        <p:spPr>
          <a:xfrm>
            <a:off x="311700" y="11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of respondents agree or strongly agree that the many things to do in the </a:t>
            </a:r>
            <a:r>
              <a:rPr lang="en"/>
              <a:t>county</a:t>
            </a:r>
            <a:r>
              <a:rPr lang="en"/>
              <a:t> are there since there are so many visitors </a:t>
            </a:r>
            <a:endParaRPr/>
          </a:p>
        </p:txBody>
      </p:sp>
      <p:pic>
        <p:nvPicPr>
          <p:cNvPr id="365" name="Google Shape;365;p58" title="Points scored"/>
          <p:cNvPicPr preferRelativeResize="0"/>
          <p:nvPr/>
        </p:nvPicPr>
        <p:blipFill>
          <a:blip r:embed="rId3">
            <a:alphaModFix/>
          </a:blip>
          <a:stretch>
            <a:fillRect/>
          </a:stretch>
        </p:blipFill>
        <p:spPr>
          <a:xfrm>
            <a:off x="311711" y="1352600"/>
            <a:ext cx="8318328" cy="3424378"/>
          </a:xfrm>
          <a:prstGeom prst="rect">
            <a:avLst/>
          </a:prstGeom>
          <a:noFill/>
          <a:ln>
            <a:noFill/>
          </a:ln>
        </p:spPr>
      </p:pic>
      <p:sp>
        <p:nvSpPr>
          <p:cNvPr id="366" name="Google Shape;366;p58"/>
          <p:cNvSpPr txBox="1"/>
          <p:nvPr/>
        </p:nvSpPr>
        <p:spPr>
          <a:xfrm>
            <a:off x="8179925" y="4738650"/>
            <a:ext cx="9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N=3,894</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311700" y="17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People who live in the county for less years, are more likely to agree to the </a:t>
            </a:r>
            <a:r>
              <a:rPr lang="en"/>
              <a:t>statement</a:t>
            </a:r>
            <a:r>
              <a:rPr lang="en"/>
              <a:t> that because of tourism there are a lot of things to do</a:t>
            </a:r>
            <a:endParaRPr/>
          </a:p>
        </p:txBody>
      </p:sp>
      <p:sp>
        <p:nvSpPr>
          <p:cNvPr id="372" name="Google Shape;372;p59"/>
          <p:cNvSpPr txBox="1"/>
          <p:nvPr/>
        </p:nvSpPr>
        <p:spPr>
          <a:xfrm>
            <a:off x="7947900" y="4774200"/>
            <a:ext cx="119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N=3,061</a:t>
            </a:r>
            <a:endParaRPr sz="1200"/>
          </a:p>
        </p:txBody>
      </p:sp>
      <p:pic>
        <p:nvPicPr>
          <p:cNvPr id="373" name="Google Shape;373;p59" title="Points scored"/>
          <p:cNvPicPr preferRelativeResize="0"/>
          <p:nvPr/>
        </p:nvPicPr>
        <p:blipFill>
          <a:blip r:embed="rId3">
            <a:alphaModFix/>
          </a:blip>
          <a:stretch>
            <a:fillRect/>
          </a:stretch>
        </p:blipFill>
        <p:spPr>
          <a:xfrm>
            <a:off x="1259350" y="1490600"/>
            <a:ext cx="5713476" cy="3321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311700" y="12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People with children 0-17 (38%), are more likely to agree or strongly agree that there are a lot of things to do in the county since there are so many visitors, than  respondents without children (32%)</a:t>
            </a:r>
            <a:endParaRPr/>
          </a:p>
          <a:p>
            <a:pPr indent="0" lvl="0" marL="0" rtl="0" algn="l">
              <a:spcBef>
                <a:spcPts val="0"/>
              </a:spcBef>
              <a:spcAft>
                <a:spcPts val="0"/>
              </a:spcAft>
              <a:buNone/>
            </a:pPr>
            <a:r>
              <a:t/>
            </a:r>
            <a:endParaRPr/>
          </a:p>
        </p:txBody>
      </p:sp>
      <p:sp>
        <p:nvSpPr>
          <p:cNvPr id="379" name="Google Shape;379;p60"/>
          <p:cNvSpPr txBox="1"/>
          <p:nvPr/>
        </p:nvSpPr>
        <p:spPr>
          <a:xfrm>
            <a:off x="7950000" y="4672650"/>
            <a:ext cx="119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N=3,439</a:t>
            </a:r>
            <a:endParaRPr sz="1200"/>
          </a:p>
        </p:txBody>
      </p:sp>
      <p:pic>
        <p:nvPicPr>
          <p:cNvPr id="380" name="Google Shape;380;p60" title="Points scored"/>
          <p:cNvPicPr preferRelativeResize="0"/>
          <p:nvPr/>
        </p:nvPicPr>
        <p:blipFill>
          <a:blip r:embed="rId3">
            <a:alphaModFix/>
          </a:blip>
          <a:stretch>
            <a:fillRect/>
          </a:stretch>
        </p:blipFill>
        <p:spPr>
          <a:xfrm>
            <a:off x="1470975" y="1780300"/>
            <a:ext cx="5439174" cy="3363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311700" y="159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98% of respondents agree or strongly agree with the statement that </a:t>
            </a:r>
            <a:r>
              <a:rPr lang="en"/>
              <a:t>tourism contributes to traffic problems</a:t>
            </a:r>
            <a:endParaRPr/>
          </a:p>
        </p:txBody>
      </p:sp>
      <p:pic>
        <p:nvPicPr>
          <p:cNvPr id="386" name="Google Shape;386;p61" title="Chart"/>
          <p:cNvPicPr preferRelativeResize="0"/>
          <p:nvPr/>
        </p:nvPicPr>
        <p:blipFill>
          <a:blip r:embed="rId3">
            <a:alphaModFix/>
          </a:blip>
          <a:stretch>
            <a:fillRect/>
          </a:stretch>
        </p:blipFill>
        <p:spPr>
          <a:xfrm>
            <a:off x="0" y="1431194"/>
            <a:ext cx="9144000" cy="3256461"/>
          </a:xfrm>
          <a:prstGeom prst="rect">
            <a:avLst/>
          </a:prstGeom>
          <a:noFill/>
          <a:ln>
            <a:noFill/>
          </a:ln>
        </p:spPr>
      </p:pic>
      <p:sp>
        <p:nvSpPr>
          <p:cNvPr id="387" name="Google Shape;387;p61"/>
          <p:cNvSpPr txBox="1"/>
          <p:nvPr/>
        </p:nvSpPr>
        <p:spPr>
          <a:xfrm>
            <a:off x="8207400" y="4743300"/>
            <a:ext cx="93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N=3,897</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subTitle"/>
          </p:nvPr>
        </p:nvSpPr>
        <p:spPr>
          <a:xfrm>
            <a:off x="385325" y="220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Length</a:t>
            </a:r>
            <a:r>
              <a:rPr lang="en"/>
              <a:t> of residency in Teton County</a:t>
            </a:r>
            <a:endParaRPr/>
          </a:p>
        </p:txBody>
      </p:sp>
      <p:pic>
        <p:nvPicPr>
          <p:cNvPr id="80" name="Google Shape;80;p17" title="Points scored"/>
          <p:cNvPicPr preferRelativeResize="0"/>
          <p:nvPr/>
        </p:nvPicPr>
        <p:blipFill>
          <a:blip r:embed="rId3">
            <a:alphaModFix/>
          </a:blip>
          <a:stretch>
            <a:fillRect/>
          </a:stretch>
        </p:blipFill>
        <p:spPr>
          <a:xfrm>
            <a:off x="1626150" y="1126925"/>
            <a:ext cx="6186186" cy="3825125"/>
          </a:xfrm>
          <a:prstGeom prst="rect">
            <a:avLst/>
          </a:prstGeom>
          <a:noFill/>
          <a:ln>
            <a:noFill/>
          </a:ln>
        </p:spPr>
      </p:pic>
      <p:sp>
        <p:nvSpPr>
          <p:cNvPr id="81" name="Google Shape;81;p17"/>
          <p:cNvSpPr txBox="1"/>
          <p:nvPr/>
        </p:nvSpPr>
        <p:spPr>
          <a:xfrm>
            <a:off x="7913075" y="4619025"/>
            <a:ext cx="105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 3,086</a:t>
            </a:r>
            <a:endParaRPr sz="1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of respondents feel that tourism and workforce commuters contribute to the </a:t>
            </a:r>
            <a:r>
              <a:rPr lang="en"/>
              <a:t>traffic</a:t>
            </a:r>
            <a:r>
              <a:rPr lang="en"/>
              <a:t> problems</a:t>
            </a:r>
            <a:endParaRPr/>
          </a:p>
        </p:txBody>
      </p:sp>
      <p:pic>
        <p:nvPicPr>
          <p:cNvPr id="393" name="Google Shape;393;p62" title="Points scored"/>
          <p:cNvPicPr preferRelativeResize="0"/>
          <p:nvPr/>
        </p:nvPicPr>
        <p:blipFill>
          <a:blip r:embed="rId3">
            <a:alphaModFix/>
          </a:blip>
          <a:stretch>
            <a:fillRect/>
          </a:stretch>
        </p:blipFill>
        <p:spPr>
          <a:xfrm>
            <a:off x="412836" y="1757450"/>
            <a:ext cx="8318328" cy="2654933"/>
          </a:xfrm>
          <a:prstGeom prst="rect">
            <a:avLst/>
          </a:prstGeom>
          <a:noFill/>
          <a:ln>
            <a:noFill/>
          </a:ln>
        </p:spPr>
      </p:pic>
      <p:sp>
        <p:nvSpPr>
          <p:cNvPr id="394" name="Google Shape;394;p62"/>
          <p:cNvSpPr txBox="1"/>
          <p:nvPr/>
        </p:nvSpPr>
        <p:spPr>
          <a:xfrm>
            <a:off x="7535825" y="4600625"/>
            <a:ext cx="129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N=3,899</a:t>
            </a: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477300" y="17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Respondents that have lived in the county longer, are more likely to state that the tourism workforce contributes to the traffic </a:t>
            </a:r>
            <a:r>
              <a:rPr lang="en"/>
              <a:t>problems</a:t>
            </a:r>
            <a:endParaRPr/>
          </a:p>
        </p:txBody>
      </p:sp>
      <p:sp>
        <p:nvSpPr>
          <p:cNvPr id="400" name="Google Shape;400;p63"/>
          <p:cNvSpPr txBox="1"/>
          <p:nvPr/>
        </p:nvSpPr>
        <p:spPr>
          <a:xfrm>
            <a:off x="8152300" y="4637425"/>
            <a:ext cx="99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N=3,061</a:t>
            </a:r>
            <a:endParaRPr sz="1200"/>
          </a:p>
        </p:txBody>
      </p:sp>
      <p:pic>
        <p:nvPicPr>
          <p:cNvPr id="401" name="Google Shape;401;p63" title="Points scored"/>
          <p:cNvPicPr preferRelativeResize="0"/>
          <p:nvPr/>
        </p:nvPicPr>
        <p:blipFill>
          <a:blip r:embed="rId3">
            <a:alphaModFix/>
          </a:blip>
          <a:stretch>
            <a:fillRect/>
          </a:stretch>
        </p:blipFill>
        <p:spPr>
          <a:xfrm>
            <a:off x="2242100" y="1614438"/>
            <a:ext cx="5216400" cy="3225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4"/>
          <p:cNvSpPr txBox="1"/>
          <p:nvPr>
            <p:ph type="title"/>
          </p:nvPr>
        </p:nvSpPr>
        <p:spPr>
          <a:xfrm>
            <a:off x="357700" y="19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62% of </a:t>
            </a:r>
            <a:r>
              <a:rPr lang="en"/>
              <a:t>respondents</a:t>
            </a:r>
            <a:r>
              <a:rPr lang="en"/>
              <a:t> agree or strongly agree to the </a:t>
            </a:r>
            <a:r>
              <a:rPr lang="en"/>
              <a:t>statement</a:t>
            </a:r>
            <a:r>
              <a:rPr lang="en"/>
              <a:t> that people </a:t>
            </a:r>
            <a:r>
              <a:rPr lang="en"/>
              <a:t>offering</a:t>
            </a:r>
            <a:r>
              <a:rPr lang="en"/>
              <a:t> their homes as rental properties </a:t>
            </a:r>
            <a:r>
              <a:rPr lang="en"/>
              <a:t>negatively</a:t>
            </a:r>
            <a:r>
              <a:rPr lang="en"/>
              <a:t> impacts their quality of life </a:t>
            </a:r>
            <a:endParaRPr/>
          </a:p>
        </p:txBody>
      </p:sp>
      <p:pic>
        <p:nvPicPr>
          <p:cNvPr id="407" name="Google Shape;407;p64" title="Points scored"/>
          <p:cNvPicPr preferRelativeResize="0"/>
          <p:nvPr/>
        </p:nvPicPr>
        <p:blipFill>
          <a:blip r:embed="rId3">
            <a:alphaModFix/>
          </a:blip>
          <a:stretch>
            <a:fillRect/>
          </a:stretch>
        </p:blipFill>
        <p:spPr>
          <a:xfrm>
            <a:off x="2309525" y="1645325"/>
            <a:ext cx="5538351" cy="3424551"/>
          </a:xfrm>
          <a:prstGeom prst="rect">
            <a:avLst/>
          </a:prstGeom>
          <a:noFill/>
          <a:ln>
            <a:noFill/>
          </a:ln>
        </p:spPr>
      </p:pic>
      <p:sp>
        <p:nvSpPr>
          <p:cNvPr id="408" name="Google Shape;408;p64"/>
          <p:cNvSpPr txBox="1"/>
          <p:nvPr/>
        </p:nvSpPr>
        <p:spPr>
          <a:xfrm>
            <a:off x="8262725" y="4729450"/>
            <a:ext cx="8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N=3,897</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5"/>
          <p:cNvSpPr txBox="1"/>
          <p:nvPr>
            <p:ph type="title"/>
          </p:nvPr>
        </p:nvSpPr>
        <p:spPr>
          <a:xfrm>
            <a:off x="311700" y="18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Respondents who have lived in the county 3-19 years feel more strongly about rental properties having a </a:t>
            </a:r>
            <a:r>
              <a:rPr lang="en"/>
              <a:t>negative</a:t>
            </a:r>
            <a:r>
              <a:rPr lang="en"/>
              <a:t> impact on </a:t>
            </a:r>
            <a:r>
              <a:rPr lang="en"/>
              <a:t>their</a:t>
            </a:r>
            <a:r>
              <a:rPr lang="en"/>
              <a:t> life</a:t>
            </a:r>
            <a:endParaRPr/>
          </a:p>
        </p:txBody>
      </p:sp>
      <p:sp>
        <p:nvSpPr>
          <p:cNvPr id="414" name="Google Shape;414;p65"/>
          <p:cNvSpPr txBox="1"/>
          <p:nvPr/>
        </p:nvSpPr>
        <p:spPr>
          <a:xfrm>
            <a:off x="8179900" y="4688100"/>
            <a:ext cx="92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N=3,061</a:t>
            </a:r>
            <a:endParaRPr sz="1200"/>
          </a:p>
        </p:txBody>
      </p:sp>
      <p:pic>
        <p:nvPicPr>
          <p:cNvPr id="415" name="Google Shape;415;p65" title="Points scored"/>
          <p:cNvPicPr preferRelativeResize="0"/>
          <p:nvPr/>
        </p:nvPicPr>
        <p:blipFill>
          <a:blip r:embed="rId3">
            <a:alphaModFix/>
          </a:blip>
          <a:stretch>
            <a:fillRect/>
          </a:stretch>
        </p:blipFill>
        <p:spPr>
          <a:xfrm>
            <a:off x="2281900" y="1443750"/>
            <a:ext cx="5566776" cy="344210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6"/>
          <p:cNvSpPr txBox="1"/>
          <p:nvPr>
            <p:ph type="title"/>
          </p:nvPr>
        </p:nvSpPr>
        <p:spPr>
          <a:xfrm>
            <a:off x="311700" y="178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63% of </a:t>
            </a:r>
            <a:r>
              <a:rPr lang="en"/>
              <a:t>respondents</a:t>
            </a:r>
            <a:r>
              <a:rPr lang="en"/>
              <a:t> </a:t>
            </a:r>
            <a:r>
              <a:rPr lang="en"/>
              <a:t>disagree</a:t>
            </a:r>
            <a:r>
              <a:rPr lang="en"/>
              <a:t> or strongly </a:t>
            </a:r>
            <a:r>
              <a:rPr lang="en"/>
              <a:t>disagree</a:t>
            </a:r>
            <a:r>
              <a:rPr lang="en"/>
              <a:t> that the benefits of </a:t>
            </a:r>
            <a:r>
              <a:rPr lang="en"/>
              <a:t>accommodation</a:t>
            </a:r>
            <a:r>
              <a:rPr lang="en"/>
              <a:t> sharing services outweigh their drawbacks</a:t>
            </a:r>
            <a:endParaRPr/>
          </a:p>
        </p:txBody>
      </p:sp>
      <p:pic>
        <p:nvPicPr>
          <p:cNvPr id="421" name="Google Shape;421;p66" title="Points scored"/>
          <p:cNvPicPr preferRelativeResize="0"/>
          <p:nvPr/>
        </p:nvPicPr>
        <p:blipFill>
          <a:blip r:embed="rId3">
            <a:alphaModFix/>
          </a:blip>
          <a:stretch>
            <a:fillRect/>
          </a:stretch>
        </p:blipFill>
        <p:spPr>
          <a:xfrm>
            <a:off x="2713125" y="1086400"/>
            <a:ext cx="6248874" cy="3863874"/>
          </a:xfrm>
          <a:prstGeom prst="rect">
            <a:avLst/>
          </a:prstGeom>
          <a:noFill/>
          <a:ln>
            <a:noFill/>
          </a:ln>
        </p:spPr>
      </p:pic>
      <p:sp>
        <p:nvSpPr>
          <p:cNvPr id="422" name="Google Shape;422;p66"/>
          <p:cNvSpPr txBox="1"/>
          <p:nvPr/>
        </p:nvSpPr>
        <p:spPr>
          <a:xfrm>
            <a:off x="8225925" y="4793850"/>
            <a:ext cx="9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N=3,897</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7"/>
          <p:cNvSpPr txBox="1"/>
          <p:nvPr>
            <p:ph type="title"/>
          </p:nvPr>
        </p:nvSpPr>
        <p:spPr>
          <a:xfrm>
            <a:off x="311700" y="15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Respondents who have lived in the county 3-19 years are more likely to disagree with the statement that the benefits accommodation-sharing services outweighing the drawbacks</a:t>
            </a:r>
            <a:endParaRPr/>
          </a:p>
          <a:p>
            <a:pPr indent="0" lvl="0" marL="0" rtl="0" algn="l">
              <a:spcBef>
                <a:spcPts val="0"/>
              </a:spcBef>
              <a:spcAft>
                <a:spcPts val="0"/>
              </a:spcAft>
              <a:buNone/>
            </a:pPr>
            <a:r>
              <a:t/>
            </a:r>
            <a:endParaRPr/>
          </a:p>
        </p:txBody>
      </p:sp>
      <p:sp>
        <p:nvSpPr>
          <p:cNvPr id="428" name="Google Shape;428;p67"/>
          <p:cNvSpPr txBox="1"/>
          <p:nvPr/>
        </p:nvSpPr>
        <p:spPr>
          <a:xfrm>
            <a:off x="7867075" y="4729450"/>
            <a:ext cx="120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N=3,061</a:t>
            </a:r>
            <a:endParaRPr sz="1200"/>
          </a:p>
        </p:txBody>
      </p:sp>
      <p:pic>
        <p:nvPicPr>
          <p:cNvPr id="429" name="Google Shape;429;p67" title="Points scored"/>
          <p:cNvPicPr preferRelativeResize="0"/>
          <p:nvPr/>
        </p:nvPicPr>
        <p:blipFill>
          <a:blip r:embed="rId3">
            <a:alphaModFix/>
          </a:blip>
          <a:stretch>
            <a:fillRect/>
          </a:stretch>
        </p:blipFill>
        <p:spPr>
          <a:xfrm>
            <a:off x="2396200" y="1619425"/>
            <a:ext cx="5250051" cy="324627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75% of respondents strongly agree that the number of people visiting the county in summer impacts their quality of life </a:t>
            </a:r>
            <a:endParaRPr/>
          </a:p>
        </p:txBody>
      </p:sp>
      <p:pic>
        <p:nvPicPr>
          <p:cNvPr id="435" name="Google Shape;435;p68" title="Points scored"/>
          <p:cNvPicPr preferRelativeResize="0"/>
          <p:nvPr/>
        </p:nvPicPr>
        <p:blipFill>
          <a:blip r:embed="rId3">
            <a:alphaModFix/>
          </a:blip>
          <a:stretch>
            <a:fillRect/>
          </a:stretch>
        </p:blipFill>
        <p:spPr>
          <a:xfrm>
            <a:off x="513961" y="1785050"/>
            <a:ext cx="8318328" cy="3084713"/>
          </a:xfrm>
          <a:prstGeom prst="rect">
            <a:avLst/>
          </a:prstGeom>
          <a:noFill/>
          <a:ln>
            <a:noFill/>
          </a:ln>
        </p:spPr>
      </p:pic>
      <p:sp>
        <p:nvSpPr>
          <p:cNvPr id="436" name="Google Shape;436;p68"/>
          <p:cNvSpPr txBox="1"/>
          <p:nvPr/>
        </p:nvSpPr>
        <p:spPr>
          <a:xfrm>
            <a:off x="8069500" y="4743300"/>
            <a:ext cx="90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a:t>
            </a:r>
            <a:r>
              <a:rPr lang="en" sz="1200"/>
              <a:t>893</a:t>
            </a:r>
            <a:endParaRPr sz="1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9"/>
          <p:cNvSpPr txBox="1"/>
          <p:nvPr>
            <p:ph type="title"/>
          </p:nvPr>
        </p:nvSpPr>
        <p:spPr>
          <a:xfrm>
            <a:off x="311700" y="18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66% of </a:t>
            </a:r>
            <a:r>
              <a:rPr lang="en"/>
              <a:t>respondents</a:t>
            </a:r>
            <a:r>
              <a:rPr lang="en"/>
              <a:t> who have been living in the county for more than 20 years, agree or </a:t>
            </a:r>
            <a:r>
              <a:rPr lang="en"/>
              <a:t>strongly</a:t>
            </a:r>
            <a:r>
              <a:rPr lang="en"/>
              <a:t> agree </a:t>
            </a:r>
            <a:r>
              <a:rPr lang="en"/>
              <a:t> number of people visiting the county in winter impacts their quality of life </a:t>
            </a:r>
            <a:endParaRPr/>
          </a:p>
          <a:p>
            <a:pPr indent="0" lvl="0" marL="0" rtl="0" algn="l">
              <a:spcBef>
                <a:spcPts val="0"/>
              </a:spcBef>
              <a:spcAft>
                <a:spcPts val="0"/>
              </a:spcAft>
              <a:buNone/>
            </a:pPr>
            <a:r>
              <a:t/>
            </a:r>
            <a:endParaRPr/>
          </a:p>
        </p:txBody>
      </p:sp>
      <p:sp>
        <p:nvSpPr>
          <p:cNvPr id="442" name="Google Shape;442;p69"/>
          <p:cNvSpPr txBox="1"/>
          <p:nvPr/>
        </p:nvSpPr>
        <p:spPr>
          <a:xfrm>
            <a:off x="8087875" y="4701475"/>
            <a:ext cx="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N=3,059</a:t>
            </a:r>
            <a:endParaRPr sz="1200"/>
          </a:p>
        </p:txBody>
      </p:sp>
      <p:pic>
        <p:nvPicPr>
          <p:cNvPr id="443" name="Google Shape;443;p69" title="Chart"/>
          <p:cNvPicPr preferRelativeResize="0"/>
          <p:nvPr/>
        </p:nvPicPr>
        <p:blipFill>
          <a:blip r:embed="rId3">
            <a:alphaModFix/>
          </a:blip>
          <a:stretch>
            <a:fillRect/>
          </a:stretch>
        </p:blipFill>
        <p:spPr>
          <a:xfrm>
            <a:off x="1630399" y="1417000"/>
            <a:ext cx="6310275" cy="34176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0"/>
          <p:cNvSpPr txBox="1"/>
          <p:nvPr>
            <p:ph type="title"/>
          </p:nvPr>
        </p:nvSpPr>
        <p:spPr>
          <a:xfrm>
            <a:off x="311700" y="10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51</a:t>
            </a:r>
            <a:r>
              <a:rPr lang="en"/>
              <a:t>% of respondents who have been living in the county for more than 20 years, agree or strongly agree  that the number of people visiting the county in spring impacts their quality of life </a:t>
            </a:r>
            <a:endParaRPr/>
          </a:p>
          <a:p>
            <a:pPr indent="0" lvl="0" marL="0" rtl="0" algn="l">
              <a:spcBef>
                <a:spcPts val="0"/>
              </a:spcBef>
              <a:spcAft>
                <a:spcPts val="0"/>
              </a:spcAft>
              <a:buNone/>
            </a:pPr>
            <a:r>
              <a:t/>
            </a:r>
            <a:endParaRPr/>
          </a:p>
        </p:txBody>
      </p:sp>
      <p:sp>
        <p:nvSpPr>
          <p:cNvPr id="449" name="Google Shape;449;p70"/>
          <p:cNvSpPr txBox="1"/>
          <p:nvPr/>
        </p:nvSpPr>
        <p:spPr>
          <a:xfrm>
            <a:off x="8159400" y="4747875"/>
            <a:ext cx="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N=3,059</a:t>
            </a:r>
            <a:endParaRPr sz="1200"/>
          </a:p>
        </p:txBody>
      </p:sp>
      <p:pic>
        <p:nvPicPr>
          <p:cNvPr id="450" name="Google Shape;450;p70" title="Points scored"/>
          <p:cNvPicPr preferRelativeResize="0"/>
          <p:nvPr/>
        </p:nvPicPr>
        <p:blipFill>
          <a:blip r:embed="rId3">
            <a:alphaModFix/>
          </a:blip>
          <a:stretch>
            <a:fillRect/>
          </a:stretch>
        </p:blipFill>
        <p:spPr>
          <a:xfrm>
            <a:off x="2608100" y="1647025"/>
            <a:ext cx="5654649" cy="34964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1"/>
          <p:cNvSpPr txBox="1"/>
          <p:nvPr>
            <p:ph type="title"/>
          </p:nvPr>
        </p:nvSpPr>
        <p:spPr>
          <a:xfrm>
            <a:off x="311700" y="12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95</a:t>
            </a:r>
            <a:r>
              <a:rPr lang="en"/>
              <a:t>% of respondents who have been living in the county for more than 20 years, agree or strongly agree  number of people visiting the county in summer impacts their quality of life </a:t>
            </a:r>
            <a:endParaRPr/>
          </a:p>
          <a:p>
            <a:pPr indent="0" lvl="0" marL="0" rtl="0" algn="l">
              <a:spcBef>
                <a:spcPts val="0"/>
              </a:spcBef>
              <a:spcAft>
                <a:spcPts val="0"/>
              </a:spcAft>
              <a:buNone/>
            </a:pPr>
            <a:r>
              <a:t/>
            </a:r>
            <a:endParaRPr/>
          </a:p>
        </p:txBody>
      </p:sp>
      <p:sp>
        <p:nvSpPr>
          <p:cNvPr id="456" name="Google Shape;456;p71"/>
          <p:cNvSpPr txBox="1"/>
          <p:nvPr/>
        </p:nvSpPr>
        <p:spPr>
          <a:xfrm>
            <a:off x="8271950" y="4701850"/>
            <a:ext cx="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N=3,059</a:t>
            </a:r>
            <a:endParaRPr sz="1200"/>
          </a:p>
        </p:txBody>
      </p:sp>
      <p:pic>
        <p:nvPicPr>
          <p:cNvPr id="457" name="Google Shape;457;p71" title="Points scored"/>
          <p:cNvPicPr preferRelativeResize="0"/>
          <p:nvPr/>
        </p:nvPicPr>
        <p:blipFill>
          <a:blip r:embed="rId3">
            <a:alphaModFix/>
          </a:blip>
          <a:stretch>
            <a:fillRect/>
          </a:stretch>
        </p:blipFill>
        <p:spPr>
          <a:xfrm>
            <a:off x="2399425" y="1509000"/>
            <a:ext cx="5550474" cy="3432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subTitle"/>
          </p:nvPr>
        </p:nvSpPr>
        <p:spPr>
          <a:xfrm>
            <a:off x="532550" y="193350"/>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Time in current</a:t>
            </a:r>
            <a:r>
              <a:rPr lang="en"/>
              <a:t> residence (non-Teton County residents)</a:t>
            </a:r>
            <a:endParaRPr/>
          </a:p>
        </p:txBody>
      </p:sp>
      <p:pic>
        <p:nvPicPr>
          <p:cNvPr id="87" name="Google Shape;87;p18" title="Points scored"/>
          <p:cNvPicPr preferRelativeResize="0"/>
          <p:nvPr/>
        </p:nvPicPr>
        <p:blipFill>
          <a:blip r:embed="rId3">
            <a:alphaModFix/>
          </a:blip>
          <a:stretch>
            <a:fillRect/>
          </a:stretch>
        </p:blipFill>
        <p:spPr>
          <a:xfrm>
            <a:off x="1112125" y="805100"/>
            <a:ext cx="7016307" cy="4338400"/>
          </a:xfrm>
          <a:prstGeom prst="rect">
            <a:avLst/>
          </a:prstGeom>
          <a:noFill/>
          <a:ln>
            <a:noFill/>
          </a:ln>
        </p:spPr>
      </p:pic>
      <p:sp>
        <p:nvSpPr>
          <p:cNvPr id="88" name="Google Shape;88;p18"/>
          <p:cNvSpPr txBox="1"/>
          <p:nvPr/>
        </p:nvSpPr>
        <p:spPr>
          <a:xfrm>
            <a:off x="8032700" y="4812250"/>
            <a:ext cx="95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N=450</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2"/>
          <p:cNvSpPr txBox="1"/>
          <p:nvPr>
            <p:ph type="title"/>
          </p:nvPr>
        </p:nvSpPr>
        <p:spPr>
          <a:xfrm>
            <a:off x="311700" y="12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71</a:t>
            </a:r>
            <a:r>
              <a:rPr lang="en"/>
              <a:t>% of respondents who have been living in the county for more than 20 years, agree or strongly agree  that the number of people visiting the county in fall impacts their quality of life </a:t>
            </a:r>
            <a:endParaRPr/>
          </a:p>
          <a:p>
            <a:pPr indent="0" lvl="0" marL="0" rtl="0" algn="l">
              <a:spcBef>
                <a:spcPts val="0"/>
              </a:spcBef>
              <a:spcAft>
                <a:spcPts val="0"/>
              </a:spcAft>
              <a:buNone/>
            </a:pPr>
            <a:r>
              <a:t/>
            </a:r>
            <a:endParaRPr/>
          </a:p>
        </p:txBody>
      </p:sp>
      <p:sp>
        <p:nvSpPr>
          <p:cNvPr id="463" name="Google Shape;463;p72"/>
          <p:cNvSpPr txBox="1"/>
          <p:nvPr/>
        </p:nvSpPr>
        <p:spPr>
          <a:xfrm>
            <a:off x="8246300" y="4692625"/>
            <a:ext cx="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N=3,059</a:t>
            </a:r>
            <a:endParaRPr sz="1200"/>
          </a:p>
        </p:txBody>
      </p:sp>
      <p:pic>
        <p:nvPicPr>
          <p:cNvPr id="464" name="Google Shape;464;p72" title="Points scored"/>
          <p:cNvPicPr preferRelativeResize="0"/>
          <p:nvPr/>
        </p:nvPicPr>
        <p:blipFill>
          <a:blip r:embed="rId3">
            <a:alphaModFix/>
          </a:blip>
          <a:stretch>
            <a:fillRect/>
          </a:stretch>
        </p:blipFill>
        <p:spPr>
          <a:xfrm>
            <a:off x="2740725" y="1558975"/>
            <a:ext cx="5218950" cy="32270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3"/>
          <p:cNvSpPr txBox="1"/>
          <p:nvPr>
            <p:ph type="title"/>
          </p:nvPr>
        </p:nvSpPr>
        <p:spPr>
          <a:xfrm>
            <a:off x="366900" y="21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of respondents strongly agree that in summer </a:t>
            </a:r>
            <a:r>
              <a:rPr lang="en"/>
              <a:t>attractions</a:t>
            </a:r>
            <a:r>
              <a:rPr lang="en"/>
              <a:t> are becoming </a:t>
            </a:r>
            <a:r>
              <a:rPr lang="en"/>
              <a:t>overcrowded</a:t>
            </a:r>
            <a:r>
              <a:rPr lang="en"/>
              <a:t> due to the number of visitors </a:t>
            </a:r>
            <a:endParaRPr/>
          </a:p>
        </p:txBody>
      </p:sp>
      <p:pic>
        <p:nvPicPr>
          <p:cNvPr id="470" name="Google Shape;470;p73" title="Points scored"/>
          <p:cNvPicPr preferRelativeResize="0"/>
          <p:nvPr/>
        </p:nvPicPr>
        <p:blipFill>
          <a:blip r:embed="rId3">
            <a:alphaModFix/>
          </a:blip>
          <a:stretch>
            <a:fillRect/>
          </a:stretch>
        </p:blipFill>
        <p:spPr>
          <a:xfrm>
            <a:off x="412836" y="1398600"/>
            <a:ext cx="8318328" cy="3271876"/>
          </a:xfrm>
          <a:prstGeom prst="rect">
            <a:avLst/>
          </a:prstGeom>
          <a:noFill/>
          <a:ln>
            <a:noFill/>
          </a:ln>
        </p:spPr>
      </p:pic>
      <p:sp>
        <p:nvSpPr>
          <p:cNvPr id="471" name="Google Shape;471;p73"/>
          <p:cNvSpPr txBox="1"/>
          <p:nvPr/>
        </p:nvSpPr>
        <p:spPr>
          <a:xfrm>
            <a:off x="7949875" y="4775450"/>
            <a:ext cx="9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N=3,899</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4"/>
          <p:cNvSpPr txBox="1"/>
          <p:nvPr>
            <p:ph type="title"/>
          </p:nvPr>
        </p:nvSpPr>
        <p:spPr>
          <a:xfrm>
            <a:off x="348525" y="40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79</a:t>
            </a:r>
            <a:r>
              <a:rPr lang="en"/>
              <a:t>% of respondents who have been living in the county for more than 20 years, agree or strongly agree that in winter attractions are becoming overcrowded due to the number of visitors </a:t>
            </a:r>
            <a:endParaRPr/>
          </a:p>
        </p:txBody>
      </p:sp>
      <p:sp>
        <p:nvSpPr>
          <p:cNvPr id="477" name="Google Shape;477;p74"/>
          <p:cNvSpPr txBox="1"/>
          <p:nvPr/>
        </p:nvSpPr>
        <p:spPr>
          <a:xfrm>
            <a:off x="8196300" y="4573025"/>
            <a:ext cx="94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N=3,058</a:t>
            </a:r>
            <a:endParaRPr sz="1200"/>
          </a:p>
        </p:txBody>
      </p:sp>
      <p:pic>
        <p:nvPicPr>
          <p:cNvPr id="478" name="Google Shape;478;p74" title="Points scored"/>
          <p:cNvPicPr preferRelativeResize="0"/>
          <p:nvPr/>
        </p:nvPicPr>
        <p:blipFill>
          <a:blip r:embed="rId3">
            <a:alphaModFix/>
          </a:blip>
          <a:stretch>
            <a:fillRect/>
          </a:stretch>
        </p:blipFill>
        <p:spPr>
          <a:xfrm>
            <a:off x="348525" y="1712250"/>
            <a:ext cx="6957276" cy="34312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5"/>
          <p:cNvSpPr txBox="1"/>
          <p:nvPr>
            <p:ph type="title"/>
          </p:nvPr>
        </p:nvSpPr>
        <p:spPr>
          <a:xfrm>
            <a:off x="311700" y="15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5</a:t>
            </a:r>
            <a:r>
              <a:rPr lang="en"/>
              <a:t>9% of respondents who have been living in the county for more than 20 years, agree or strongly agree that in spring attractions are becoming overcrowded due to the number of visitors </a:t>
            </a:r>
            <a:endParaRPr/>
          </a:p>
        </p:txBody>
      </p:sp>
      <p:sp>
        <p:nvSpPr>
          <p:cNvPr id="484" name="Google Shape;484;p75"/>
          <p:cNvSpPr txBox="1"/>
          <p:nvPr/>
        </p:nvSpPr>
        <p:spPr>
          <a:xfrm>
            <a:off x="8299525" y="4766250"/>
            <a:ext cx="94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N=3,058</a:t>
            </a:r>
            <a:endParaRPr sz="1200"/>
          </a:p>
        </p:txBody>
      </p:sp>
      <p:pic>
        <p:nvPicPr>
          <p:cNvPr id="485" name="Google Shape;485;p75" title="Points scored"/>
          <p:cNvPicPr preferRelativeResize="0"/>
          <p:nvPr/>
        </p:nvPicPr>
        <p:blipFill>
          <a:blip r:embed="rId3">
            <a:alphaModFix/>
          </a:blip>
          <a:stretch>
            <a:fillRect/>
          </a:stretch>
        </p:blipFill>
        <p:spPr>
          <a:xfrm>
            <a:off x="754500" y="1738450"/>
            <a:ext cx="6698499" cy="340505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6"/>
          <p:cNvSpPr txBox="1"/>
          <p:nvPr>
            <p:ph type="title"/>
          </p:nvPr>
        </p:nvSpPr>
        <p:spPr>
          <a:xfrm>
            <a:off x="261975" y="13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97</a:t>
            </a:r>
            <a:r>
              <a:rPr lang="en"/>
              <a:t>% of respondents who have been living in the county for more than 20 years, agree or strongly agree that in summer attractions are becoming overcrowded due to the number of visitors </a:t>
            </a:r>
            <a:endParaRPr/>
          </a:p>
        </p:txBody>
      </p:sp>
      <p:sp>
        <p:nvSpPr>
          <p:cNvPr id="491" name="Google Shape;491;p76"/>
          <p:cNvSpPr txBox="1"/>
          <p:nvPr/>
        </p:nvSpPr>
        <p:spPr>
          <a:xfrm>
            <a:off x="8299525" y="4766250"/>
            <a:ext cx="94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N=3,058</a:t>
            </a:r>
            <a:endParaRPr sz="1200"/>
          </a:p>
        </p:txBody>
      </p:sp>
      <p:pic>
        <p:nvPicPr>
          <p:cNvPr id="492" name="Google Shape;492;p76" title="Points scored"/>
          <p:cNvPicPr preferRelativeResize="0"/>
          <p:nvPr/>
        </p:nvPicPr>
        <p:blipFill>
          <a:blip r:embed="rId3">
            <a:alphaModFix/>
          </a:blip>
          <a:stretch>
            <a:fillRect/>
          </a:stretch>
        </p:blipFill>
        <p:spPr>
          <a:xfrm>
            <a:off x="53986" y="1886250"/>
            <a:ext cx="8318328" cy="31956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7"/>
          <p:cNvSpPr txBox="1"/>
          <p:nvPr>
            <p:ph type="title"/>
          </p:nvPr>
        </p:nvSpPr>
        <p:spPr>
          <a:xfrm>
            <a:off x="311700" y="19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77% of respondents who have been living in the county for more than 20 years, agree or strongly agree that in fall attractions are becoming overcrowded due to the number of visitors </a:t>
            </a:r>
            <a:endParaRPr/>
          </a:p>
        </p:txBody>
      </p:sp>
      <p:sp>
        <p:nvSpPr>
          <p:cNvPr id="498" name="Google Shape;498;p77"/>
          <p:cNvSpPr txBox="1"/>
          <p:nvPr/>
        </p:nvSpPr>
        <p:spPr>
          <a:xfrm>
            <a:off x="8299525" y="4766250"/>
            <a:ext cx="94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N=3,058</a:t>
            </a:r>
            <a:endParaRPr sz="1200"/>
          </a:p>
        </p:txBody>
      </p:sp>
      <p:pic>
        <p:nvPicPr>
          <p:cNvPr id="499" name="Google Shape;499;p77" title="Points scored"/>
          <p:cNvPicPr preferRelativeResize="0"/>
          <p:nvPr/>
        </p:nvPicPr>
        <p:blipFill>
          <a:blip r:embed="rId3">
            <a:alphaModFix/>
          </a:blip>
          <a:stretch>
            <a:fillRect/>
          </a:stretch>
        </p:blipFill>
        <p:spPr>
          <a:xfrm>
            <a:off x="762475" y="1830125"/>
            <a:ext cx="6938976" cy="33133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8"/>
          <p:cNvSpPr txBox="1"/>
          <p:nvPr>
            <p:ph type="title"/>
          </p:nvPr>
        </p:nvSpPr>
        <p:spPr>
          <a:xfrm>
            <a:off x="201275" y="11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73% of respondents feel that the number of </a:t>
            </a:r>
            <a:r>
              <a:rPr lang="en"/>
              <a:t>visitors</a:t>
            </a:r>
            <a:r>
              <a:rPr lang="en"/>
              <a:t> affects the demand from residents for </a:t>
            </a:r>
            <a:r>
              <a:rPr lang="en"/>
              <a:t>recreational</a:t>
            </a:r>
            <a:r>
              <a:rPr lang="en"/>
              <a:t> </a:t>
            </a:r>
            <a:r>
              <a:rPr lang="en"/>
              <a:t>opportunities</a:t>
            </a:r>
            <a:r>
              <a:rPr lang="en"/>
              <a:t> in winter and 85% in summer</a:t>
            </a:r>
            <a:endParaRPr/>
          </a:p>
        </p:txBody>
      </p:sp>
      <p:pic>
        <p:nvPicPr>
          <p:cNvPr id="505" name="Google Shape;505;p78" title="Points scored"/>
          <p:cNvPicPr preferRelativeResize="0"/>
          <p:nvPr/>
        </p:nvPicPr>
        <p:blipFill>
          <a:blip r:embed="rId3">
            <a:alphaModFix/>
          </a:blip>
          <a:stretch>
            <a:fillRect/>
          </a:stretch>
        </p:blipFill>
        <p:spPr>
          <a:xfrm>
            <a:off x="412825" y="1416175"/>
            <a:ext cx="6028050" cy="3727326"/>
          </a:xfrm>
          <a:prstGeom prst="rect">
            <a:avLst/>
          </a:prstGeom>
          <a:noFill/>
          <a:ln>
            <a:noFill/>
          </a:ln>
        </p:spPr>
      </p:pic>
      <p:sp>
        <p:nvSpPr>
          <p:cNvPr id="506" name="Google Shape;506;p78"/>
          <p:cNvSpPr txBox="1"/>
          <p:nvPr/>
        </p:nvSpPr>
        <p:spPr>
          <a:xfrm>
            <a:off x="7581825" y="4591425"/>
            <a:ext cx="138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N=3,855</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Natural Environment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86% of respondents disagree or strongly </a:t>
            </a:r>
            <a:r>
              <a:rPr lang="en"/>
              <a:t>disagree</a:t>
            </a:r>
            <a:r>
              <a:rPr lang="en"/>
              <a:t> with the </a:t>
            </a:r>
            <a:r>
              <a:rPr lang="en"/>
              <a:t>statement</a:t>
            </a:r>
            <a:r>
              <a:rPr lang="en"/>
              <a:t> that tourism is </a:t>
            </a:r>
            <a:r>
              <a:rPr lang="en"/>
              <a:t>helping</a:t>
            </a:r>
            <a:r>
              <a:rPr lang="en"/>
              <a:t> the integrity of the natural environment</a:t>
            </a:r>
            <a:endParaRPr/>
          </a:p>
        </p:txBody>
      </p:sp>
      <p:pic>
        <p:nvPicPr>
          <p:cNvPr id="517" name="Google Shape;517;p80" title="Points scored"/>
          <p:cNvPicPr preferRelativeResize="0"/>
          <p:nvPr/>
        </p:nvPicPr>
        <p:blipFill>
          <a:blip r:embed="rId3">
            <a:alphaModFix/>
          </a:blip>
          <a:stretch>
            <a:fillRect/>
          </a:stretch>
        </p:blipFill>
        <p:spPr>
          <a:xfrm>
            <a:off x="311700" y="1659199"/>
            <a:ext cx="8318349" cy="3077975"/>
          </a:xfrm>
          <a:prstGeom prst="rect">
            <a:avLst/>
          </a:prstGeom>
          <a:noFill/>
          <a:ln>
            <a:noFill/>
          </a:ln>
        </p:spPr>
      </p:pic>
      <p:sp>
        <p:nvSpPr>
          <p:cNvPr id="518" name="Google Shape;518;p80"/>
          <p:cNvSpPr txBox="1"/>
          <p:nvPr/>
        </p:nvSpPr>
        <p:spPr>
          <a:xfrm>
            <a:off x="7968275" y="4747850"/>
            <a:ext cx="10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N=3,863</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1"/>
          <p:cNvSpPr txBox="1"/>
          <p:nvPr>
            <p:ph type="title"/>
          </p:nvPr>
        </p:nvSpPr>
        <p:spPr>
          <a:xfrm>
            <a:off x="311700" y="113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Long-time residents are more </a:t>
            </a:r>
            <a:r>
              <a:rPr lang="en"/>
              <a:t>likely</a:t>
            </a:r>
            <a:r>
              <a:rPr lang="en"/>
              <a:t> to </a:t>
            </a:r>
            <a:r>
              <a:rPr lang="en"/>
              <a:t>disagree</a:t>
            </a:r>
            <a:r>
              <a:rPr lang="en"/>
              <a:t> that tourism helps to </a:t>
            </a:r>
            <a:r>
              <a:rPr lang="en"/>
              <a:t>maintain</a:t>
            </a:r>
            <a:r>
              <a:rPr lang="en"/>
              <a:t> the integrity of the natural </a:t>
            </a:r>
            <a:r>
              <a:rPr lang="en"/>
              <a:t>environment</a:t>
            </a:r>
            <a:r>
              <a:rPr lang="en"/>
              <a:t> </a:t>
            </a:r>
            <a:endParaRPr/>
          </a:p>
        </p:txBody>
      </p:sp>
      <p:sp>
        <p:nvSpPr>
          <p:cNvPr id="524" name="Google Shape;524;p81"/>
          <p:cNvSpPr txBox="1"/>
          <p:nvPr/>
        </p:nvSpPr>
        <p:spPr>
          <a:xfrm>
            <a:off x="7581825" y="4646625"/>
            <a:ext cx="1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25" name="Google Shape;525;p81"/>
          <p:cNvSpPr txBox="1"/>
          <p:nvPr/>
        </p:nvSpPr>
        <p:spPr>
          <a:xfrm>
            <a:off x="7995875" y="4646625"/>
            <a:ext cx="124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N=3,052</a:t>
            </a:r>
            <a:endParaRPr sz="1200"/>
          </a:p>
        </p:txBody>
      </p:sp>
      <p:pic>
        <p:nvPicPr>
          <p:cNvPr id="526" name="Google Shape;526;p81" title="Points scored"/>
          <p:cNvPicPr preferRelativeResize="0"/>
          <p:nvPr/>
        </p:nvPicPr>
        <p:blipFill>
          <a:blip r:embed="rId3">
            <a:alphaModFix/>
          </a:blip>
          <a:stretch>
            <a:fillRect/>
          </a:stretch>
        </p:blipFill>
        <p:spPr>
          <a:xfrm>
            <a:off x="219625" y="1559264"/>
            <a:ext cx="7454226" cy="35842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subTitle"/>
          </p:nvPr>
        </p:nvSpPr>
        <p:spPr>
          <a:xfrm>
            <a:off x="164500" y="128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Work situation</a:t>
            </a:r>
            <a:endParaRPr/>
          </a:p>
        </p:txBody>
      </p:sp>
      <p:pic>
        <p:nvPicPr>
          <p:cNvPr id="94" name="Google Shape;94;p19" title="Points scored"/>
          <p:cNvPicPr preferRelativeResize="0"/>
          <p:nvPr/>
        </p:nvPicPr>
        <p:blipFill>
          <a:blip r:embed="rId3">
            <a:alphaModFix/>
          </a:blip>
          <a:stretch>
            <a:fillRect/>
          </a:stretch>
        </p:blipFill>
        <p:spPr>
          <a:xfrm>
            <a:off x="778075" y="843950"/>
            <a:ext cx="8365926" cy="3883212"/>
          </a:xfrm>
          <a:prstGeom prst="rect">
            <a:avLst/>
          </a:prstGeom>
          <a:noFill/>
          <a:ln>
            <a:noFill/>
          </a:ln>
        </p:spPr>
      </p:pic>
      <p:sp>
        <p:nvSpPr>
          <p:cNvPr id="95" name="Google Shape;95;p19"/>
          <p:cNvSpPr txBox="1"/>
          <p:nvPr/>
        </p:nvSpPr>
        <p:spPr>
          <a:xfrm>
            <a:off x="7959075" y="4757050"/>
            <a:ext cx="105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N=3,506</a:t>
            </a:r>
            <a:endParaRPr sz="1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Frequency of Interaction with Visitors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Interaction with </a:t>
            </a:r>
            <a:r>
              <a:rPr lang="en"/>
              <a:t>visitors is highest in summer followed by winter and fall</a:t>
            </a:r>
            <a:endParaRPr/>
          </a:p>
        </p:txBody>
      </p:sp>
      <p:pic>
        <p:nvPicPr>
          <p:cNvPr id="537" name="Google Shape;537;p83" title="Points scored"/>
          <p:cNvPicPr preferRelativeResize="0"/>
          <p:nvPr/>
        </p:nvPicPr>
        <p:blipFill>
          <a:blip r:embed="rId3">
            <a:alphaModFix/>
          </a:blip>
          <a:stretch>
            <a:fillRect/>
          </a:stretch>
        </p:blipFill>
        <p:spPr>
          <a:xfrm>
            <a:off x="311711" y="1306575"/>
            <a:ext cx="8318328" cy="3438242"/>
          </a:xfrm>
          <a:prstGeom prst="rect">
            <a:avLst/>
          </a:prstGeom>
          <a:noFill/>
          <a:ln>
            <a:noFill/>
          </a:ln>
        </p:spPr>
      </p:pic>
      <p:sp>
        <p:nvSpPr>
          <p:cNvPr id="538" name="Google Shape;538;p83"/>
          <p:cNvSpPr txBox="1"/>
          <p:nvPr/>
        </p:nvSpPr>
        <p:spPr>
          <a:xfrm>
            <a:off x="7821075" y="4692650"/>
            <a:ext cx="11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N=3,865</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Future of Tourism</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92% of respondents state that the county should have less or much less tourism in the summer</a:t>
            </a:r>
            <a:endParaRPr/>
          </a:p>
        </p:txBody>
      </p:sp>
      <p:pic>
        <p:nvPicPr>
          <p:cNvPr id="549" name="Google Shape;549;p85" title="Points scored"/>
          <p:cNvPicPr preferRelativeResize="0"/>
          <p:nvPr/>
        </p:nvPicPr>
        <p:blipFill>
          <a:blip r:embed="rId3">
            <a:alphaModFix/>
          </a:blip>
          <a:stretch>
            <a:fillRect/>
          </a:stretch>
        </p:blipFill>
        <p:spPr>
          <a:xfrm>
            <a:off x="311711" y="1297375"/>
            <a:ext cx="8318328" cy="3202556"/>
          </a:xfrm>
          <a:prstGeom prst="rect">
            <a:avLst/>
          </a:prstGeom>
          <a:noFill/>
          <a:ln>
            <a:noFill/>
          </a:ln>
        </p:spPr>
      </p:pic>
      <p:sp>
        <p:nvSpPr>
          <p:cNvPr id="550" name="Google Shape;550;p85"/>
          <p:cNvSpPr txBox="1"/>
          <p:nvPr/>
        </p:nvSpPr>
        <p:spPr>
          <a:xfrm>
            <a:off x="7701450" y="4775450"/>
            <a:ext cx="113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N=3,528</a:t>
            </a:r>
            <a:endParaRPr sz="12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6"/>
          <p:cNvSpPr txBox="1"/>
          <p:nvPr>
            <p:ph type="title"/>
          </p:nvPr>
        </p:nvSpPr>
        <p:spPr>
          <a:xfrm>
            <a:off x="311700" y="104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65</a:t>
            </a:r>
            <a:r>
              <a:rPr lang="en"/>
              <a:t>% of respondents who have been living in the county for more than 20 years, state that in winter the county should have less or much less tourism</a:t>
            </a:r>
            <a:endParaRPr/>
          </a:p>
        </p:txBody>
      </p:sp>
      <p:sp>
        <p:nvSpPr>
          <p:cNvPr id="556" name="Google Shape;556;p86"/>
          <p:cNvSpPr txBox="1"/>
          <p:nvPr/>
        </p:nvSpPr>
        <p:spPr>
          <a:xfrm>
            <a:off x="8133900" y="4582225"/>
            <a:ext cx="87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N=3,043</a:t>
            </a:r>
            <a:endParaRPr sz="1200"/>
          </a:p>
        </p:txBody>
      </p:sp>
      <p:pic>
        <p:nvPicPr>
          <p:cNvPr id="557" name="Google Shape;557;p86"/>
          <p:cNvPicPr preferRelativeResize="0"/>
          <p:nvPr/>
        </p:nvPicPr>
        <p:blipFill>
          <a:blip r:embed="rId3">
            <a:alphaModFix/>
          </a:blip>
          <a:stretch>
            <a:fillRect/>
          </a:stretch>
        </p:blipFill>
        <p:spPr>
          <a:xfrm>
            <a:off x="1495775" y="1518200"/>
            <a:ext cx="4968099" cy="3509699"/>
          </a:xfrm>
          <a:prstGeom prst="rect">
            <a:avLst/>
          </a:prstGeom>
          <a:noFill/>
          <a:ln>
            <a:noFill/>
          </a:ln>
        </p:spPr>
      </p:pic>
      <p:pic>
        <p:nvPicPr>
          <p:cNvPr id="558" name="Google Shape;558;p86" title="Points scored"/>
          <p:cNvPicPr preferRelativeResize="0"/>
          <p:nvPr/>
        </p:nvPicPr>
        <p:blipFill>
          <a:blip r:embed="rId4">
            <a:alphaModFix/>
          </a:blip>
          <a:stretch>
            <a:fillRect/>
          </a:stretch>
        </p:blipFill>
        <p:spPr>
          <a:xfrm>
            <a:off x="412825" y="1401957"/>
            <a:ext cx="6051051" cy="374154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7"/>
          <p:cNvSpPr txBox="1"/>
          <p:nvPr>
            <p:ph type="title"/>
          </p:nvPr>
        </p:nvSpPr>
        <p:spPr>
          <a:xfrm>
            <a:off x="311700" y="14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53</a:t>
            </a:r>
            <a:r>
              <a:rPr lang="en"/>
              <a:t>% of respondents who have been living in the county for more than 20 years, state that in spring the county should have less or much less tourism</a:t>
            </a:r>
            <a:endParaRPr/>
          </a:p>
        </p:txBody>
      </p:sp>
      <p:sp>
        <p:nvSpPr>
          <p:cNvPr id="564" name="Google Shape;564;p87"/>
          <p:cNvSpPr txBox="1"/>
          <p:nvPr/>
        </p:nvSpPr>
        <p:spPr>
          <a:xfrm>
            <a:off x="8087900" y="4711050"/>
            <a:ext cx="105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N=3,043</a:t>
            </a:r>
            <a:endParaRPr sz="1200"/>
          </a:p>
        </p:txBody>
      </p:sp>
      <p:pic>
        <p:nvPicPr>
          <p:cNvPr id="565" name="Google Shape;565;p87" title="Points scored"/>
          <p:cNvPicPr preferRelativeResize="0"/>
          <p:nvPr/>
        </p:nvPicPr>
        <p:blipFill>
          <a:blip r:embed="rId3">
            <a:alphaModFix/>
          </a:blip>
          <a:stretch>
            <a:fillRect/>
          </a:stretch>
        </p:blipFill>
        <p:spPr>
          <a:xfrm>
            <a:off x="403075" y="1429075"/>
            <a:ext cx="7131624" cy="314678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94</a:t>
            </a:r>
            <a:r>
              <a:rPr lang="en"/>
              <a:t>% of respondents who have been living in the county for more than 20 years, state that in summer the county should have less or much less tourism</a:t>
            </a:r>
            <a:endParaRPr/>
          </a:p>
        </p:txBody>
      </p:sp>
      <p:sp>
        <p:nvSpPr>
          <p:cNvPr id="571" name="Google Shape;571;p88"/>
          <p:cNvSpPr txBox="1"/>
          <p:nvPr/>
        </p:nvSpPr>
        <p:spPr>
          <a:xfrm>
            <a:off x="8087900" y="4711050"/>
            <a:ext cx="105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N=3,043</a:t>
            </a:r>
            <a:endParaRPr sz="1200"/>
          </a:p>
        </p:txBody>
      </p:sp>
      <p:pic>
        <p:nvPicPr>
          <p:cNvPr id="572" name="Google Shape;572;p88" title="Points scored"/>
          <p:cNvPicPr preferRelativeResize="0"/>
          <p:nvPr/>
        </p:nvPicPr>
        <p:blipFill>
          <a:blip r:embed="rId3">
            <a:alphaModFix/>
          </a:blip>
          <a:stretch>
            <a:fillRect/>
          </a:stretch>
        </p:blipFill>
        <p:spPr>
          <a:xfrm>
            <a:off x="155276" y="1347008"/>
            <a:ext cx="7932624" cy="369526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9"/>
          <p:cNvSpPr txBox="1"/>
          <p:nvPr>
            <p:ph type="title"/>
          </p:nvPr>
        </p:nvSpPr>
        <p:spPr>
          <a:xfrm>
            <a:off x="311700" y="5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73</a:t>
            </a:r>
            <a:r>
              <a:rPr lang="en"/>
              <a:t>% of respondents who have been living in the county for more than 20 years, state that in fall the county should have less or much less tourism</a:t>
            </a:r>
            <a:endParaRPr/>
          </a:p>
        </p:txBody>
      </p:sp>
      <p:sp>
        <p:nvSpPr>
          <p:cNvPr id="578" name="Google Shape;578;p89"/>
          <p:cNvSpPr txBox="1"/>
          <p:nvPr/>
        </p:nvSpPr>
        <p:spPr>
          <a:xfrm>
            <a:off x="8087900" y="4711050"/>
            <a:ext cx="105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N=3,043</a:t>
            </a:r>
            <a:endParaRPr sz="1200"/>
          </a:p>
        </p:txBody>
      </p:sp>
      <p:pic>
        <p:nvPicPr>
          <p:cNvPr id="579" name="Google Shape;579;p89" title="Points scored"/>
          <p:cNvPicPr preferRelativeResize="0"/>
          <p:nvPr/>
        </p:nvPicPr>
        <p:blipFill>
          <a:blip r:embed="rId3">
            <a:alphaModFix/>
          </a:blip>
          <a:stretch>
            <a:fillRect/>
          </a:stretch>
        </p:blipFill>
        <p:spPr>
          <a:xfrm>
            <a:off x="311700" y="1294450"/>
            <a:ext cx="7205724" cy="38490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Ecotourism, scientific/educational and volunteer tourism are </a:t>
            </a:r>
            <a:r>
              <a:rPr lang="en"/>
              <a:t>preferred</a:t>
            </a:r>
            <a:r>
              <a:rPr lang="en"/>
              <a:t> over the other segments. </a:t>
            </a:r>
            <a:r>
              <a:rPr lang="en"/>
              <a:t>Respondents</a:t>
            </a:r>
            <a:r>
              <a:rPr lang="en"/>
              <a:t> feel least </a:t>
            </a:r>
            <a:r>
              <a:rPr lang="en"/>
              <a:t>positive</a:t>
            </a:r>
            <a:r>
              <a:rPr lang="en"/>
              <a:t> about business and </a:t>
            </a:r>
            <a:r>
              <a:rPr lang="en"/>
              <a:t>sports</a:t>
            </a:r>
            <a:r>
              <a:rPr lang="en"/>
              <a:t> tourism.</a:t>
            </a:r>
            <a:endParaRPr/>
          </a:p>
        </p:txBody>
      </p:sp>
      <p:pic>
        <p:nvPicPr>
          <p:cNvPr id="585" name="Google Shape;585;p90" title="Points scored"/>
          <p:cNvPicPr preferRelativeResize="0"/>
          <p:nvPr/>
        </p:nvPicPr>
        <p:blipFill>
          <a:blip r:embed="rId3">
            <a:alphaModFix/>
          </a:blip>
          <a:stretch>
            <a:fillRect/>
          </a:stretch>
        </p:blipFill>
        <p:spPr>
          <a:xfrm>
            <a:off x="81611" y="1923075"/>
            <a:ext cx="8318328" cy="2925279"/>
          </a:xfrm>
          <a:prstGeom prst="rect">
            <a:avLst/>
          </a:prstGeom>
          <a:noFill/>
          <a:ln>
            <a:noFill/>
          </a:ln>
        </p:spPr>
      </p:pic>
      <p:sp>
        <p:nvSpPr>
          <p:cNvPr id="586" name="Google Shape;586;p90"/>
          <p:cNvSpPr txBox="1"/>
          <p:nvPr/>
        </p:nvSpPr>
        <p:spPr>
          <a:xfrm>
            <a:off x="7913075" y="4821450"/>
            <a:ext cx="115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N=3,467</a:t>
            </a:r>
            <a:endParaRPr sz="12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1"/>
          <p:cNvSpPr txBox="1"/>
          <p:nvPr>
            <p:ph type="title"/>
          </p:nvPr>
        </p:nvSpPr>
        <p:spPr>
          <a:xfrm>
            <a:off x="357700" y="20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Respondents who have </a:t>
            </a:r>
            <a:r>
              <a:rPr lang="en"/>
              <a:t>lived</a:t>
            </a:r>
            <a:r>
              <a:rPr lang="en"/>
              <a:t> in the county less years, are more </a:t>
            </a:r>
            <a:r>
              <a:rPr lang="en"/>
              <a:t>positive</a:t>
            </a:r>
            <a:r>
              <a:rPr lang="en"/>
              <a:t> about developing </a:t>
            </a:r>
            <a:r>
              <a:rPr lang="en"/>
              <a:t>adventure</a:t>
            </a:r>
            <a:r>
              <a:rPr lang="en"/>
              <a:t> tourism than long-time residents</a:t>
            </a:r>
            <a:endParaRPr/>
          </a:p>
        </p:txBody>
      </p:sp>
      <p:sp>
        <p:nvSpPr>
          <p:cNvPr id="592" name="Google Shape;592;p91"/>
          <p:cNvSpPr txBox="1"/>
          <p:nvPr/>
        </p:nvSpPr>
        <p:spPr>
          <a:xfrm>
            <a:off x="7839475" y="4766250"/>
            <a:ext cx="108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N=2,983</a:t>
            </a:r>
            <a:endParaRPr sz="1200"/>
          </a:p>
        </p:txBody>
      </p:sp>
      <p:pic>
        <p:nvPicPr>
          <p:cNvPr id="593" name="Google Shape;593;p91" title="Points scored"/>
          <p:cNvPicPr preferRelativeResize="0"/>
          <p:nvPr/>
        </p:nvPicPr>
        <p:blipFill>
          <a:blip r:embed="rId3">
            <a:alphaModFix/>
          </a:blip>
          <a:stretch>
            <a:fillRect/>
          </a:stretch>
        </p:blipFill>
        <p:spPr>
          <a:xfrm>
            <a:off x="606050" y="1561050"/>
            <a:ext cx="6469701" cy="357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subTitle"/>
          </p:nvPr>
        </p:nvSpPr>
        <p:spPr>
          <a:xfrm>
            <a:off x="255325" y="92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Location of work</a:t>
            </a:r>
            <a:endParaRPr/>
          </a:p>
        </p:txBody>
      </p:sp>
      <p:pic>
        <p:nvPicPr>
          <p:cNvPr id="101" name="Google Shape;101;p20" title="Points scored"/>
          <p:cNvPicPr preferRelativeResize="0"/>
          <p:nvPr/>
        </p:nvPicPr>
        <p:blipFill>
          <a:blip r:embed="rId3">
            <a:alphaModFix/>
          </a:blip>
          <a:stretch>
            <a:fillRect/>
          </a:stretch>
        </p:blipFill>
        <p:spPr>
          <a:xfrm>
            <a:off x="412826" y="722050"/>
            <a:ext cx="7150599" cy="4421450"/>
          </a:xfrm>
          <a:prstGeom prst="rect">
            <a:avLst/>
          </a:prstGeom>
          <a:noFill/>
          <a:ln>
            <a:noFill/>
          </a:ln>
        </p:spPr>
      </p:pic>
      <p:sp>
        <p:nvSpPr>
          <p:cNvPr id="102" name="Google Shape;102;p20"/>
          <p:cNvSpPr txBox="1"/>
          <p:nvPr/>
        </p:nvSpPr>
        <p:spPr>
          <a:xfrm>
            <a:off x="8198325" y="4738650"/>
            <a:ext cx="94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N=2,608</a:t>
            </a:r>
            <a:endParaRPr sz="12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2"/>
          <p:cNvSpPr txBox="1"/>
          <p:nvPr>
            <p:ph type="title"/>
          </p:nvPr>
        </p:nvSpPr>
        <p:spPr>
          <a:xfrm>
            <a:off x="311700" y="12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Respondents who have lived in the county less years, are more positive about developing culinary tourism than long-time residents</a:t>
            </a:r>
            <a:endParaRPr/>
          </a:p>
        </p:txBody>
      </p:sp>
      <p:sp>
        <p:nvSpPr>
          <p:cNvPr id="599" name="Google Shape;599;p92"/>
          <p:cNvSpPr txBox="1"/>
          <p:nvPr/>
        </p:nvSpPr>
        <p:spPr>
          <a:xfrm>
            <a:off x="7839475" y="4766250"/>
            <a:ext cx="108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N=2,983</a:t>
            </a:r>
            <a:endParaRPr sz="1200"/>
          </a:p>
        </p:txBody>
      </p:sp>
      <p:pic>
        <p:nvPicPr>
          <p:cNvPr id="600" name="Google Shape;600;p92" title="Points scored"/>
          <p:cNvPicPr preferRelativeResize="0"/>
          <p:nvPr/>
        </p:nvPicPr>
        <p:blipFill>
          <a:blip r:embed="rId3">
            <a:alphaModFix/>
          </a:blip>
          <a:stretch>
            <a:fillRect/>
          </a:stretch>
        </p:blipFill>
        <p:spPr>
          <a:xfrm>
            <a:off x="1146150" y="1587094"/>
            <a:ext cx="6610500" cy="3332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3"/>
          <p:cNvSpPr txBox="1"/>
          <p:nvPr>
            <p:ph type="title"/>
          </p:nvPr>
        </p:nvSpPr>
        <p:spPr>
          <a:xfrm>
            <a:off x="404575" y="7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Respondents who have lived in the county less years, are more positive about developing ecotourism than long-time residents</a:t>
            </a:r>
            <a:endParaRPr/>
          </a:p>
        </p:txBody>
      </p:sp>
      <p:sp>
        <p:nvSpPr>
          <p:cNvPr id="606" name="Google Shape;606;p93"/>
          <p:cNvSpPr txBox="1"/>
          <p:nvPr/>
        </p:nvSpPr>
        <p:spPr>
          <a:xfrm>
            <a:off x="7839475" y="4766250"/>
            <a:ext cx="108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N=2,983</a:t>
            </a:r>
            <a:endParaRPr sz="1200"/>
          </a:p>
        </p:txBody>
      </p:sp>
      <p:pic>
        <p:nvPicPr>
          <p:cNvPr id="607" name="Google Shape;607;p93" title="Points scored"/>
          <p:cNvPicPr preferRelativeResize="0"/>
          <p:nvPr/>
        </p:nvPicPr>
        <p:blipFill>
          <a:blip r:embed="rId3">
            <a:alphaModFix/>
          </a:blip>
          <a:stretch>
            <a:fillRect/>
          </a:stretch>
        </p:blipFill>
        <p:spPr>
          <a:xfrm>
            <a:off x="532450" y="1324275"/>
            <a:ext cx="7307025" cy="36535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9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Takeaways</a:t>
            </a:r>
            <a:endParaRPr/>
          </a:p>
        </p:txBody>
      </p:sp>
      <p:sp>
        <p:nvSpPr>
          <p:cNvPr id="618" name="Google Shape;618;p9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311150" lvl="0" marL="457200" rtl="0" algn="l">
              <a:spcBef>
                <a:spcPts val="1200"/>
              </a:spcBef>
              <a:spcAft>
                <a:spcPts val="0"/>
              </a:spcAft>
              <a:buClr>
                <a:schemeClr val="dk1"/>
              </a:buClr>
              <a:buSzPct val="100000"/>
              <a:buChar char="●"/>
            </a:pPr>
            <a:r>
              <a:rPr lang="en" sz="5200">
                <a:solidFill>
                  <a:schemeClr val="dk1"/>
                </a:solidFill>
              </a:rPr>
              <a:t>Visitation</a:t>
            </a:r>
            <a:r>
              <a:rPr lang="en" sz="5200">
                <a:solidFill>
                  <a:schemeClr val="dk1"/>
                </a:solidFill>
              </a:rPr>
              <a:t> has the highest </a:t>
            </a:r>
            <a:r>
              <a:rPr lang="en" sz="5200">
                <a:solidFill>
                  <a:schemeClr val="dk1"/>
                </a:solidFill>
              </a:rPr>
              <a:t>negative</a:t>
            </a:r>
            <a:r>
              <a:rPr lang="en" sz="5200">
                <a:solidFill>
                  <a:schemeClr val="dk1"/>
                </a:solidFill>
              </a:rPr>
              <a:t> impact on the quality of life </a:t>
            </a:r>
            <a:r>
              <a:rPr lang="en" sz="5200">
                <a:solidFill>
                  <a:schemeClr val="dk1"/>
                </a:solidFill>
              </a:rPr>
              <a:t>during</a:t>
            </a:r>
            <a:r>
              <a:rPr lang="en" sz="5200">
                <a:solidFill>
                  <a:schemeClr val="dk1"/>
                </a:solidFill>
              </a:rPr>
              <a:t> summer (93%) followed by fall (61%) and winter (60%)</a:t>
            </a:r>
            <a:endParaRPr sz="5200">
              <a:solidFill>
                <a:schemeClr val="dk1"/>
              </a:solidFill>
            </a:endParaRPr>
          </a:p>
          <a:p>
            <a:pPr indent="-311150" lvl="0" marL="457200" rtl="0" algn="l">
              <a:spcBef>
                <a:spcPts val="0"/>
              </a:spcBef>
              <a:spcAft>
                <a:spcPts val="0"/>
              </a:spcAft>
              <a:buClr>
                <a:schemeClr val="dk1"/>
              </a:buClr>
              <a:buSzPct val="100000"/>
              <a:buChar char="●"/>
            </a:pPr>
            <a:r>
              <a:rPr lang="en" sz="5200">
                <a:solidFill>
                  <a:schemeClr val="dk1"/>
                </a:solidFill>
              </a:rPr>
              <a:t>Just 26% of </a:t>
            </a:r>
            <a:r>
              <a:rPr lang="en" sz="5200">
                <a:solidFill>
                  <a:schemeClr val="dk1"/>
                </a:solidFill>
              </a:rPr>
              <a:t>respondents</a:t>
            </a:r>
            <a:r>
              <a:rPr lang="en" sz="5200">
                <a:solidFill>
                  <a:schemeClr val="dk1"/>
                </a:solidFill>
              </a:rPr>
              <a:t> agree or strongly agree with the statement that the benefits of </a:t>
            </a:r>
            <a:r>
              <a:rPr lang="en" sz="5200">
                <a:solidFill>
                  <a:schemeClr val="dk1"/>
                </a:solidFill>
              </a:rPr>
              <a:t>tourism</a:t>
            </a:r>
            <a:r>
              <a:rPr lang="en" sz="5200">
                <a:solidFill>
                  <a:schemeClr val="dk1"/>
                </a:solidFill>
              </a:rPr>
              <a:t> </a:t>
            </a:r>
            <a:r>
              <a:rPr lang="en" sz="5200">
                <a:solidFill>
                  <a:schemeClr val="dk1"/>
                </a:solidFill>
              </a:rPr>
              <a:t>outweigh</a:t>
            </a:r>
            <a:r>
              <a:rPr lang="en" sz="5200">
                <a:solidFill>
                  <a:schemeClr val="dk1"/>
                </a:solidFill>
              </a:rPr>
              <a:t> its </a:t>
            </a:r>
            <a:r>
              <a:rPr lang="en" sz="5200">
                <a:solidFill>
                  <a:schemeClr val="dk1"/>
                </a:solidFill>
              </a:rPr>
              <a:t>drawbacks</a:t>
            </a:r>
            <a:r>
              <a:rPr lang="en" sz="5200">
                <a:solidFill>
                  <a:schemeClr val="dk1"/>
                </a:solidFill>
              </a:rPr>
              <a:t> in Teton County, Wyoming</a:t>
            </a:r>
            <a:endParaRPr sz="5200">
              <a:solidFill>
                <a:schemeClr val="dk1"/>
              </a:solidFill>
            </a:endParaRPr>
          </a:p>
          <a:p>
            <a:pPr indent="-311150" lvl="0" marL="457200" rtl="0" algn="l">
              <a:spcBef>
                <a:spcPts val="0"/>
              </a:spcBef>
              <a:spcAft>
                <a:spcPts val="0"/>
              </a:spcAft>
              <a:buClr>
                <a:schemeClr val="dk1"/>
              </a:buClr>
              <a:buSzPct val="100000"/>
              <a:buChar char="●"/>
            </a:pPr>
            <a:r>
              <a:rPr lang="en" sz="5200">
                <a:solidFill>
                  <a:schemeClr val="dk1"/>
                </a:solidFill>
              </a:rPr>
              <a:t>61% of agrees or </a:t>
            </a:r>
            <a:r>
              <a:rPr lang="en" sz="5200">
                <a:solidFill>
                  <a:schemeClr val="dk1"/>
                </a:solidFill>
              </a:rPr>
              <a:t>strongly</a:t>
            </a:r>
            <a:r>
              <a:rPr lang="en" sz="5200">
                <a:solidFill>
                  <a:schemeClr val="dk1"/>
                </a:solidFill>
              </a:rPr>
              <a:t> </a:t>
            </a:r>
            <a:r>
              <a:rPr lang="en" sz="5200">
                <a:solidFill>
                  <a:schemeClr val="dk1"/>
                </a:solidFill>
              </a:rPr>
              <a:t>agrees</a:t>
            </a:r>
            <a:r>
              <a:rPr lang="en" sz="5200">
                <a:solidFill>
                  <a:schemeClr val="dk1"/>
                </a:solidFill>
              </a:rPr>
              <a:t> with the </a:t>
            </a:r>
            <a:r>
              <a:rPr lang="en" sz="5200">
                <a:solidFill>
                  <a:schemeClr val="dk1"/>
                </a:solidFill>
              </a:rPr>
              <a:t>statement that they would personally be willing to pay more taxes for local public services if it meant fewer visitors in the area</a:t>
            </a:r>
            <a:endParaRPr sz="5200">
              <a:solidFill>
                <a:schemeClr val="dk1"/>
              </a:solidFill>
            </a:endParaRPr>
          </a:p>
          <a:p>
            <a:pPr indent="-311150" lvl="0" marL="457200" rtl="0" algn="l">
              <a:spcBef>
                <a:spcPts val="0"/>
              </a:spcBef>
              <a:spcAft>
                <a:spcPts val="0"/>
              </a:spcAft>
              <a:buClr>
                <a:schemeClr val="dk1"/>
              </a:buClr>
              <a:buSzPct val="100000"/>
              <a:buChar char="●"/>
            </a:pPr>
            <a:r>
              <a:rPr lang="en" sz="5200">
                <a:solidFill>
                  <a:schemeClr val="dk1"/>
                </a:solidFill>
              </a:rPr>
              <a:t>The longer the respondents have lived in the county, the more dissatisfied they are with the impact of tourism on their quality of life </a:t>
            </a:r>
            <a:endParaRPr sz="5200">
              <a:solidFill>
                <a:schemeClr val="dk1"/>
              </a:solidFill>
            </a:endParaRPr>
          </a:p>
          <a:p>
            <a:pPr indent="-311150" lvl="0" marL="457200" rtl="0" algn="l">
              <a:spcBef>
                <a:spcPts val="0"/>
              </a:spcBef>
              <a:spcAft>
                <a:spcPts val="0"/>
              </a:spcAft>
              <a:buClr>
                <a:schemeClr val="dk1"/>
              </a:buClr>
              <a:buSzPct val="100000"/>
              <a:buChar char="●"/>
            </a:pPr>
            <a:r>
              <a:rPr lang="en" sz="5200">
                <a:solidFill>
                  <a:schemeClr val="dk1"/>
                </a:solidFill>
              </a:rPr>
              <a:t>Respondents</a:t>
            </a:r>
            <a:r>
              <a:rPr lang="en" sz="5200">
                <a:solidFill>
                  <a:schemeClr val="dk1"/>
                </a:solidFill>
              </a:rPr>
              <a:t> with children are slightly less dissatisfied with the </a:t>
            </a:r>
            <a:r>
              <a:rPr lang="en" sz="5200">
                <a:solidFill>
                  <a:schemeClr val="dk1"/>
                </a:solidFill>
              </a:rPr>
              <a:t>impact</a:t>
            </a:r>
            <a:r>
              <a:rPr lang="en" sz="5200">
                <a:solidFill>
                  <a:schemeClr val="dk1"/>
                </a:solidFill>
              </a:rPr>
              <a:t> of tourism on </a:t>
            </a:r>
            <a:r>
              <a:rPr lang="en" sz="5200">
                <a:solidFill>
                  <a:schemeClr val="dk1"/>
                </a:solidFill>
              </a:rPr>
              <a:t>their</a:t>
            </a:r>
            <a:r>
              <a:rPr lang="en" sz="5200">
                <a:solidFill>
                  <a:schemeClr val="dk1"/>
                </a:solidFill>
              </a:rPr>
              <a:t> quality of life than </a:t>
            </a:r>
            <a:r>
              <a:rPr lang="en" sz="5200">
                <a:solidFill>
                  <a:schemeClr val="dk1"/>
                </a:solidFill>
              </a:rPr>
              <a:t>respondents</a:t>
            </a:r>
            <a:r>
              <a:rPr lang="en" sz="5200">
                <a:solidFill>
                  <a:schemeClr val="dk1"/>
                </a:solidFill>
              </a:rPr>
              <a:t> without </a:t>
            </a:r>
            <a:r>
              <a:rPr lang="en" sz="5200">
                <a:solidFill>
                  <a:schemeClr val="dk1"/>
                </a:solidFill>
              </a:rPr>
              <a:t>children</a:t>
            </a:r>
            <a:r>
              <a:rPr lang="en" sz="5200">
                <a:solidFill>
                  <a:schemeClr val="dk1"/>
                </a:solidFill>
              </a:rPr>
              <a:t> </a:t>
            </a:r>
            <a:endParaRPr sz="5200">
              <a:solidFill>
                <a:schemeClr val="dk1"/>
              </a:solidFill>
            </a:endParaRPr>
          </a:p>
          <a:p>
            <a:pPr indent="-311150" lvl="0" marL="457200" rtl="0" algn="l">
              <a:spcBef>
                <a:spcPts val="0"/>
              </a:spcBef>
              <a:spcAft>
                <a:spcPts val="0"/>
              </a:spcAft>
              <a:buClr>
                <a:schemeClr val="dk1"/>
              </a:buClr>
              <a:buSzPct val="100000"/>
              <a:buChar char="●"/>
            </a:pPr>
            <a:r>
              <a:rPr lang="en" sz="5200">
                <a:solidFill>
                  <a:schemeClr val="dk1"/>
                </a:solidFill>
              </a:rPr>
              <a:t>Respondents who work in the tourism sector are less dissatisfied with the impact of tourism on their quality of life than respondents who do not work in the sector</a:t>
            </a:r>
            <a:endParaRPr sz="5200">
              <a:solidFill>
                <a:schemeClr val="dk1"/>
              </a:solidFill>
            </a:endParaRPr>
          </a:p>
          <a:p>
            <a:pPr indent="-311150" lvl="0" marL="457200" rtl="0" algn="l">
              <a:spcBef>
                <a:spcPts val="0"/>
              </a:spcBef>
              <a:spcAft>
                <a:spcPts val="0"/>
              </a:spcAft>
              <a:buClr>
                <a:schemeClr val="dk1"/>
              </a:buClr>
              <a:buSzPct val="100000"/>
              <a:buChar char="●"/>
            </a:pPr>
            <a:r>
              <a:rPr lang="en" sz="5200">
                <a:solidFill>
                  <a:schemeClr val="dk1"/>
                </a:solidFill>
              </a:rPr>
              <a:t>Younger people are more likely to agree with the statement that the benefits of tourism outweigh the drawbacks and they also see themselves benefiting from tourism in an economy and non-economic ways</a:t>
            </a:r>
            <a:endParaRPr sz="52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Clr>
                <a:schemeClr val="dk1"/>
              </a:buClr>
              <a:buSzPct val="61111"/>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subTitle"/>
          </p:nvPr>
        </p:nvSpPr>
        <p:spPr>
          <a:xfrm>
            <a:off x="523350" y="294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Employed</a:t>
            </a:r>
            <a:r>
              <a:rPr lang="en"/>
              <a:t> in the tourism industry (of total employed)</a:t>
            </a:r>
            <a:endParaRPr/>
          </a:p>
        </p:txBody>
      </p:sp>
      <p:pic>
        <p:nvPicPr>
          <p:cNvPr id="108" name="Google Shape;108;p21" title="Points scored"/>
          <p:cNvPicPr preferRelativeResize="0"/>
          <p:nvPr/>
        </p:nvPicPr>
        <p:blipFill>
          <a:blip r:embed="rId3">
            <a:alphaModFix/>
          </a:blip>
          <a:stretch>
            <a:fillRect/>
          </a:stretch>
        </p:blipFill>
        <p:spPr>
          <a:xfrm>
            <a:off x="412825" y="1087225"/>
            <a:ext cx="6560010" cy="4056275"/>
          </a:xfrm>
          <a:prstGeom prst="rect">
            <a:avLst/>
          </a:prstGeom>
          <a:noFill/>
          <a:ln>
            <a:noFill/>
          </a:ln>
        </p:spPr>
      </p:pic>
      <p:sp>
        <p:nvSpPr>
          <p:cNvPr id="109" name="Google Shape;109;p21"/>
          <p:cNvSpPr txBox="1"/>
          <p:nvPr/>
        </p:nvSpPr>
        <p:spPr>
          <a:xfrm>
            <a:off x="7701450" y="4628225"/>
            <a:ext cx="132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 = 2,349</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