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71" r:id="rId5"/>
    <p:sldId id="269" r:id="rId6"/>
    <p:sldId id="272" r:id="rId7"/>
    <p:sldId id="273" r:id="rId8"/>
    <p:sldId id="274" r:id="rId9"/>
    <p:sldId id="275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5033" autoAdjust="0"/>
  </p:normalViewPr>
  <p:slideViewPr>
    <p:cSldViewPr>
      <p:cViewPr varScale="1">
        <p:scale>
          <a:sx n="85" d="100"/>
          <a:sy n="85" d="100"/>
        </p:scale>
        <p:origin x="76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3119" y="461581"/>
            <a:ext cx="5445760" cy="941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14373"/>
            <a:ext cx="10356850" cy="314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9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998" y="2004399"/>
            <a:ext cx="8612189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5" dirty="0">
                <a:latin typeface="Algerian" panose="04020705040A02060702" pitchFamily="82" charset="0"/>
              </a:rPr>
              <a:t>DEPARTMENT</a:t>
            </a:r>
            <a:r>
              <a:rPr sz="2000" spc="320" dirty="0">
                <a:latin typeface="Algerian" panose="04020705040A02060702" pitchFamily="82" charset="0"/>
              </a:rPr>
              <a:t> </a:t>
            </a:r>
            <a:r>
              <a:rPr sz="2000" spc="25" dirty="0">
                <a:latin typeface="Algerian" panose="04020705040A02060702" pitchFamily="82" charset="0"/>
              </a:rPr>
              <a:t>OF</a:t>
            </a:r>
            <a:r>
              <a:rPr sz="2000" spc="15" dirty="0">
                <a:latin typeface="Algerian" panose="04020705040A02060702" pitchFamily="82" charset="0"/>
              </a:rPr>
              <a:t> </a:t>
            </a:r>
            <a:r>
              <a:rPr sz="2000" dirty="0">
                <a:latin typeface="Algerian" panose="04020705040A02060702" pitchFamily="82" charset="0"/>
              </a:rPr>
              <a:t>ELECTRONICS</a:t>
            </a:r>
            <a:r>
              <a:rPr sz="2000" spc="135" dirty="0">
                <a:latin typeface="Algerian" panose="04020705040A02060702" pitchFamily="82" charset="0"/>
              </a:rPr>
              <a:t> </a:t>
            </a:r>
            <a:r>
              <a:rPr sz="2000" spc="20" dirty="0">
                <a:latin typeface="Algerian" panose="04020705040A02060702" pitchFamily="82" charset="0"/>
              </a:rPr>
              <a:t>AND</a:t>
            </a:r>
            <a:r>
              <a:rPr sz="2000" spc="95" dirty="0">
                <a:latin typeface="Algerian" panose="04020705040A02060702" pitchFamily="82" charset="0"/>
              </a:rPr>
              <a:t> </a:t>
            </a:r>
            <a:r>
              <a:rPr sz="2000" dirty="0">
                <a:latin typeface="Algerian" panose="04020705040A02060702" pitchFamily="82" charset="0"/>
              </a:rPr>
              <a:t>COMMUNICATION</a:t>
            </a:r>
            <a:r>
              <a:rPr sz="2000" spc="190" dirty="0">
                <a:latin typeface="Algerian" panose="04020705040A02060702" pitchFamily="82" charset="0"/>
              </a:rPr>
              <a:t> </a:t>
            </a:r>
            <a:r>
              <a:rPr sz="2000" dirty="0">
                <a:latin typeface="Algerian" panose="04020705040A02060702" pitchFamily="82" charset="0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387" y="2548546"/>
            <a:ext cx="9448800" cy="34560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8255" algn="ctr">
              <a:lnSpc>
                <a:spcPts val="2165"/>
              </a:lnSpc>
              <a:spcBef>
                <a:spcPts val="380"/>
              </a:spcBef>
            </a:pPr>
            <a:r>
              <a:rPr lang="en-US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lang="en-US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Estimation Method for Efficient Signal Integrity Analysis in PCB Design</a:t>
            </a:r>
            <a:endParaRPr lang="en-IN" sz="2000" b="1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0" y="5259846"/>
            <a:ext cx="2588262" cy="10613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0"/>
              </a:spcBef>
            </a:pP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YEAR/SEMESTER-II</a:t>
            </a:r>
            <a:r>
              <a:rPr lang="en-IN" sz="2000" b="1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/</a:t>
            </a:r>
            <a:r>
              <a:rPr lang="en-IN" sz="2000" b="1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endParaRPr lang="en-US" sz="2000" b="1" spc="20" dirty="0">
              <a:solidFill>
                <a:srgbClr val="6F2F9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2700"/>
              </a:lnSpc>
              <a:spcBef>
                <a:spcPts val="90"/>
              </a:spcBef>
            </a:pPr>
            <a:r>
              <a:rPr sz="2000" b="1" spc="-5">
                <a:solidFill>
                  <a:srgbClr val="6F2F9F"/>
                </a:solidFill>
                <a:latin typeface="Calibri"/>
                <a:cs typeface="Calibri"/>
              </a:rPr>
              <a:t>DATE:</a:t>
            </a:r>
            <a:r>
              <a:rPr lang="en-US" sz="2000" b="1" spc="-5">
                <a:solidFill>
                  <a:srgbClr val="6F2F9F"/>
                </a:solidFill>
                <a:latin typeface="Calibri"/>
                <a:cs typeface="Calibri"/>
              </a:rPr>
              <a:t>17.11.2024</a:t>
            </a:r>
            <a:endParaRPr lang="en-US" sz="2000" b="1" spc="-5" dirty="0">
              <a:solidFill>
                <a:srgbClr val="6F2F9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2700"/>
              </a:lnSpc>
              <a:spcBef>
                <a:spcPts val="90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1000" y="3811350"/>
            <a:ext cx="4191000" cy="170957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11900"/>
              </a:lnSpc>
              <a:spcBef>
                <a:spcPts val="35"/>
              </a:spcBef>
            </a:pP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PRESENTED </a:t>
            </a:r>
            <a:r>
              <a:rPr sz="2000" b="1" spc="-70" dirty="0">
                <a:solidFill>
                  <a:srgbClr val="0D0D0D"/>
                </a:solidFill>
                <a:latin typeface="Calibri"/>
                <a:cs typeface="Calibri"/>
              </a:rPr>
              <a:t>BY:</a:t>
            </a:r>
            <a:endParaRPr lang="en-US" sz="2000" b="1" spc="-70" dirty="0">
              <a:solidFill>
                <a:srgbClr val="0D0D0D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1900"/>
              </a:lnSpc>
              <a:spcBef>
                <a:spcPts val="35"/>
              </a:spcBef>
            </a:pPr>
            <a:r>
              <a:rPr lang="en-US" sz="2000" b="1" spc="-70" dirty="0">
                <a:solidFill>
                  <a:srgbClr val="0D0D0D"/>
                </a:solidFill>
                <a:latin typeface="Calibri"/>
                <a:cs typeface="Calibri"/>
              </a:rPr>
              <a:t>ADHITHYAN.G(927622BEC004)</a:t>
            </a:r>
          </a:p>
          <a:p>
            <a:pPr marL="12700" marR="5080">
              <a:lnSpc>
                <a:spcPct val="111900"/>
              </a:lnSpc>
              <a:spcBef>
                <a:spcPts val="35"/>
              </a:spcBef>
            </a:pPr>
            <a:r>
              <a:rPr lang="en-US" sz="2000" b="1" spc="-70" dirty="0">
                <a:solidFill>
                  <a:srgbClr val="0D0D0D"/>
                </a:solidFill>
                <a:latin typeface="Calibri"/>
                <a:cs typeface="Calibri"/>
              </a:rPr>
              <a:t>ANGURAJ KARTHICK.V(927622BEC010)</a:t>
            </a:r>
          </a:p>
          <a:p>
            <a:pPr marL="12700" marR="5080">
              <a:lnSpc>
                <a:spcPct val="111900"/>
              </a:lnSpc>
              <a:spcBef>
                <a:spcPts val="35"/>
              </a:spcBef>
            </a:pPr>
            <a:r>
              <a:rPr lang="en-US" sz="2000" b="1" spc="-70" dirty="0">
                <a:solidFill>
                  <a:srgbClr val="0D0D0D"/>
                </a:solidFill>
                <a:latin typeface="Calibri"/>
                <a:cs typeface="Calibri"/>
              </a:rPr>
              <a:t>GAJENDRAN.P(927622BEC050)</a:t>
            </a:r>
          </a:p>
          <a:p>
            <a:pPr marL="12700" marR="5080">
              <a:lnSpc>
                <a:spcPct val="111900"/>
              </a:lnSpc>
              <a:spcBef>
                <a:spcPts val="35"/>
              </a:spcBef>
            </a:pPr>
            <a:r>
              <a:rPr lang="en-US" sz="2000" b="1" spc="-70" dirty="0">
                <a:solidFill>
                  <a:srgbClr val="0D0D0D"/>
                </a:solidFill>
                <a:latin typeface="Calibri"/>
                <a:cs typeface="Calibri"/>
              </a:rPr>
              <a:t>GOPINATH.K(927622BEC059)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533400" y="3811350"/>
            <a:ext cx="5486400" cy="1061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5" algn="ctr">
              <a:lnSpc>
                <a:spcPct val="112700"/>
              </a:lnSpc>
              <a:spcBef>
                <a:spcPts val="95"/>
              </a:spcBef>
            </a:pP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sz="2000" b="1" spc="40" dirty="0">
                <a:solidFill>
                  <a:srgbClr val="0D0D0D"/>
                </a:solidFill>
                <a:latin typeface="Calibri"/>
                <a:cs typeface="Calibri"/>
              </a:rPr>
              <a:t>U</a:t>
            </a:r>
            <a:r>
              <a:rPr sz="2000" b="1" spc="-15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2000" b="1" spc="10" dirty="0">
                <a:solidFill>
                  <a:srgbClr val="0D0D0D"/>
                </a:solidFill>
                <a:latin typeface="Calibri"/>
                <a:cs typeface="Calibri"/>
              </a:rPr>
              <a:t>D</a:t>
            </a: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b="1" spc="15" dirty="0">
                <a:solidFill>
                  <a:srgbClr val="0D0D0D"/>
                </a:solidFill>
                <a:latin typeface="Calibri"/>
                <a:cs typeface="Calibri"/>
              </a:rPr>
              <a:t>D</a:t>
            </a:r>
            <a:r>
              <a:rPr sz="2000" b="1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70" dirty="0">
                <a:solidFill>
                  <a:srgbClr val="0D0D0D"/>
                </a:solidFill>
                <a:latin typeface="Calibri"/>
                <a:cs typeface="Calibri"/>
              </a:rPr>
              <a:t>B</a:t>
            </a:r>
            <a:r>
              <a:rPr sz="2000" b="1" spc="-145" dirty="0">
                <a:solidFill>
                  <a:srgbClr val="0D0D0D"/>
                </a:solidFill>
                <a:latin typeface="Calibri"/>
                <a:cs typeface="Calibri"/>
              </a:rPr>
              <a:t>Y</a:t>
            </a:r>
            <a:r>
              <a:rPr lang="en-IN" sz="2000" b="1" spc="5" dirty="0">
                <a:solidFill>
                  <a:srgbClr val="0D0D0D"/>
                </a:solidFill>
                <a:latin typeface="Calibri"/>
                <a:cs typeface="Calibri"/>
              </a:rPr>
              <a:t>,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lang="en-US" sz="2000" b="1" spc="5" dirty="0">
              <a:solidFill>
                <a:srgbClr val="0D0D0D"/>
              </a:solidFill>
              <a:latin typeface="Calibri"/>
              <a:cs typeface="Calibri"/>
            </a:endParaRPr>
          </a:p>
          <a:p>
            <a:pPr marL="12700" marR="5080" indent="28575" algn="ctr">
              <a:lnSpc>
                <a:spcPct val="112700"/>
              </a:lnSpc>
              <a:spcBef>
                <a:spcPts val="95"/>
              </a:spcBef>
            </a:pPr>
            <a:r>
              <a:rPr lang="en-US" sz="2000" b="1" spc="5" dirty="0" err="1">
                <a:solidFill>
                  <a:srgbClr val="0D0D0D"/>
                </a:solidFill>
                <a:latin typeface="Calibri"/>
                <a:cs typeface="Calibri"/>
              </a:rPr>
              <a:t>Dr.K.SIVANANDAM</a:t>
            </a:r>
            <a:r>
              <a:rPr lang="en-US" sz="2000" b="1" spc="5" dirty="0">
                <a:solidFill>
                  <a:srgbClr val="0D0D0D"/>
                </a:solidFill>
                <a:latin typeface="Calibri"/>
                <a:cs typeface="Calibri"/>
              </a:rPr>
              <a:t> M.E.,</a:t>
            </a:r>
            <a:r>
              <a:rPr lang="en-US" sz="2000" b="1" spc="5" dirty="0" err="1">
                <a:solidFill>
                  <a:srgbClr val="0D0D0D"/>
                </a:solidFill>
                <a:latin typeface="Calibri"/>
                <a:cs typeface="Calibri"/>
              </a:rPr>
              <a:t>Ph.D</a:t>
            </a:r>
            <a:r>
              <a:rPr lang="en-US" sz="2000" b="1" spc="5" dirty="0">
                <a:solidFill>
                  <a:srgbClr val="0D0D0D"/>
                </a:solidFill>
                <a:latin typeface="Calibri"/>
                <a:cs typeface="Calibri"/>
              </a:rPr>
              <a:t>.</a:t>
            </a:r>
          </a:p>
          <a:p>
            <a:pPr marL="12700" marR="5080" indent="28575" algn="ctr">
              <a:lnSpc>
                <a:spcPct val="112700"/>
              </a:lnSpc>
              <a:spcBef>
                <a:spcPts val="95"/>
              </a:spcBef>
            </a:pPr>
            <a:r>
              <a:rPr lang="en-US" sz="2000" b="1" spc="5" dirty="0">
                <a:solidFill>
                  <a:srgbClr val="0D0D0D"/>
                </a:solidFill>
                <a:latin typeface="Calibri"/>
                <a:cs typeface="Calibri"/>
              </a:rPr>
              <a:t>Associate Professor/ECE</a:t>
            </a:r>
            <a:endParaRPr lang="en-US" sz="2000" b="1" spc="30" dirty="0">
              <a:solidFill>
                <a:srgbClr val="0D0D0D"/>
              </a:solidFill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39" y="107447"/>
            <a:ext cx="5026661" cy="15689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28600"/>
            <a:ext cx="1692026" cy="10259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BF0D2-6238-3334-135A-8A5DFC46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319212"/>
            <a:ext cx="5962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D1DA-9162-A614-13BC-0A3C607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777" y="646867"/>
            <a:ext cx="3786445" cy="1365290"/>
          </a:xfrm>
        </p:spPr>
        <p:txBody>
          <a:bodyPr/>
          <a:lstStyle/>
          <a:p>
            <a:r>
              <a:rPr lang="en-US" dirty="0"/>
              <a:t>ABSTRACT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AC604-DF12-733F-2B56-7326DAE9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4" y="2136338"/>
            <a:ext cx="10356850" cy="2954655"/>
          </a:xfrm>
        </p:spPr>
        <p:txBody>
          <a:bodyPr/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IN" sz="2400" dirty="0"/>
              <a:t> This paper presents an efficient eye pattern estimation method to enhance signal integrity analysis in high-speed PCB design, reducing computational overhead while maintaining accuracy.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IN" sz="2400" dirty="0"/>
              <a:t> The proposed method aims to enable real-time analysis, speeding up design cycles, lowering costs, and ensuring reliable data transmission in modern electronics.</a:t>
            </a:r>
          </a:p>
        </p:txBody>
      </p:sp>
    </p:spTree>
    <p:extLst>
      <p:ext uri="{BB962C8B-B14F-4D97-AF65-F5344CB8AC3E}">
        <p14:creationId xmlns:p14="http://schemas.microsoft.com/office/powerpoint/2010/main" val="122354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C3173-73F0-2592-EE47-AC7BB9F9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888" y="3716279"/>
            <a:ext cx="9905762" cy="3323987"/>
          </a:xfr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2400" b="1" kern="1200" dirty="0"/>
              <a:t>Eye Opening:</a:t>
            </a:r>
            <a:r>
              <a:rPr lang="en-IN" sz="2400" b="1" kern="1200" dirty="0"/>
              <a:t> </a:t>
            </a:r>
            <a:r>
              <a:rPr lang="en-US" sz="2400" kern="1200" dirty="0"/>
              <a:t>The open space in the center of the eye diagram. A wider and clearer eye opening indicates better signal integrity and less distortion. If the eye is closing, it suggests issues like noise, jitter, or inter-symbol interference.</a:t>
            </a:r>
            <a:endParaRPr lang="en-IN" sz="2400" kern="12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2400" b="1" kern="12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2400" b="1" kern="1200" dirty="0"/>
              <a:t>Eye Height: </a:t>
            </a:r>
            <a:r>
              <a:rPr lang="en-US" sz="2400" kern="1200" dirty="0"/>
              <a:t>This is the vertical opening of the eye, representing the voltage margin for distinguishing between logic high (1) and logic low (0). A smaller eye height indicates higher levels of noise or signal attenuation.</a:t>
            </a:r>
            <a:endParaRPr lang="en-IN" sz="2400" kern="12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2400" b="1" kern="12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IN" sz="2400" b="1" kern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51959-BE94-E234-CD5B-6F2188E8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04" y="244492"/>
            <a:ext cx="6689130" cy="28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3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56E3E1-C5D4-2568-05C7-1F6032DDEAB5}"/>
              </a:ext>
            </a:extLst>
          </p:cNvPr>
          <p:cNvSpPr txBox="1"/>
          <p:nvPr/>
        </p:nvSpPr>
        <p:spPr>
          <a:xfrm>
            <a:off x="1120588" y="4040782"/>
            <a:ext cx="9950823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indent="-285750">
              <a:buFont typeface="Wingdings" panose="05000000000000000000" pitchFamily="2" charset="2"/>
              <a:buChar char="v"/>
              <a:defRPr b="1" i="0"/>
            </a:lvl1pPr>
          </a:lstStyle>
          <a:p>
            <a:r>
              <a:rPr lang="en-IN" sz="2400" dirty="0"/>
              <a:t>Eye Width:</a:t>
            </a:r>
            <a:r>
              <a:rPr lang="en-IN" sz="2400" b="0" dirty="0"/>
              <a:t> The horizontal opening, which represents the timing margin. If the eye width is too narrow, it indicates timing jitter or distortion.</a:t>
            </a:r>
          </a:p>
          <a:p>
            <a:endParaRPr lang="en-IN" sz="2400" b="0" dirty="0"/>
          </a:p>
          <a:p>
            <a:r>
              <a:rPr lang="en-IN" sz="2400" dirty="0"/>
              <a:t>Signal Distortion: </a:t>
            </a:r>
            <a:r>
              <a:rPr lang="en-IN" sz="2400" b="0" dirty="0"/>
              <a:t>Eye pattern analysis can highlight issues like ringing, overshoot, or undershoot that may distort the signal.</a:t>
            </a:r>
            <a:endParaRPr lang="en-US" sz="24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54A58-8A9A-8671-F33F-29814AC1F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5" y="532673"/>
            <a:ext cx="5835910" cy="32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7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B651-B835-D00E-D907-CCA3C86D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120" y="152400"/>
            <a:ext cx="5445760" cy="941069"/>
          </a:xfrm>
        </p:spPr>
        <p:txBody>
          <a:bodyPr/>
          <a:lstStyle/>
          <a:p>
            <a:r>
              <a:rPr lang="en-US" dirty="0"/>
              <a:t>WORK PLAN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11EA5-559E-3723-46BB-D0EB6B43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093469"/>
            <a:ext cx="10817225" cy="68018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Define the Scope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Determine Parameters</a:t>
            </a:r>
            <a:r>
              <a:rPr lang="en-US" dirty="0"/>
              <a:t>: Define key parameters to analyze, such as frequency range, voltage levels, and data rates.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Gather Required Tools and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Simulation Software</a:t>
            </a:r>
            <a:r>
              <a:rPr lang="en-US" dirty="0"/>
              <a:t>: Use tools like SPICE, ANSYS, or </a:t>
            </a:r>
            <a:r>
              <a:rPr lang="en-US" dirty="0" err="1"/>
              <a:t>HyperLynx</a:t>
            </a:r>
            <a:r>
              <a:rPr lang="en-US" dirty="0"/>
              <a:t> for signal integrity simulations.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PCB Design Files</a:t>
            </a:r>
            <a:r>
              <a:rPr lang="en-US" dirty="0"/>
              <a:t>: Ensure access to Gerber files and schematics of the circuit for accurate modeling.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Perform Pre-Layout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Signal Waveform Analysis</a:t>
            </a:r>
            <a:r>
              <a:rPr lang="en-US" dirty="0"/>
              <a:t>: Simulate input and output waveforms to evaluate initial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Identify Key Issues</a:t>
            </a:r>
            <a:r>
              <a:rPr lang="en-US" dirty="0"/>
              <a:t>: Look for potential problems such as reflections, crosstalk, and voltage drops.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Post-Layout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Run Signal Integrity Analysis</a:t>
            </a:r>
            <a:r>
              <a:rPr lang="en-US" dirty="0"/>
              <a:t>: Simulate with the extracted model to evaluate signal behavior under realistic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Eye Patterns</a:t>
            </a:r>
            <a:r>
              <a:rPr lang="en-US" dirty="0"/>
              <a:t>: Generate eye diagrams to assess signal quality (jitter, noise margin).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Documentation and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Compile Results</a:t>
            </a:r>
            <a:r>
              <a:rPr lang="en-US" dirty="0"/>
              <a:t>: Document findings, including simulations, measurements, and any design changes made.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 Reports</a:t>
            </a:r>
            <a:r>
              <a:rPr lang="en-US" dirty="0"/>
              <a:t>: Prepare a comprehensive report summarizing the analysis, conclusions, and recommendations for future designs.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18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F6404F-D3F1-012B-F006-95ED2410D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4697" y="501367"/>
            <a:ext cx="4442607" cy="6510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04EC3-73F6-3863-8C84-481E1F686180}"/>
              </a:ext>
            </a:extLst>
          </p:cNvPr>
          <p:cNvSpPr txBox="1"/>
          <p:nvPr/>
        </p:nvSpPr>
        <p:spPr>
          <a:xfrm>
            <a:off x="5008010" y="525657"/>
            <a:ext cx="217598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IN" sz="5400" dirty="0"/>
              <a:t>RESULT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0156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F2499-1348-F16D-3DFD-236709E67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38" y="839617"/>
            <a:ext cx="6886524" cy="51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9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E3E77E-CB8F-37C9-AA0B-F0293FE6A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2" y="1418052"/>
            <a:ext cx="5601039" cy="4474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0E5CE2-830F-656C-6AC9-F27746602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1" b="11475"/>
          <a:stretch/>
        </p:blipFill>
        <p:spPr>
          <a:xfrm>
            <a:off x="6236448" y="452310"/>
            <a:ext cx="4868963" cy="3080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856465-2847-9611-CD2B-EFC0060DF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0" b="14242"/>
          <a:stretch/>
        </p:blipFill>
        <p:spPr>
          <a:xfrm>
            <a:off x="6236448" y="3783515"/>
            <a:ext cx="4868964" cy="29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6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913E91-E973-AA98-59FA-2201545B8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8" y="1157884"/>
            <a:ext cx="5839432" cy="4542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C1492E-5DB2-B063-65B5-86F798140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2" b="12456"/>
          <a:stretch/>
        </p:blipFill>
        <p:spPr>
          <a:xfrm>
            <a:off x="6369881" y="1157884"/>
            <a:ext cx="5565551" cy="45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9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449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DEPARTMENT OF ELECTRONICS AND COMMUNICATION ENGINEERING</vt:lpstr>
      <vt:lpstr>ABSTRACT </vt:lpstr>
      <vt:lpstr>PowerPoint Presentation</vt:lpstr>
      <vt:lpstr>PowerPoint Presentation</vt:lpstr>
      <vt:lpstr>WORK PLAN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ENGINEERING</dc:title>
  <dc:creator>USER</dc:creator>
  <cp:lastModifiedBy>gopinathkamaraj003@gmail.com</cp:lastModifiedBy>
  <cp:revision>38</cp:revision>
  <dcterms:created xsi:type="dcterms:W3CDTF">2023-10-25T14:21:29Z</dcterms:created>
  <dcterms:modified xsi:type="dcterms:W3CDTF">2024-11-16T14:59:18Z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LastSaved">
    <vt:filetime>2023-10-25T00:00:00Z</vt:filetime>
  </property>
</Properties>
</file>