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52"/>
  </p:normalViewPr>
  <p:slideViewPr>
    <p:cSldViewPr snapToGrid="0" snapToObjects="1">
      <p:cViewPr varScale="1">
        <p:scale>
          <a:sx n="79" d="100"/>
          <a:sy n="79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8512-95F6-834B-BDF8-DE4DA2735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4371A-C147-614E-A8A2-44AAC6DF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743E1-CCF9-294A-938B-C98D5B57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A177-4F77-2846-BD01-D4973972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94566-6DF8-F746-90F0-9C9D36E3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35F0-9A4A-D345-BE97-574E5B8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32843-B7AB-7045-8B73-F4150C49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8B03-B2B3-5540-B7BD-8AE1E241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BFCC-4D28-B444-9D5A-498F44F7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2022-AFDB-6246-90D5-9323CA9E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5C036-86FB-944B-A92D-9AEE5228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A9AC-9183-B748-8A0C-32C3D3C70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9813-703E-BF43-B080-CB54C62A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560C-C470-6147-A0C1-05A9AC9D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9122-C9E7-B64F-A819-C05C2840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DD39-F7CA-4D44-871D-1DB80BFD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415D-C336-9A45-AF2C-3821858DC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22DE3-E147-5941-8C92-2535A202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A450-0D66-3143-ABE5-46CB78A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9DAA8-D323-3C4C-9A15-FEF8DAFF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364C-F345-D140-8FD7-8181AF69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72F4-9E66-874C-85A5-1D582B303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9180D-021B-0F47-BFC6-406DF2CF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08A92-E7DD-FA42-AD2A-2EF43C40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51A2B-2992-284E-9DCB-6ABDFB50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BC9A-ACBB-8141-A2D6-CC790BE1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FADB-2BDE-3C48-8E35-D23E9FB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FCEC-61CD-B243-92A7-92EC4CD7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04A3-FE47-8940-A1E2-7C6A2F2F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7064-B2FC-9146-ADC4-953948D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3436-7435-624B-94BC-0B750CB4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DE9B-9193-4D43-ACF6-9BAFC338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F587-E404-0A46-BD8C-06010A24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C0936-152D-8F4C-A7B3-99B92497A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C5F41-A736-9949-9CD5-4A23E2C74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CBAA-91D0-D046-9B63-C70C7C5C2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8FDC1-D644-2C46-9576-D16B6DE1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A34EA-A512-2243-869D-CAFCCDF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4A039-45B2-AD4D-93B0-0D4B6598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1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1EBF-EFF2-FC44-ACB0-247C1703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EB894-8B96-874E-B6DE-9168CA52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0850-0590-4043-8FCA-39141401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0ABCE-FB05-F740-8809-962C48A1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F6994-F902-634F-94CA-97587FB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05A64-EDB3-8441-A8AF-7391EA09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F0010-13A0-2246-9D1B-B5582250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1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6EE-0799-F846-93EF-E88BE1B1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0002-4F3B-CE49-A88B-517F73E6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17E83-41EA-3040-A899-80E78B8D9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4918-4221-0446-BBFD-D6BEA9C8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80FEA-06E1-4D43-B02E-27D56B33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28B4-823F-FB49-A8EC-4975764E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45E0-31D3-5748-8113-A8BFC7A7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514E7-7BF1-9547-97C9-409793879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4F52E-329A-1B47-B3AD-6BEC2A9F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3ACAE-872B-8740-BC43-F2EFB423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6C978-591C-864B-9AA5-2363ECD8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7D0B-5261-C943-B612-7C51959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6D73-FBF2-404C-98B6-6B66DBC7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6CB0-7B16-5841-BC4A-441F9E09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C9242-91D5-CB4A-A33A-18F4D0F05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1A321-6F54-AC40-BAE9-73C54E4790F8}" type="datetimeFigureOut">
              <a:rPr lang="en-US" smtClean="0"/>
              <a:t>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99F7-C979-8843-B87D-7BB5BC00E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42731-C83B-E84D-B61B-3EA94330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81D1E-3D6E-194D-9B1B-EE74A286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loudlab.us/manage_profile.php?action=edit&amp;uuid=0d1e3689-b5bb-11e7-b179-90e2ba22fee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83F-7702-AC40-98C4-021011BEE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Defined </a:t>
            </a:r>
            <a:r>
              <a:rPr lang="en-US" dirty="0" err="1"/>
              <a:t>IoT</a:t>
            </a:r>
            <a:r>
              <a:rPr lang="en-US" dirty="0"/>
              <a:t> Security 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468D6-B553-0B4F-BD58-003A85586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Version: 0</a:t>
            </a:r>
          </a:p>
          <a:p>
            <a:r>
              <a:rPr lang="en-US" dirty="0"/>
              <a:t>“Ping Block”</a:t>
            </a:r>
          </a:p>
        </p:txBody>
      </p:sp>
    </p:spTree>
    <p:extLst>
      <p:ext uri="{BB962C8B-B14F-4D97-AF65-F5344CB8AC3E}">
        <p14:creationId xmlns:p14="http://schemas.microsoft.com/office/powerpoint/2010/main" val="13110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B318-B47D-E94F-8BAF-0A3A5D45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D8C-A9AA-784E-B8E8-12883C90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implement a gateway that detects ICMP packets and once detected blocks all ICMP packets</a:t>
            </a:r>
          </a:p>
          <a:p>
            <a:r>
              <a:rPr lang="en-US" dirty="0"/>
              <a:t>FSM:</a:t>
            </a:r>
          </a:p>
          <a:p>
            <a:pPr lvl="1"/>
            <a:r>
              <a:rPr lang="en-US" dirty="0"/>
              <a:t>State_0: detect ICMP packet</a:t>
            </a:r>
          </a:p>
          <a:p>
            <a:pPr lvl="1"/>
            <a:r>
              <a:rPr lang="en-US" dirty="0"/>
              <a:t>State_1: block ICMP packet</a:t>
            </a:r>
          </a:p>
          <a:p>
            <a:pPr lvl="1"/>
            <a:endParaRPr lang="en-US" dirty="0"/>
          </a:p>
          <a:p>
            <a:r>
              <a:rPr lang="en-US" dirty="0"/>
              <a:t>DAG:</a:t>
            </a:r>
          </a:p>
          <a:p>
            <a:pPr lvl="1"/>
            <a:r>
              <a:rPr lang="en-US" dirty="0"/>
              <a:t>State_0: Snort </a:t>
            </a:r>
            <a:r>
              <a:rPr lang="en-US" dirty="0" err="1"/>
              <a:t>config</a:t>
            </a:r>
            <a:r>
              <a:rPr lang="en-US" dirty="0"/>
              <a:t> 1 (ICMP detect)</a:t>
            </a:r>
          </a:p>
          <a:p>
            <a:pPr lvl="1"/>
            <a:r>
              <a:rPr lang="en-US" dirty="0"/>
              <a:t>State_1: Snort </a:t>
            </a:r>
            <a:r>
              <a:rPr lang="en-US" dirty="0" err="1"/>
              <a:t>config</a:t>
            </a:r>
            <a:r>
              <a:rPr lang="en-US" dirty="0"/>
              <a:t> 2 (ICMP block)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46E8648-889A-084C-A9E1-A506BFA32E4B}"/>
              </a:ext>
            </a:extLst>
          </p:cNvPr>
          <p:cNvSpPr/>
          <p:nvPr/>
        </p:nvSpPr>
        <p:spPr>
          <a:xfrm>
            <a:off x="7674429" y="3282043"/>
            <a:ext cx="1012371" cy="101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E017EB-09BB-014C-863E-BF999F76D9D5}"/>
              </a:ext>
            </a:extLst>
          </p:cNvPr>
          <p:cNvSpPr/>
          <p:nvPr/>
        </p:nvSpPr>
        <p:spPr>
          <a:xfrm>
            <a:off x="9704615" y="3282042"/>
            <a:ext cx="1012371" cy="101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2E88C7-A910-1C46-A406-3987F8E6A766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8686800" y="3788228"/>
            <a:ext cx="10178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2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A892-A180-0745-A144-30844134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Hardware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11459-15C7-D542-B16A-2D64AF49751C}"/>
              </a:ext>
            </a:extLst>
          </p:cNvPr>
          <p:cNvSpPr/>
          <p:nvPr/>
        </p:nvSpPr>
        <p:spPr>
          <a:xfrm>
            <a:off x="838200" y="3020790"/>
            <a:ext cx="2051957" cy="179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Node_0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“Emulating user/threat”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D8073-26A4-274C-BDAF-24ABC12AD60D}"/>
              </a:ext>
            </a:extLst>
          </p:cNvPr>
          <p:cNvSpPr/>
          <p:nvPr/>
        </p:nvSpPr>
        <p:spPr>
          <a:xfrm>
            <a:off x="4746171" y="3020790"/>
            <a:ext cx="2051957" cy="179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Dataplane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“Software Defined </a:t>
            </a:r>
            <a:r>
              <a:rPr lang="en-US" dirty="0" err="1"/>
              <a:t>IoT</a:t>
            </a:r>
            <a:r>
              <a:rPr lang="en-US" dirty="0"/>
              <a:t> Security Gateway”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32AEC4-B95B-384E-B161-F4EEE6E653D0}"/>
              </a:ext>
            </a:extLst>
          </p:cNvPr>
          <p:cNvSpPr/>
          <p:nvPr/>
        </p:nvSpPr>
        <p:spPr>
          <a:xfrm>
            <a:off x="9029700" y="3020790"/>
            <a:ext cx="2051957" cy="1796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Node_1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“Emulating </a:t>
            </a:r>
            <a:r>
              <a:rPr lang="en-US" dirty="0" err="1"/>
              <a:t>IoT</a:t>
            </a:r>
            <a:r>
              <a:rPr lang="en-US" dirty="0"/>
              <a:t> Device”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D3059E-7DED-4C4D-AB3E-BDBB98DBDE6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0157" y="3918862"/>
            <a:ext cx="185601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8432B4-1D72-8A44-A624-C467D4FCA0B2}"/>
              </a:ext>
            </a:extLst>
          </p:cNvPr>
          <p:cNvCxnSpPr>
            <a:cxnSpLocks/>
          </p:cNvCxnSpPr>
          <p:nvPr/>
        </p:nvCxnSpPr>
        <p:spPr>
          <a:xfrm>
            <a:off x="6798128" y="3891647"/>
            <a:ext cx="22315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6EB2C2-3349-7141-91D1-639DD44D64C1}"/>
              </a:ext>
            </a:extLst>
          </p:cNvPr>
          <p:cNvSpPr txBox="1"/>
          <p:nvPr/>
        </p:nvSpPr>
        <p:spPr>
          <a:xfrm>
            <a:off x="1110343" y="5208819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environment setup on </a:t>
            </a:r>
            <a:r>
              <a:rPr lang="en-US" dirty="0" err="1"/>
              <a:t>cloudlab.us</a:t>
            </a:r>
            <a:r>
              <a:rPr lang="en-US" dirty="0"/>
              <a:t> using 3 servers connected as depicted above. All 3 physical machines are running Ubuntu 16.04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95A2E92-6FA7-574D-907B-1F9CBC29AE87}"/>
              </a:ext>
            </a:extLst>
          </p:cNvPr>
          <p:cNvSpPr/>
          <p:nvPr/>
        </p:nvSpPr>
        <p:spPr>
          <a:xfrm>
            <a:off x="4278086" y="2481947"/>
            <a:ext cx="2955471" cy="2726872"/>
          </a:xfrm>
          <a:prstGeom prst="roundRect">
            <a:avLst/>
          </a:prstGeom>
          <a:noFill/>
          <a:ln w="762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CC625-1342-BD41-A70D-4A2F0E9F34E7}"/>
              </a:ext>
            </a:extLst>
          </p:cNvPr>
          <p:cNvSpPr txBox="1"/>
          <p:nvPr/>
        </p:nvSpPr>
        <p:spPr>
          <a:xfrm>
            <a:off x="6798129" y="1436919"/>
            <a:ext cx="22315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Software Defined </a:t>
            </a:r>
            <a:r>
              <a:rPr lang="en-US" b="1" dirty="0" err="1"/>
              <a:t>IoT</a:t>
            </a:r>
            <a:r>
              <a:rPr lang="en-US" b="1" dirty="0"/>
              <a:t> Security Gateway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A43A2-CE40-D443-AFA1-1B0089473953}"/>
              </a:ext>
            </a:extLst>
          </p:cNvPr>
          <p:cNvCxnSpPr>
            <a:stCxn id="15" idx="2"/>
          </p:cNvCxnSpPr>
          <p:nvPr/>
        </p:nvCxnSpPr>
        <p:spPr>
          <a:xfrm flipH="1">
            <a:off x="7233557" y="2083250"/>
            <a:ext cx="680358" cy="7252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2E2AC5-DAD9-6C41-ADD8-FBAD4E1FEBDF}"/>
              </a:ext>
            </a:extLst>
          </p:cNvPr>
          <p:cNvCxnSpPr/>
          <p:nvPr/>
        </p:nvCxnSpPr>
        <p:spPr>
          <a:xfrm flipV="1">
            <a:off x="0" y="1273629"/>
            <a:ext cx="121889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01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DC03-384B-5A4D-8997-2050B720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Setup: Software Defined </a:t>
            </a:r>
            <a:r>
              <a:rPr lang="en-US" dirty="0" err="1"/>
              <a:t>IoT</a:t>
            </a:r>
            <a:r>
              <a:rPr lang="en-US" dirty="0"/>
              <a:t> Security Gateway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FF2C09-38E1-5D4C-985E-0BD39E8AC193}"/>
              </a:ext>
            </a:extLst>
          </p:cNvPr>
          <p:cNvSpPr/>
          <p:nvPr/>
        </p:nvSpPr>
        <p:spPr>
          <a:xfrm>
            <a:off x="3037113" y="2024743"/>
            <a:ext cx="6139543" cy="447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21DE0-F576-5E47-B5FC-9A4C567A1653}"/>
              </a:ext>
            </a:extLst>
          </p:cNvPr>
          <p:cNvSpPr txBox="1"/>
          <p:nvPr/>
        </p:nvSpPr>
        <p:spPr>
          <a:xfrm>
            <a:off x="4604655" y="2139044"/>
            <a:ext cx="3004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bg1"/>
                </a:solidFill>
              </a:rPr>
              <a:t>Host: Ubuntu 16.04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20C79B-5E53-8F46-A309-9051F9FDFA9D}"/>
              </a:ext>
            </a:extLst>
          </p:cNvPr>
          <p:cNvSpPr/>
          <p:nvPr/>
        </p:nvSpPr>
        <p:spPr>
          <a:xfrm>
            <a:off x="5625191" y="4641737"/>
            <a:ext cx="1420586" cy="14369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vSwitch</a:t>
            </a:r>
            <a:r>
              <a:rPr lang="en-US" dirty="0"/>
              <a:t> – br0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 OVS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9917F4-920C-0C4B-8678-D125C2B2840F}"/>
              </a:ext>
            </a:extLst>
          </p:cNvPr>
          <p:cNvSpPr/>
          <p:nvPr/>
        </p:nvSpPr>
        <p:spPr>
          <a:xfrm>
            <a:off x="2735031" y="4599921"/>
            <a:ext cx="620486" cy="11919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 - eth0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6C885-A216-5E40-B2BC-7598AC24EC0E}"/>
              </a:ext>
            </a:extLst>
          </p:cNvPr>
          <p:cNvSpPr/>
          <p:nvPr/>
        </p:nvSpPr>
        <p:spPr>
          <a:xfrm>
            <a:off x="8899072" y="4599921"/>
            <a:ext cx="620486" cy="11919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 – eth1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159B3C-49BA-5D43-9D97-02BF1809722D}"/>
              </a:ext>
            </a:extLst>
          </p:cNvPr>
          <p:cNvSpPr/>
          <p:nvPr/>
        </p:nvSpPr>
        <p:spPr>
          <a:xfrm>
            <a:off x="5396591" y="2915330"/>
            <a:ext cx="1877786" cy="124097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Umbox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Snort in Docker Container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ED5F01-A2A7-C142-A107-C98AB5E26F6A}"/>
              </a:ext>
            </a:extLst>
          </p:cNvPr>
          <p:cNvCxnSpPr>
            <a:cxnSpLocks/>
          </p:cNvCxnSpPr>
          <p:nvPr/>
        </p:nvCxnSpPr>
        <p:spPr>
          <a:xfrm>
            <a:off x="3371846" y="5331959"/>
            <a:ext cx="22206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F61A6-D8E1-E549-B25E-96EFB1D75D8E}"/>
              </a:ext>
            </a:extLst>
          </p:cNvPr>
          <p:cNvCxnSpPr>
            <a:cxnSpLocks/>
          </p:cNvCxnSpPr>
          <p:nvPr/>
        </p:nvCxnSpPr>
        <p:spPr>
          <a:xfrm flipV="1">
            <a:off x="7045777" y="5331959"/>
            <a:ext cx="1808393" cy="282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9D5127-70AC-BF4B-97F2-F090185E5F4C}"/>
              </a:ext>
            </a:extLst>
          </p:cNvPr>
          <p:cNvCxnSpPr>
            <a:cxnSpLocks/>
          </p:cNvCxnSpPr>
          <p:nvPr/>
        </p:nvCxnSpPr>
        <p:spPr>
          <a:xfrm flipH="1" flipV="1">
            <a:off x="5894614" y="4213452"/>
            <a:ext cx="40820" cy="5789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279773-0425-104A-BC85-A0F4E0B79589}"/>
              </a:ext>
            </a:extLst>
          </p:cNvPr>
          <p:cNvCxnSpPr>
            <a:cxnSpLocks/>
            <a:endCxn id="6" idx="7"/>
          </p:cNvCxnSpPr>
          <p:nvPr/>
        </p:nvCxnSpPr>
        <p:spPr>
          <a:xfrm>
            <a:off x="6837589" y="4156302"/>
            <a:ext cx="148" cy="6958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E7EC39-9EED-E64F-B6F7-EF54F389A203}"/>
              </a:ext>
            </a:extLst>
          </p:cNvPr>
          <p:cNvCxnSpPr>
            <a:cxnSpLocks/>
          </p:cNvCxnSpPr>
          <p:nvPr/>
        </p:nvCxnSpPr>
        <p:spPr>
          <a:xfrm>
            <a:off x="9960429" y="6323580"/>
            <a:ext cx="96338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1FC318-3FBF-BE4B-B60B-13736905FD32}"/>
              </a:ext>
            </a:extLst>
          </p:cNvPr>
          <p:cNvSpPr txBox="1"/>
          <p:nvPr/>
        </p:nvSpPr>
        <p:spPr>
          <a:xfrm>
            <a:off x="11119757" y="6160294"/>
            <a:ext cx="88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CA3739-0025-CC4E-9246-5D1D359B9628}"/>
              </a:ext>
            </a:extLst>
          </p:cNvPr>
          <p:cNvSpPr txBox="1"/>
          <p:nvPr/>
        </p:nvSpPr>
        <p:spPr>
          <a:xfrm>
            <a:off x="4073977" y="5147293"/>
            <a:ext cx="5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FE3BB-D494-484F-9F63-1EA781D273EF}"/>
              </a:ext>
            </a:extLst>
          </p:cNvPr>
          <p:cNvSpPr txBox="1"/>
          <p:nvPr/>
        </p:nvSpPr>
        <p:spPr>
          <a:xfrm>
            <a:off x="5776232" y="4399921"/>
            <a:ext cx="5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434404-6EC6-7C46-8E4C-6B4BDB7D45EB}"/>
              </a:ext>
            </a:extLst>
          </p:cNvPr>
          <p:cNvSpPr txBox="1"/>
          <p:nvPr/>
        </p:nvSpPr>
        <p:spPr>
          <a:xfrm>
            <a:off x="6702874" y="4259650"/>
            <a:ext cx="5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34C92A-68B3-C04E-B0F9-015AE4D0EAB6}"/>
              </a:ext>
            </a:extLst>
          </p:cNvPr>
          <p:cNvSpPr txBox="1"/>
          <p:nvPr/>
        </p:nvSpPr>
        <p:spPr>
          <a:xfrm>
            <a:off x="7649783" y="5147293"/>
            <a:ext cx="53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74C470D-F684-7F4B-9A4E-7145112B431F}"/>
              </a:ext>
            </a:extLst>
          </p:cNvPr>
          <p:cNvSpPr/>
          <p:nvPr/>
        </p:nvSpPr>
        <p:spPr>
          <a:xfrm>
            <a:off x="3224886" y="3154882"/>
            <a:ext cx="1379769" cy="10102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 Controller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18FB1B-4937-724F-A061-001150A9C5FD}"/>
              </a:ext>
            </a:extLst>
          </p:cNvPr>
          <p:cNvCxnSpPr/>
          <p:nvPr/>
        </p:nvCxnSpPr>
        <p:spPr>
          <a:xfrm flipH="1">
            <a:off x="4604655" y="3314700"/>
            <a:ext cx="7919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8AFC62-7397-E34F-862C-E59A696F5104}"/>
              </a:ext>
            </a:extLst>
          </p:cNvPr>
          <p:cNvCxnSpPr>
            <a:cxnSpLocks/>
          </p:cNvCxnSpPr>
          <p:nvPr/>
        </p:nvCxnSpPr>
        <p:spPr>
          <a:xfrm>
            <a:off x="4510765" y="4055509"/>
            <a:ext cx="1265467" cy="7966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25CCE-C1A6-F640-8365-BE6FA290836E}"/>
              </a:ext>
            </a:extLst>
          </p:cNvPr>
          <p:cNvCxnSpPr>
            <a:cxnSpLocks/>
          </p:cNvCxnSpPr>
          <p:nvPr/>
        </p:nvCxnSpPr>
        <p:spPr>
          <a:xfrm rot="10800000" flipH="1">
            <a:off x="4608576" y="3842658"/>
            <a:ext cx="79193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E2010C-B90B-0848-B70A-638B2B2C6068}"/>
              </a:ext>
            </a:extLst>
          </p:cNvPr>
          <p:cNvSpPr txBox="1"/>
          <p:nvPr/>
        </p:nvSpPr>
        <p:spPr>
          <a:xfrm>
            <a:off x="4653637" y="3116088"/>
            <a:ext cx="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CA3C68-6949-2447-9FFD-7BD00D3C5B58}"/>
              </a:ext>
            </a:extLst>
          </p:cNvPr>
          <p:cNvSpPr txBox="1"/>
          <p:nvPr/>
        </p:nvSpPr>
        <p:spPr>
          <a:xfrm>
            <a:off x="4482189" y="3493403"/>
            <a:ext cx="108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A1FAF6-A08B-E54B-9C4C-54EA0AFBBE73}"/>
              </a:ext>
            </a:extLst>
          </p:cNvPr>
          <p:cNvSpPr txBox="1"/>
          <p:nvPr/>
        </p:nvSpPr>
        <p:spPr>
          <a:xfrm rot="1923743">
            <a:off x="4453174" y="4293589"/>
            <a:ext cx="108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OVS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9AD745-C736-8248-AB8C-FCA05671FC5C}"/>
              </a:ext>
            </a:extLst>
          </p:cNvPr>
          <p:cNvCxnSpPr>
            <a:cxnSpLocks/>
          </p:cNvCxnSpPr>
          <p:nvPr/>
        </p:nvCxnSpPr>
        <p:spPr>
          <a:xfrm>
            <a:off x="9960429" y="5936117"/>
            <a:ext cx="987877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EA910A-9EB0-234B-B531-73AAFE552614}"/>
              </a:ext>
            </a:extLst>
          </p:cNvPr>
          <p:cNvSpPr txBox="1"/>
          <p:nvPr/>
        </p:nvSpPr>
        <p:spPr>
          <a:xfrm>
            <a:off x="10997293" y="5772831"/>
            <a:ext cx="124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S/W </a:t>
            </a:r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5FEDE6-2C69-F443-BB89-B0B8EC626CFB}"/>
              </a:ext>
            </a:extLst>
          </p:cNvPr>
          <p:cNvSpPr/>
          <p:nvPr/>
        </p:nvSpPr>
        <p:spPr>
          <a:xfrm>
            <a:off x="9813471" y="5331332"/>
            <a:ext cx="2378529" cy="1412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161DBD-2FDC-794A-88C7-6546B9B2870A}"/>
              </a:ext>
            </a:extLst>
          </p:cNvPr>
          <p:cNvSpPr txBox="1"/>
          <p:nvPr/>
        </p:nvSpPr>
        <p:spPr>
          <a:xfrm>
            <a:off x="10536025" y="5331332"/>
            <a:ext cx="1098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Legend</a:t>
            </a:r>
          </a:p>
        </p:txBody>
      </p:sp>
      <p:sp>
        <p:nvSpPr>
          <p:cNvPr id="48" name="Snip Single Corner Rectangle 47">
            <a:extLst>
              <a:ext uri="{FF2B5EF4-FFF2-40B4-BE49-F238E27FC236}">
                <a16:creationId xmlns:a16="http://schemas.microsoft.com/office/drawing/2014/main" id="{733AB666-5FF5-EE45-BF3B-B2C0CEE57366}"/>
              </a:ext>
            </a:extLst>
          </p:cNvPr>
          <p:cNvSpPr/>
          <p:nvPr/>
        </p:nvSpPr>
        <p:spPr>
          <a:xfrm>
            <a:off x="3355517" y="2059874"/>
            <a:ext cx="824597" cy="776286"/>
          </a:xfrm>
          <a:prstGeom prst="snip1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F917F0-6119-A247-A516-6DDD62206A4F}"/>
              </a:ext>
            </a:extLst>
          </p:cNvPr>
          <p:cNvCxnSpPr>
            <a:cxnSpLocks/>
          </p:cNvCxnSpPr>
          <p:nvPr/>
        </p:nvCxnSpPr>
        <p:spPr>
          <a:xfrm>
            <a:off x="3665763" y="2749494"/>
            <a:ext cx="0" cy="56520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27BC04-1F6B-FD44-A326-D4130ECF1997}"/>
              </a:ext>
            </a:extLst>
          </p:cNvPr>
          <p:cNvSpPr txBox="1"/>
          <p:nvPr/>
        </p:nvSpPr>
        <p:spPr>
          <a:xfrm>
            <a:off x="3286118" y="2775972"/>
            <a:ext cx="80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37446FA0-CEB6-434F-80E9-22BD43C529CC}"/>
              </a:ext>
            </a:extLst>
          </p:cNvPr>
          <p:cNvSpPr/>
          <p:nvPr/>
        </p:nvSpPr>
        <p:spPr>
          <a:xfrm>
            <a:off x="7912936" y="2127349"/>
            <a:ext cx="1261534" cy="169132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Docker Container Images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986EE4-97B2-274D-B99C-1B4E9F1F18CE}"/>
              </a:ext>
            </a:extLst>
          </p:cNvPr>
          <p:cNvCxnSpPr>
            <a:cxnSpLocks/>
          </p:cNvCxnSpPr>
          <p:nvPr/>
        </p:nvCxnSpPr>
        <p:spPr>
          <a:xfrm flipH="1">
            <a:off x="7233552" y="3422929"/>
            <a:ext cx="71642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281423-5FF0-4E4E-A305-63B1EF46E632}"/>
              </a:ext>
            </a:extLst>
          </p:cNvPr>
          <p:cNvSpPr txBox="1"/>
          <p:nvPr/>
        </p:nvSpPr>
        <p:spPr>
          <a:xfrm>
            <a:off x="7098690" y="3074303"/>
            <a:ext cx="108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Docker </a:t>
            </a:r>
            <a:r>
              <a:rPr lang="en-US" dirty="0" err="1">
                <a:solidFill>
                  <a:schemeClr val="bg1"/>
                </a:solidFill>
              </a:rPr>
              <a:t>cmd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86C0CC-7D47-EE47-82DB-DC6DA05B1709}"/>
              </a:ext>
            </a:extLst>
          </p:cNvPr>
          <p:cNvCxnSpPr/>
          <p:nvPr/>
        </p:nvCxnSpPr>
        <p:spPr>
          <a:xfrm flipV="1">
            <a:off x="0" y="1273629"/>
            <a:ext cx="121889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51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44C-531A-6443-9B6E-D877E3AF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F5D4-18D1-254F-B61E-5BA956BB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71" y="1825625"/>
            <a:ext cx="11740243" cy="4836432"/>
          </a:xfrm>
        </p:spPr>
        <p:txBody>
          <a:bodyPr>
            <a:normAutofit/>
          </a:bodyPr>
          <a:lstStyle/>
          <a:p>
            <a:r>
              <a:rPr lang="en-US" dirty="0"/>
              <a:t>Environment setup on </a:t>
            </a:r>
            <a:r>
              <a:rPr lang="en-US" dirty="0" err="1"/>
              <a:t>Cloudlab</a:t>
            </a:r>
            <a:r>
              <a:rPr lang="en-US" dirty="0"/>
              <a:t> (3 physical machines with topology shown in slide 2)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https://www.cloudlab.us/manage_profile.php?action=edit&amp;uuid=0d1e3689-b5bb-11e7-b179-90e2ba22fee4</a:t>
            </a:r>
            <a:endParaRPr lang="en-US" dirty="0"/>
          </a:p>
          <a:p>
            <a:r>
              <a:rPr lang="en-US" dirty="0"/>
              <a:t>Run initial setup on all machines</a:t>
            </a:r>
          </a:p>
          <a:p>
            <a:pPr lvl="1"/>
            <a:r>
              <a:rPr lang="en-US" dirty="0"/>
              <a:t>Node_0 &amp; Node_1: setup-</a:t>
            </a:r>
            <a:r>
              <a:rPr lang="en-US" dirty="0" err="1"/>
              <a:t>node.sh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Installs python &amp; iperf3; ensures IP route properly setup</a:t>
            </a:r>
          </a:p>
          <a:p>
            <a:pPr lvl="1"/>
            <a:r>
              <a:rPr lang="en-US" dirty="0" err="1">
                <a:sym typeface="Wingdings" pitchFamily="2" charset="2"/>
              </a:rPr>
              <a:t>Dataplane</a:t>
            </a:r>
            <a:r>
              <a:rPr lang="en-US" dirty="0">
                <a:sym typeface="Wingdings" pitchFamily="2" charset="2"/>
              </a:rPr>
              <a:t>: setup-data-plane-</a:t>
            </a:r>
            <a:r>
              <a:rPr lang="en-US" dirty="0" err="1">
                <a:sym typeface="Wingdings" pitchFamily="2" charset="2"/>
              </a:rPr>
              <a:t>sh</a:t>
            </a:r>
            <a:r>
              <a:rPr lang="en-US" dirty="0">
                <a:sym typeface="Wingdings" pitchFamily="2" charset="2"/>
              </a:rPr>
              <a:t>  Installs python, OVS &amp; Docker; Builds snort containers (</a:t>
            </a:r>
            <a:r>
              <a:rPr lang="en-US" dirty="0" err="1">
                <a:sym typeface="Wingdings" pitchFamily="2" charset="2"/>
              </a:rPr>
              <a:t>docker_containers</a:t>
            </a:r>
            <a:r>
              <a:rPr lang="en-US" dirty="0">
                <a:sym typeface="Wingdings" pitchFamily="2" charset="2"/>
              </a:rPr>
              <a:t>/*); sets up bridge (br0) between two NICs</a:t>
            </a:r>
          </a:p>
          <a:p>
            <a:r>
              <a:rPr lang="en-US" dirty="0">
                <a:sym typeface="Wingdings" pitchFamily="2" charset="2"/>
              </a:rPr>
              <a:t>Setup complete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E83A-5724-EE46-BCB2-332A7817C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14" y="2306864"/>
            <a:ext cx="3771900" cy="8629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18FE14-0081-744C-978D-CDB87B6C3E21}"/>
              </a:ext>
            </a:extLst>
          </p:cNvPr>
          <p:cNvCxnSpPr/>
          <p:nvPr/>
        </p:nvCxnSpPr>
        <p:spPr>
          <a:xfrm flipV="1">
            <a:off x="0" y="1273629"/>
            <a:ext cx="121889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22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6C7A-B928-2042-9949-7DBD1E9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Ping Detect &amp;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5D9A-89E4-3741-BEDD-5C9AD177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4258"/>
            <a:ext cx="12192000" cy="5453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Policy: Initially have Snort issue an alert if ICMP packet is detected, once detected, have Snort block all ICMP packets</a:t>
            </a:r>
          </a:p>
          <a:p>
            <a:r>
              <a:rPr lang="en-US" dirty="0"/>
              <a:t>Start “controller”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 err="1">
                <a:sym typeface="Wingdings" pitchFamily="2" charset="2"/>
              </a:rPr>
              <a:t>simple_controller.py</a:t>
            </a:r>
            <a:r>
              <a:rPr lang="en-US" dirty="0">
                <a:sym typeface="Wingdings" pitchFamily="2" charset="2"/>
              </a:rPr>
              <a:t> –B br0 –P policy/policy0.json</a:t>
            </a:r>
          </a:p>
          <a:p>
            <a:pPr lvl="1"/>
            <a:r>
              <a:rPr lang="en-US" dirty="0">
                <a:sym typeface="Wingdings" pitchFamily="2" charset="2"/>
              </a:rPr>
              <a:t>Creates snort container to trigger an alert when an ICMP packet (ping) is transmitted</a:t>
            </a:r>
          </a:p>
          <a:p>
            <a:pPr lvl="1"/>
            <a:r>
              <a:rPr lang="en-US" dirty="0">
                <a:sym typeface="Wingdings" pitchFamily="2" charset="2"/>
              </a:rPr>
              <a:t>Show transmitting TCP packets (e.g. Node_1: </a:t>
            </a:r>
            <a:r>
              <a:rPr lang="en-US" dirty="0" err="1">
                <a:sym typeface="Wingdings" pitchFamily="2" charset="2"/>
              </a:rPr>
              <a:t>nc</a:t>
            </a:r>
            <a:r>
              <a:rPr lang="en-US" dirty="0">
                <a:sym typeface="Wingdings" pitchFamily="2" charset="2"/>
              </a:rPr>
              <a:t> –l 1234; Node_0: cat file | </a:t>
            </a:r>
            <a:r>
              <a:rPr lang="en-US" dirty="0" err="1">
                <a:sym typeface="Wingdings" pitchFamily="2" charset="2"/>
              </a:rPr>
              <a:t>nc</a:t>
            </a:r>
            <a:r>
              <a:rPr lang="en-US" dirty="0">
                <a:sym typeface="Wingdings" pitchFamily="2" charset="2"/>
              </a:rPr>
              <a:t> 10.1.1.2 1234)</a:t>
            </a:r>
          </a:p>
          <a:p>
            <a:pPr lvl="2"/>
            <a:r>
              <a:rPr lang="en-US" dirty="0">
                <a:sym typeface="Wingdings" pitchFamily="2" charset="2"/>
              </a:rPr>
              <a:t>No snort alerts</a:t>
            </a:r>
          </a:p>
          <a:p>
            <a:pPr lvl="1"/>
            <a:r>
              <a:rPr lang="en-US" dirty="0">
                <a:sym typeface="Wingdings" pitchFamily="2" charset="2"/>
              </a:rPr>
              <a:t>Show transmitting ICMP packets (e.g. Node_1: ping 10.1.1.2 –c 1)</a:t>
            </a:r>
          </a:p>
          <a:p>
            <a:pPr lvl="2"/>
            <a:r>
              <a:rPr lang="en-US" dirty="0">
                <a:sym typeface="Wingdings" pitchFamily="2" charset="2"/>
              </a:rPr>
              <a:t>Snort alert triggered, “controller” automatically kills the current snort container and start new Snort container that blocks all ICMP packets</a:t>
            </a:r>
          </a:p>
          <a:p>
            <a:pPr lvl="1"/>
            <a:r>
              <a:rPr lang="en-US" dirty="0">
                <a:sym typeface="Wingdings" pitchFamily="2" charset="2"/>
              </a:rPr>
              <a:t>Show transmitting TCP packets (e.g. Node_1: </a:t>
            </a:r>
            <a:r>
              <a:rPr lang="en-US" dirty="0" err="1">
                <a:sym typeface="Wingdings" pitchFamily="2" charset="2"/>
              </a:rPr>
              <a:t>nc</a:t>
            </a:r>
            <a:r>
              <a:rPr lang="en-US" dirty="0">
                <a:sym typeface="Wingdings" pitchFamily="2" charset="2"/>
              </a:rPr>
              <a:t> –l 1234; Node_0: cat file | </a:t>
            </a:r>
            <a:r>
              <a:rPr lang="en-US" dirty="0" err="1">
                <a:sym typeface="Wingdings" pitchFamily="2" charset="2"/>
              </a:rPr>
              <a:t>nc</a:t>
            </a:r>
            <a:r>
              <a:rPr lang="en-US" dirty="0">
                <a:sym typeface="Wingdings" pitchFamily="2" charset="2"/>
              </a:rPr>
              <a:t> 10.1.1.2 1234)</a:t>
            </a:r>
          </a:p>
          <a:p>
            <a:pPr lvl="2"/>
            <a:r>
              <a:rPr lang="en-US" dirty="0">
                <a:sym typeface="Wingdings" pitchFamily="2" charset="2"/>
              </a:rPr>
              <a:t>No snort alerts, still works</a:t>
            </a:r>
          </a:p>
          <a:p>
            <a:pPr lvl="1"/>
            <a:r>
              <a:rPr lang="en-US" dirty="0">
                <a:sym typeface="Wingdings" pitchFamily="2" charset="2"/>
              </a:rPr>
              <a:t>Show transmitting ICMP packets (e.g. Node_1: ping 10.1.1.2 –c 1)</a:t>
            </a:r>
          </a:p>
          <a:p>
            <a:pPr lvl="2"/>
            <a:r>
              <a:rPr lang="en-US" dirty="0">
                <a:sym typeface="Wingdings" pitchFamily="2" charset="2"/>
              </a:rPr>
              <a:t>Snort blocks, unable to ping (note goes both directions, as ping replies are blocked)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9D01D7-2359-644A-A910-3AA438FEA351}"/>
              </a:ext>
            </a:extLst>
          </p:cNvPr>
          <p:cNvCxnSpPr/>
          <p:nvPr/>
        </p:nvCxnSpPr>
        <p:spPr>
          <a:xfrm flipV="1">
            <a:off x="0" y="1273629"/>
            <a:ext cx="121889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2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486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Software Defined IoT Security Gateway</vt:lpstr>
      <vt:lpstr>Overview</vt:lpstr>
      <vt:lpstr>Setup: Hardware</vt:lpstr>
      <vt:lpstr>Setup: Software Defined IoT Security Gateway </vt:lpstr>
      <vt:lpstr>Demo: Setup</vt:lpstr>
      <vt:lpstr>Demo: Ping Detect &amp; Block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IoT Security Gateway</dc:title>
  <dc:creator>mmccorm1</dc:creator>
  <cp:lastModifiedBy>mmccorm1</cp:lastModifiedBy>
  <cp:revision>12</cp:revision>
  <dcterms:created xsi:type="dcterms:W3CDTF">2018-01-19T19:46:38Z</dcterms:created>
  <dcterms:modified xsi:type="dcterms:W3CDTF">2018-01-22T16:55:14Z</dcterms:modified>
</cp:coreProperties>
</file>