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2E4FCE-3D23-4F44-BD76-A2D064B24056}">
  <a:tblStyle styleId="{DC2E4FCE-3D23-4F44-BD76-A2D064B240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d7f1a9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d7f1a9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d7f1a90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d7f1a90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d7f1a90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4d7f1a90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d7f1a90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d7f1a90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d7f1a90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4d7f1a90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4d7f1a90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4d7f1a90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d7f1a90e_8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4d7f1a90e_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d7f1a90e_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d7f1a90e_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4d7f1a90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4d7f1a90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4d7f1a90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4d7f1a90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721519" y="30480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721519" y="2189560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14868" y="4350544"/>
            <a:ext cx="814582" cy="79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9450" y="4350543"/>
            <a:ext cx="2114550" cy="792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spectrumlocalnews.com/tx/austin/news/2021/01/21/austin-to-be-2021-s-hottest-real-estate-market--zillow-predicts-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nbc.com/2021/01/21/best-real-estate-markets-2021.html" TargetMode="External"/><Relationship Id="rId4" Type="http://schemas.openxmlformats.org/officeDocument/2006/relationships/hyperlink" Target="https://www.kaggle.com/ericpierce/austinhousingprices" TargetMode="External"/><Relationship Id="rId5" Type="http://schemas.openxmlformats.org/officeDocument/2006/relationships/hyperlink" Target="https://spectrumlocalnews.com/tx/austin/news/2021/01/21/austin-to-be-2021-s-hottest-real-estate-market--zillow-predicts-" TargetMode="External"/><Relationship Id="rId6" Type="http://schemas.openxmlformats.org/officeDocument/2006/relationships/hyperlink" Target="https://medium.com/codex/house-price-prediction-with-machine-learning-in-python-cf9df744f7f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807900" y="548450"/>
            <a:ext cx="7665900" cy="20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Data Project - Group 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Austin Housing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2431950" y="3654425"/>
            <a:ext cx="4280100" cy="125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Ashok Kumar Kolli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Aishwarya Kulkarni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Adhithyan Rangarajan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Keerthana Yelchuri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2357875" y="216887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         Thank you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68825" y="567925"/>
            <a:ext cx="5571300" cy="447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53448"/>
              <a:buNone/>
            </a:pPr>
            <a:r>
              <a:rPr lang="en-GB" sz="1595"/>
              <a:t>BUSINESS -</a:t>
            </a:r>
            <a:endParaRPr sz="1595"/>
          </a:p>
          <a:p>
            <a:pPr indent="-322286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 sz="1595"/>
              <a:t>Austin, TX had the highest percentage property price increase last year and is currently the hottest real estate market in the US.</a:t>
            </a:r>
            <a:endParaRPr sz="1595"/>
          </a:p>
          <a:p>
            <a:pPr indent="-32228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1595"/>
              <a:t>The Austin Board of Realtors recently reported a 26.3% increase in the area’s median home price from October 2019 to October 2020. </a:t>
            </a:r>
            <a:endParaRPr sz="1595"/>
          </a:p>
          <a:p>
            <a:pPr indent="-32228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1595"/>
              <a:t>The median price for a home in the Austin region is $365,000. A home located within the city of Austin sits at a median $441,250. The top 5 cities with the hottest real estate markets were -Austin, Phoenix,Nashville, Tampa and Denver (in that order)</a:t>
            </a:r>
            <a:endParaRPr sz="1595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53448"/>
              <a:buNone/>
            </a:pPr>
            <a:r>
              <a:rPr lang="en-GB" sz="1595"/>
              <a:t>TECHNICAL-</a:t>
            </a:r>
            <a:endParaRPr sz="1595"/>
          </a:p>
          <a:p>
            <a:pPr indent="-322286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GB" sz="1595"/>
              <a:t>In the recent years, Machine Learning Algorithms are being widely used to predict house prices in the real estate market.</a:t>
            </a:r>
            <a:endParaRPr sz="1595"/>
          </a:p>
          <a:p>
            <a:pPr indent="-32228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1595"/>
              <a:t>ML models also offer interesting insights in analyzing various factors and how they contribute to house price fluctuations.</a:t>
            </a:r>
            <a:endParaRPr sz="1595"/>
          </a:p>
          <a:p>
            <a:pPr indent="-32228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1595"/>
              <a:t>The purpose of this project was to dig deep and develop a good understanding of how to leverage ML models to study price fluctuations due to these factors as an interesting business use case.</a:t>
            </a:r>
            <a:endParaRPr sz="1595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600" y="940588"/>
            <a:ext cx="3185650" cy="29706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893600" y="3911200"/>
            <a:ext cx="3107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https://spectrumlocalnews.com/tx/austin/news/2021/01/21/austin-to-be-2021-s-hottest-real-estate-market--zillow-predicts-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664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9125"/>
            <a:ext cx="8839200" cy="1305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32310"/>
            <a:ext cx="8839200" cy="125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41068"/>
            <a:ext cx="8839198" cy="1322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IN THE DATASET 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2882525" y="1017725"/>
            <a:ext cx="2432400" cy="3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zpid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streetAddress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zipcode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latitude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longitude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propertyTaxRate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garageSpaces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hasAssociation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hasCooling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hasGarage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hasHeating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hasSpa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hasView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homeType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parkingSpaces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yearBuilt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latestPrice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numPriceChanges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latest_saledate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latest_salemonth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latest_saleyear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5132750" y="899825"/>
            <a:ext cx="2946900" cy="4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latestPriceSource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numOfPhotos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numOfAccessibilityFeatures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numOfAppliances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numOfParkingFeatures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numOfPatioAndPorchFeatures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numOfSecurityFeatures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numOfWaterfrontFeatures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numOfWindowFeatures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numOfCommunityFeatures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lotSizeSqFt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livingAreaSqFt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numOfPrimarySchools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numOfElementarySchools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numOfMiddleSchools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numOfHighSchools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avgSchoolDistance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avgSchoolRating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avgSchoolSize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MedianStudentsPerTeacher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numOfBathrooms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numOfBedrooms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numOfStories</a:t>
            </a:r>
            <a:endParaRPr b="1" sz="13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homeImage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171450" y="1178725"/>
            <a:ext cx="2604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of features - 46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of features considered for analysis were based on the model.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Dataset - Variables and Correlation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650" y="508400"/>
            <a:ext cx="66569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150" y="666075"/>
            <a:ext cx="4058075" cy="43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1924150" y="173475"/>
            <a:ext cx="71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level flow Chart for the models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and their evaluation metrics</a:t>
            </a:r>
            <a:endParaRPr/>
          </a:p>
        </p:txBody>
      </p:sp>
      <p:graphicFrame>
        <p:nvGraphicFramePr>
          <p:cNvPr id="115" name="Google Shape;115;p22"/>
          <p:cNvGraphicFramePr/>
          <p:nvPr/>
        </p:nvGraphicFramePr>
        <p:xfrm>
          <a:off x="952500" y="146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{DC2E4FCE-3D23-4F44-BD76-A2D064B24056}</a:tableStyleId>
              </a:tblPr>
              <a:tblGrid>
                <a:gridCol w="3813750"/>
                <a:gridCol w="3813750"/>
              </a:tblGrid>
              <a:tr h="52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Models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Evaluation metrics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2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Linear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R-squared value: 0.78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Linear SVC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Accuracy : 78.52%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Accuracy : 78.74%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K-Means Clustering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Explained using databricks in detail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53575"/>
            <a:ext cx="8520600" cy="1039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70"/>
              <a:t>    </a:t>
            </a:r>
            <a:endParaRPr sz="237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70"/>
              <a:t>House Prices Distribution on the Map</a:t>
            </a:r>
            <a:endParaRPr sz="237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70"/>
              <a:t>Below 250K                         </a:t>
            </a:r>
            <a:r>
              <a:rPr lang="en-GB" sz="2370"/>
              <a:t>250K</a:t>
            </a:r>
            <a:r>
              <a:rPr lang="en-GB" sz="2370"/>
              <a:t> -550K                                550K+ </a:t>
            </a:r>
            <a:endParaRPr sz="237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70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75" y="1092850"/>
            <a:ext cx="2888775" cy="312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937" y="1065650"/>
            <a:ext cx="2949240" cy="318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6748" y="1065651"/>
            <a:ext cx="2664827" cy="31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https://www.cnbc.com/2021/01/21/best-real-estate-markets-2021.html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https://www.kaggle.com/ericpierce/austinhousingprices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https://spectrumlocalnews.com/tx/austin/news/2021/01/21/austin-to-be-2021-s-hottest-real-estate-market--zillow-predicts-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https://medium.com/codex/house-price-prediction-with-machine-learning-in-python-cf9df744f7ff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63A537"/>
      </a:accent1>
      <a:accent2>
        <a:srgbClr val="44C1A3"/>
      </a:accent2>
      <a:accent3>
        <a:srgbClr val="63A537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