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2" r:id="rId6"/>
    <p:sldId id="301" r:id="rId7"/>
    <p:sldId id="303" r:id="rId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826" autoAdjust="0"/>
  </p:normalViewPr>
  <p:slideViewPr>
    <p:cSldViewPr snapToGrid="0">
      <p:cViewPr varScale="1">
        <p:scale>
          <a:sx n="110" d="100"/>
          <a:sy n="110" d="100"/>
        </p:scale>
        <p:origin x="168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5800" y="1122362"/>
            <a:ext cx="77724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43000" y="360203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cess 1"/>
          <p:cNvSpPr/>
          <p:nvPr/>
        </p:nvSpPr>
        <p:spPr>
          <a:xfrm>
            <a:off x="261035" y="111330"/>
            <a:ext cx="8660891" cy="828794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Process 3"/>
          <p:cNvSpPr/>
          <p:nvPr/>
        </p:nvSpPr>
        <p:spPr>
          <a:xfrm>
            <a:off x="8029478" y="-12367"/>
            <a:ext cx="729838" cy="1063828"/>
          </a:xfrm>
          <a:prstGeom prst="rect">
            <a:avLst/>
          </a:prstGeom>
          <a:solidFill>
            <a:srgbClr val="203466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4" name="Прямая соединительная линия 20"/>
          <p:cNvSpPr/>
          <p:nvPr/>
        </p:nvSpPr>
        <p:spPr>
          <a:xfrm>
            <a:off x="2053166" y="6296395"/>
            <a:ext cx="5037669" cy="1"/>
          </a:xfrm>
          <a:prstGeom prst="line">
            <a:avLst/>
          </a:prstGeom>
          <a:ln w="38099">
            <a:solidFill>
              <a:srgbClr val="0069B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47996" y="165862"/>
            <a:ext cx="6969066" cy="76911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1B26B2EB-0E56-3BA6-4E45-B9A760336B35}"/>
              </a:ext>
            </a:extLst>
          </p:cNvPr>
          <p:cNvSpPr txBox="1"/>
          <p:nvPr userDrawn="1"/>
        </p:nvSpPr>
        <p:spPr>
          <a:xfrm>
            <a:off x="45720" y="6308104"/>
            <a:ext cx="90525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r>
              <a:rPr lang="ru-RU" dirty="0"/>
              <a:t>Теоретическая 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06985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cess 1"/>
          <p:cNvSpPr/>
          <p:nvPr/>
        </p:nvSpPr>
        <p:spPr>
          <a:xfrm>
            <a:off x="261035" y="111330"/>
            <a:ext cx="8660891" cy="828794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Process 3"/>
          <p:cNvSpPr/>
          <p:nvPr/>
        </p:nvSpPr>
        <p:spPr>
          <a:xfrm>
            <a:off x="8029478" y="-12367"/>
            <a:ext cx="729838" cy="1063828"/>
          </a:xfrm>
          <a:prstGeom prst="rect">
            <a:avLst/>
          </a:prstGeom>
          <a:solidFill>
            <a:srgbClr val="203466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3" name="TextBox 19"/>
          <p:cNvSpPr txBox="1"/>
          <p:nvPr/>
        </p:nvSpPr>
        <p:spPr>
          <a:xfrm>
            <a:off x="45720" y="6308104"/>
            <a:ext cx="90525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r>
              <a:rPr lang="ru-RU" dirty="0"/>
              <a:t>Экспериментальная часть</a:t>
            </a:r>
            <a:endParaRPr dirty="0"/>
          </a:p>
        </p:txBody>
      </p:sp>
      <p:sp>
        <p:nvSpPr>
          <p:cNvPr id="104" name="Прямая соединительная линия 20"/>
          <p:cNvSpPr/>
          <p:nvPr/>
        </p:nvSpPr>
        <p:spPr>
          <a:xfrm>
            <a:off x="2053166" y="6296395"/>
            <a:ext cx="5037669" cy="1"/>
          </a:xfrm>
          <a:prstGeom prst="line">
            <a:avLst/>
          </a:prstGeom>
          <a:ln w="38099">
            <a:solidFill>
              <a:srgbClr val="0069B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347996" y="165862"/>
            <a:ext cx="6969066" cy="76911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Текст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27098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3887" y="1709739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29149" y="1681163"/>
            <a:ext cx="3887393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3887391" y="987425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47996" y="165862"/>
            <a:ext cx="6969067" cy="76911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9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rocess 1"/>
          <p:cNvSpPr/>
          <p:nvPr/>
        </p:nvSpPr>
        <p:spPr>
          <a:xfrm>
            <a:off x="261035" y="111330"/>
            <a:ext cx="8660891" cy="828794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1" name="Process 3"/>
          <p:cNvSpPr/>
          <p:nvPr/>
        </p:nvSpPr>
        <p:spPr>
          <a:xfrm>
            <a:off x="8029478" y="-12367"/>
            <a:ext cx="729838" cy="1063828"/>
          </a:xfrm>
          <a:prstGeom prst="rect">
            <a:avLst/>
          </a:prstGeom>
          <a:solidFill>
            <a:srgbClr val="203466"/>
          </a:solidFill>
          <a:ln w="12700">
            <a:solidFill>
              <a:srgbClr val="32538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04" name="Прямая соединительная линия 20"/>
          <p:cNvSpPr/>
          <p:nvPr/>
        </p:nvSpPr>
        <p:spPr>
          <a:xfrm>
            <a:off x="2053166" y="6296395"/>
            <a:ext cx="5037669" cy="1"/>
          </a:xfrm>
          <a:prstGeom prst="line">
            <a:avLst/>
          </a:prstGeom>
          <a:ln w="38099">
            <a:solidFill>
              <a:srgbClr val="0069B4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47996" y="165862"/>
            <a:ext cx="6969066" cy="76911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Текст заголовка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1B26B2EB-0E56-3BA6-4E45-B9A760336B35}"/>
              </a:ext>
            </a:extLst>
          </p:cNvPr>
          <p:cNvSpPr txBox="1"/>
          <p:nvPr userDrawn="1"/>
        </p:nvSpPr>
        <p:spPr>
          <a:xfrm>
            <a:off x="45720" y="6308104"/>
            <a:ext cx="905256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r>
              <a:rPr lang="ru-RU" dirty="0"/>
              <a:t>Цели работы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95857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25672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66" r:id="rId9"/>
    <p:sldLayoutId id="2147483667" r:id="rId10"/>
    <p:sldLayoutId id="2147483665" r:id="rId11"/>
    <p:sldLayoutId id="2147483664" r:id="rId1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cess 2"/>
          <p:cNvSpPr/>
          <p:nvPr/>
        </p:nvSpPr>
        <p:spPr>
          <a:xfrm>
            <a:off x="211507" y="222663"/>
            <a:ext cx="8720991" cy="551512"/>
          </a:xfrm>
          <a:prstGeom prst="rect">
            <a:avLst/>
          </a:prstGeom>
          <a:gradFill>
            <a:gsLst>
              <a:gs pos="0">
                <a:srgbClr val="203466"/>
              </a:gs>
              <a:gs pos="100000">
                <a:srgbClr val="0A829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Process 7"/>
          <p:cNvSpPr/>
          <p:nvPr/>
        </p:nvSpPr>
        <p:spPr>
          <a:xfrm>
            <a:off x="0" y="832276"/>
            <a:ext cx="8720991" cy="828798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72" name="Process 8"/>
          <p:cNvSpPr/>
          <p:nvPr/>
        </p:nvSpPr>
        <p:spPr>
          <a:xfrm>
            <a:off x="6121005" y="400446"/>
            <a:ext cx="2599986" cy="12037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CustomShape 3"/>
          <p:cNvSpPr txBox="1"/>
          <p:nvPr/>
        </p:nvSpPr>
        <p:spPr>
          <a:xfrm>
            <a:off x="379873" y="2173613"/>
            <a:ext cx="4672186" cy="3045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4999" tIns="44999" rIns="44999" bIns="44999">
            <a:spAutoFit/>
          </a:bodyPr>
          <a:lstStyle>
            <a:lvl1pPr>
              <a:defRPr sz="3600" b="1"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r>
              <a:rPr lang="ru-RU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Работа заключается в исследовании течения газа при различных числах Рейнольдса и экспериментальном определении границ применимости закона Пуайзеля, а также определении вязкости воздуха по нему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3"/>
          <a:srcRect t="27734" b="22101"/>
          <a:stretch>
            <a:fillRect/>
          </a:stretch>
        </p:blipFill>
        <p:spPr>
          <a:xfrm>
            <a:off x="6121005" y="400446"/>
            <a:ext cx="2599986" cy="12037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89E35-91BB-5615-9D56-7C7DC1812784}"/>
              </a:ext>
            </a:extLst>
          </p:cNvPr>
          <p:cNvSpPr txBox="1"/>
          <p:nvPr/>
        </p:nvSpPr>
        <p:spPr>
          <a:xfrm>
            <a:off x="295691" y="769622"/>
            <a:ext cx="574113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ru-RU" sz="2400" b="1" i="0" dirty="0">
                <a:solidFill>
                  <a:schemeClr val="tx1"/>
                </a:solidFill>
                <a:effectLst/>
              </a:rPr>
              <a:t>1.3.3. </a:t>
            </a:r>
            <a:r>
              <a:rPr lang="ru-RU" sz="2800" b="1" i="0" dirty="0">
                <a:solidFill>
                  <a:schemeClr val="tx1"/>
                </a:solidFill>
                <a:effectLst/>
              </a:rPr>
              <a:t>Измерение вязкости воздуха по течению в тонких трубках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F4D75-EF7A-75D1-3FEF-6085827C3F99}"/>
              </a:ext>
            </a:extLst>
          </p:cNvPr>
          <p:cNvSpPr txBox="1"/>
          <p:nvPr/>
        </p:nvSpPr>
        <p:spPr>
          <a:xfrm>
            <a:off x="379873" y="5850508"/>
            <a:ext cx="41921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Авторы</a:t>
            </a:r>
            <a:r>
              <a:rPr lang="en-US" b="0" i="0" dirty="0">
                <a:solidFill>
                  <a:srgbClr val="000000"/>
                </a:solidFill>
                <a:effectLst/>
                <a:latin typeface="YS Text"/>
              </a:rPr>
              <a:t>:</a:t>
            </a:r>
            <a:endParaRPr lang="ru-RU" b="1" dirty="0"/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Андрей Воеводин</a:t>
            </a:r>
            <a:r>
              <a:rPr lang="en-US" b="1" i="0" dirty="0">
                <a:solidFill>
                  <a:srgbClr val="000000"/>
                </a:solidFill>
                <a:effectLst/>
                <a:latin typeface="YS Text"/>
              </a:rPr>
              <a:t> </a:t>
            </a:r>
            <a:r>
              <a:rPr lang="ru-RU" b="1" dirty="0">
                <a:latin typeface="YS Text"/>
              </a:rPr>
              <a:t>и Роман Волотов</a:t>
            </a:r>
            <a:endParaRPr lang="en-US" b="0" i="0" dirty="0">
              <a:solidFill>
                <a:srgbClr val="000000"/>
              </a:solidFill>
              <a:effectLst/>
              <a:latin typeface="YS Tex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2B6B97-7E45-805D-42C6-2212F825B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6"/>
          <a:stretch/>
        </p:blipFill>
        <p:spPr>
          <a:xfrm>
            <a:off x="5300527" y="2151193"/>
            <a:ext cx="3199039" cy="37926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B1F7-D042-0CB2-89F7-2374C2C94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09C71-6F1C-8CE4-9075-7995E494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41259"/>
            <a:ext cx="7886701" cy="2852737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</a:rPr>
              <a:t>Цели работы</a:t>
            </a:r>
          </a:p>
        </p:txBody>
      </p:sp>
      <p:sp>
        <p:nvSpPr>
          <p:cNvPr id="5" name="Process 2">
            <a:extLst>
              <a:ext uri="{FF2B5EF4-FFF2-40B4-BE49-F238E27FC236}">
                <a16:creationId xmlns:a16="http://schemas.microsoft.com/office/drawing/2014/main" id="{B6D7EFC5-58EE-DCC5-79F5-776E03DD1928}"/>
              </a:ext>
            </a:extLst>
          </p:cNvPr>
          <p:cNvSpPr/>
          <p:nvPr/>
        </p:nvSpPr>
        <p:spPr>
          <a:xfrm>
            <a:off x="211507" y="222663"/>
            <a:ext cx="8720991" cy="551512"/>
          </a:xfrm>
          <a:prstGeom prst="rect">
            <a:avLst/>
          </a:prstGeom>
          <a:gradFill>
            <a:gsLst>
              <a:gs pos="0">
                <a:srgbClr val="203466"/>
              </a:gs>
              <a:gs pos="100000">
                <a:srgbClr val="0A829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Process 7">
            <a:extLst>
              <a:ext uri="{FF2B5EF4-FFF2-40B4-BE49-F238E27FC236}">
                <a16:creationId xmlns:a16="http://schemas.microsoft.com/office/drawing/2014/main" id="{BA4D4EE5-03D1-6554-C27A-C6DA28D289C5}"/>
              </a:ext>
            </a:extLst>
          </p:cNvPr>
          <p:cNvSpPr/>
          <p:nvPr/>
        </p:nvSpPr>
        <p:spPr>
          <a:xfrm>
            <a:off x="0" y="832276"/>
            <a:ext cx="9144000" cy="828798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F447D974-2977-742F-7245-8B883BC2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34" b="22101"/>
          <a:stretch>
            <a:fillRect/>
          </a:stretch>
        </p:blipFill>
        <p:spPr>
          <a:xfrm>
            <a:off x="6121005" y="400446"/>
            <a:ext cx="2599986" cy="12037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4313316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14DA1-3523-0F8C-38FB-68AE804B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0" dirty="0">
                <a:solidFill>
                  <a:schemeClr val="tx1"/>
                </a:solidFill>
                <a:effectLst/>
                <a:latin typeface="+mj-lt"/>
              </a:rPr>
              <a:t>Цели работы</a:t>
            </a:r>
            <a:endParaRPr lang="ru-RU" dirty="0"/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2530ADE9-ACD9-107E-0296-CD8E245BCC0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rPr/>
              <a:t>3</a:t>
            </a:fld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5C739A-C861-DFF2-40CB-7E8112F22E97}"/>
                  </a:ext>
                </a:extLst>
              </p:cNvPr>
              <p:cNvSpPr txBox="1"/>
              <p:nvPr/>
            </p:nvSpPr>
            <p:spPr>
              <a:xfrm>
                <a:off x="618309" y="1550126"/>
                <a:ext cx="7541622" cy="2308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j-ea"/>
                    <a:cs typeface="+mj-cs"/>
                    <a:sym typeface="Calibri"/>
                  </a:rPr>
                  <a:t>Измерить зависимости перепада давления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ru-RU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Δ</m:t>
                    </m:r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𝑃</m:t>
                    </m:r>
                  </m:oMath>
                </a14:m>
                <a:r>
                  <a:rPr kumimoji="0" lang="el-GR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j-ea"/>
                    <a:cs typeface="+mj-cs"/>
                    <a:sym typeface="Calibri"/>
                  </a:rPr>
                  <a:t> </a:t>
                </a:r>
                <a:r>
                  <a: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j-ea"/>
                    <a:cs typeface="+mj-cs"/>
                    <a:sym typeface="Calibri"/>
                  </a:rPr>
                  <a:t>на выбранном участке трубки от расхода газа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𝑄</m:t>
                    </m:r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j-ea"/>
                    <a:cs typeface="+mj-cs"/>
                    <a:sym typeface="Calibri"/>
                  </a:rPr>
                  <a:t>. </a:t>
                </a:r>
                <a:r>
                  <a:rPr lang="ru-RU" dirty="0">
                    <a:latin typeface="+mn-lt"/>
                  </a:rPr>
                  <a:t>По полученным данным определить границы различных течений. Определить критическое число Рейнольдса. Определить вязкость воздуха на различных трубках.</a:t>
                </a:r>
              </a:p>
              <a:p>
                <a:pPr marL="342900" indent="-342900">
                  <a:buAutoNum type="arabicPeriod"/>
                </a:pPr>
                <a:endParaRPr lang="ru-RU" dirty="0">
                  <a:latin typeface="+mn-lt"/>
                </a:endParaRPr>
              </a:p>
              <a:p>
                <a:pPr marL="342900" indent="-342900">
                  <a:buAutoNum type="arabicPeriod"/>
                </a:pPr>
                <a:r>
                  <a:rPr kumimoji="0" lang="ru-RU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j-ea"/>
                    <a:cs typeface="+mj-cs"/>
                    <a:sym typeface="Calibri"/>
                  </a:rPr>
                  <a:t>Измерить зависимость расхода от радиуса трубы при заданном градиенте давления.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5C739A-C861-DFF2-40CB-7E8112F22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09" y="1550126"/>
                <a:ext cx="7541622" cy="2308322"/>
              </a:xfrm>
              <a:prstGeom prst="rect">
                <a:avLst/>
              </a:prstGeom>
              <a:blipFill>
                <a:blip r:embed="rId2"/>
                <a:stretch>
                  <a:fillRect l="-1131" t="-1319" r="-162" b="-316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68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1FA5-7060-8DD2-D0FE-1898D7B1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C1FFE-A900-057D-4D91-615DA45A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41259"/>
            <a:ext cx="7886701" cy="2852737"/>
          </a:xfrm>
        </p:spPr>
        <p:txBody>
          <a:bodyPr>
            <a:normAutofit/>
          </a:bodyPr>
          <a:lstStyle/>
          <a:p>
            <a:r>
              <a:rPr lang="ru-RU" b="1" dirty="0">
                <a:latin typeface="+mj-lt"/>
              </a:rPr>
              <a:t>Теоретическая модель</a:t>
            </a:r>
          </a:p>
        </p:txBody>
      </p:sp>
      <p:sp>
        <p:nvSpPr>
          <p:cNvPr id="5" name="Process 2">
            <a:extLst>
              <a:ext uri="{FF2B5EF4-FFF2-40B4-BE49-F238E27FC236}">
                <a16:creationId xmlns:a16="http://schemas.microsoft.com/office/drawing/2014/main" id="{33D0D945-6588-1133-0F1D-ACCDBFA98577}"/>
              </a:ext>
            </a:extLst>
          </p:cNvPr>
          <p:cNvSpPr/>
          <p:nvPr/>
        </p:nvSpPr>
        <p:spPr>
          <a:xfrm>
            <a:off x="211507" y="222663"/>
            <a:ext cx="8720991" cy="551512"/>
          </a:xfrm>
          <a:prstGeom prst="rect">
            <a:avLst/>
          </a:prstGeom>
          <a:gradFill>
            <a:gsLst>
              <a:gs pos="0">
                <a:srgbClr val="203466"/>
              </a:gs>
              <a:gs pos="100000">
                <a:srgbClr val="0A829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Process 7">
            <a:extLst>
              <a:ext uri="{FF2B5EF4-FFF2-40B4-BE49-F238E27FC236}">
                <a16:creationId xmlns:a16="http://schemas.microsoft.com/office/drawing/2014/main" id="{B50D3613-4891-AB1E-1A7E-7F835FE8C55A}"/>
              </a:ext>
            </a:extLst>
          </p:cNvPr>
          <p:cNvSpPr/>
          <p:nvPr/>
        </p:nvSpPr>
        <p:spPr>
          <a:xfrm>
            <a:off x="0" y="832276"/>
            <a:ext cx="9144000" cy="828798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A1F9A4C0-DD83-CAC6-F3C7-57E50F36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34" b="22101"/>
          <a:stretch>
            <a:fillRect/>
          </a:stretch>
        </p:blipFill>
        <p:spPr>
          <a:xfrm>
            <a:off x="6121005" y="400446"/>
            <a:ext cx="2599986" cy="12037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335531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AACDB-1B6F-870E-C6EB-58515B25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+mj-lt"/>
              </a:rPr>
              <a:t>бубуб</a:t>
            </a:r>
            <a:endParaRPr lang="ru-RU" dirty="0"/>
          </a:p>
        </p:txBody>
      </p:sp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ADBAC9D9-EB14-919D-A712-37196C7E50E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808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2AE1C-F595-1643-AE64-C1EC26B2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7A398-D24F-A999-50F2-0E0B4F8B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441259"/>
            <a:ext cx="7886701" cy="2852737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+mj-lt"/>
              </a:rPr>
              <a:t>Экспериментальная часть</a:t>
            </a:r>
          </a:p>
        </p:txBody>
      </p:sp>
      <p:sp>
        <p:nvSpPr>
          <p:cNvPr id="5" name="Process 2">
            <a:extLst>
              <a:ext uri="{FF2B5EF4-FFF2-40B4-BE49-F238E27FC236}">
                <a16:creationId xmlns:a16="http://schemas.microsoft.com/office/drawing/2014/main" id="{77A79AA7-A367-640E-B182-87B2085E9A9C}"/>
              </a:ext>
            </a:extLst>
          </p:cNvPr>
          <p:cNvSpPr/>
          <p:nvPr/>
        </p:nvSpPr>
        <p:spPr>
          <a:xfrm>
            <a:off x="211507" y="222663"/>
            <a:ext cx="8720991" cy="551512"/>
          </a:xfrm>
          <a:prstGeom prst="rect">
            <a:avLst/>
          </a:prstGeom>
          <a:gradFill>
            <a:gsLst>
              <a:gs pos="0">
                <a:srgbClr val="203466"/>
              </a:gs>
              <a:gs pos="100000">
                <a:srgbClr val="0A829C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Process 7">
            <a:extLst>
              <a:ext uri="{FF2B5EF4-FFF2-40B4-BE49-F238E27FC236}">
                <a16:creationId xmlns:a16="http://schemas.microsoft.com/office/drawing/2014/main" id="{2C1C14C4-FAE7-0852-EDCF-EAC453F9C74D}"/>
              </a:ext>
            </a:extLst>
          </p:cNvPr>
          <p:cNvSpPr/>
          <p:nvPr/>
        </p:nvSpPr>
        <p:spPr>
          <a:xfrm>
            <a:off x="0" y="832276"/>
            <a:ext cx="9144000" cy="828798"/>
          </a:xfrm>
          <a:prstGeom prst="rect">
            <a:avLst/>
          </a:prstGeom>
          <a:solidFill>
            <a:srgbClr val="B9E6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6CCCF907-141B-A7B9-E1AB-2B83DCCC48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734" b="22101"/>
          <a:stretch>
            <a:fillRect/>
          </a:stretch>
        </p:blipFill>
        <p:spPr>
          <a:xfrm>
            <a:off x="6121005" y="400446"/>
            <a:ext cx="2599986" cy="12037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40099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D86A5F6-CD6A-1C43-2440-5C5D577940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b="1" dirty="0">
                    <a:solidFill>
                      <a:schemeClr val="tx1"/>
                    </a:solidFill>
                    <a:latin typeface="+mj-lt"/>
                  </a:rPr>
                  <a:t>Измерение </a:t>
                </a:r>
                <a14:m>
                  <m:oMath xmlns:m="http://schemas.openxmlformats.org/officeDocument/2006/math">
                    <m:r>
                      <a:rPr kumimoji="0" lang="ru-RU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𝜟</m:t>
                    </m:r>
                    <m:r>
                      <a:rPr kumimoji="0" lang="en-US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𝑷</m:t>
                    </m:r>
                    <m:r>
                      <a:rPr kumimoji="0" lang="ru-RU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(</m:t>
                    </m:r>
                    <m:r>
                      <a:rPr kumimoji="0" lang="en-US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𝑸</m:t>
                    </m:r>
                    <m:r>
                      <a:rPr kumimoji="0" lang="en-US" sz="3600" b="1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Calibri"/>
                      </a:rPr>
                      <m:t>)</m:t>
                    </m:r>
                  </m:oMath>
                </a14:m>
                <a:r>
                  <a:rPr lang="ru-RU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b="1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D86A5F6-CD6A-1C43-2440-5C5D57794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325" t="-7143" b="-18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">
            <a:extLst>
              <a:ext uri="{FF2B5EF4-FFF2-40B4-BE49-F238E27FC236}">
                <a16:creationId xmlns:a16="http://schemas.microsoft.com/office/drawing/2014/main" id="{7F1555ED-2155-28C7-23C5-81BB76BEF3F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098532" y="170933"/>
            <a:ext cx="612687" cy="637541"/>
          </a:xfrm>
          <a:prstGeom prst="rect">
            <a:avLst/>
          </a:prstGeom>
        </p:spPr>
        <p:txBody>
          <a:bodyPr anchor="t"/>
          <a:lstStyle>
            <a:lvl1pPr algn="ctr">
              <a:defRPr sz="3600" b="1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lvl1pPr>
          </a:lstStyle>
          <a:p>
            <a:fld id="{86CB4B4D-7CA3-9044-876B-883B54F8677D}" type="slidenum">
              <a:rPr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3874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106</Words>
  <Application>Microsoft Office PowerPoint</Application>
  <PresentationFormat>Экран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Segoe UI Semibold</vt:lpstr>
      <vt:lpstr>YS Text</vt:lpstr>
      <vt:lpstr>Тема Office</vt:lpstr>
      <vt:lpstr>Презентация PowerPoint</vt:lpstr>
      <vt:lpstr>Цели работы</vt:lpstr>
      <vt:lpstr>Цели работы</vt:lpstr>
      <vt:lpstr>Теоретическая модель</vt:lpstr>
      <vt:lpstr>бубуб</vt:lpstr>
      <vt:lpstr>Экспериментальная часть</vt:lpstr>
      <vt:lpstr>Измерение ΔP(Q)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 Воеводин</cp:lastModifiedBy>
  <cp:revision>55</cp:revision>
  <dcterms:modified xsi:type="dcterms:W3CDTF">2025-02-28T21:23:34Z</dcterms:modified>
</cp:coreProperties>
</file>