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554E-823C-4F24-B706-17DB45BB1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B143C-9CF7-48A5-9A00-C4F3A3E07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A4789-F68B-4923-A9DA-3054855A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EE055-D320-4F83-B7C7-407F8914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E37E0-007E-4456-B2EF-25B97A363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8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573B3-F614-4F27-A7E2-CEA31E79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51533-5996-4584-8649-DEEFF6D0E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4FB6E-A881-4A96-A64D-6D6159123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3D587-E6A6-4BDA-8447-F44FEF7D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042DD-652C-47F2-B031-478F981C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2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331878-2697-4224-B576-5D9919BDB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6466-E92C-4AAC-BD1A-7AB36A72B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E19E4-606A-48B2-B382-FC04BC47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72B19-733B-474C-A7C6-9594FEC6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F0ED5-1667-4B93-9F36-EBEE9F93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0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AC6B-6320-4F2F-B5D3-A1FEFD40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7DCB4-FB8A-43D8-A636-B6A79A013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12FEF-A148-48B6-9DD1-714313EE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90D8D-817A-4F26-9D5B-867607E2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676B5-CAF8-4F46-B19B-14F3173D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8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1C06-283E-4EF1-840F-5FE360ED1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A3367-AAF5-48AD-A55A-1A2FE1783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6374E-7238-44EE-B073-575C1D24A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911DC-852D-48A5-A9C6-35383D3A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C6875-A2DF-4395-8324-81D9BE05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C95F-C618-4ACF-8ACD-D18FF452F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E23CA-7007-4887-9FE9-02AF18337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EBB5E-2DD8-4D7C-8B3A-A8F3D2D24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9B980-799C-42C9-8CE3-BF2C2FFF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2E643-0190-45D5-A166-5EC9434D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164CF-6525-4925-9AEE-1B706CB3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4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345FA-4398-472A-85E7-0734B104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917F3-A521-44F7-A199-717B3EEE0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88805-D845-4663-8153-2E10EA6C5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7EA92-1170-4981-B552-39B1B0208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3E6D8-988C-4FD4-93EC-7A008337D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C24BBA-B373-4690-81FE-0461DDCD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99FD6-EC2A-4783-B49C-616FA4A8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45173E-AAF5-44D9-8F73-09EB724D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9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4996-91C9-4841-96FD-B8DF9E9F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426F1-6ADA-40C8-8BC1-ADA01735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DD8AB-F1C9-48BB-A49B-1967AF07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95BBC-8C4D-4EF1-8CB9-DE16B98D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1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119355-40F5-4DCB-A3D1-B78B8BB6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5BF19C-27A8-4603-A749-97C6704B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F0AAB-B100-4194-BB78-4A89F2C8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0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B4BA-92B5-4BEF-9D79-122CE57A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E959A-EF11-4C9C-86AA-23354691F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1BE66-F6A0-4374-9B1F-15B2F2410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2539E-1AEC-4277-9136-55A48AE93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5D334-B122-499C-BE71-49C3F650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FBF55-B677-402E-B0EA-3DD809336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D635A-89E1-4E4B-94C4-91C496660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C2DC53-C16C-430B-A94E-482F0562C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AAD7A-796B-49BB-97D4-6DA412816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84C65-8BAF-495A-AEE6-B204FA92E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5FA44-FA6C-45D5-B65F-47BF4731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678E5-B9DE-4815-82FF-E5056378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C3E82-F271-4E55-BA0C-2FF67D48B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ABBE0-2751-4177-A439-70F5D1489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0B684-98D3-47B1-97C7-563AF32E2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23454-6E85-4B3A-B554-39B57C77416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38DF5-A61B-4C00-94AE-51705071A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BED70-AAEC-485E-9843-2C040E476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8A72F9-D8F7-466E-9A6C-DF916FF9F9A8}"/>
              </a:ext>
            </a:extLst>
          </p:cNvPr>
          <p:cNvSpPr/>
          <p:nvPr/>
        </p:nvSpPr>
        <p:spPr>
          <a:xfrm>
            <a:off x="3153713" y="1451295"/>
            <a:ext cx="1184625" cy="514865"/>
          </a:xfrm>
          <a:prstGeom prst="rect">
            <a:avLst/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utumn Happiness" panose="03000600000000000000" pitchFamily="66" charset="0"/>
              </a:rPr>
              <a:t>Agent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E6B76-57F5-425C-9F01-F9C5CB021754}"/>
              </a:ext>
            </a:extLst>
          </p:cNvPr>
          <p:cNvSpPr/>
          <p:nvPr/>
        </p:nvSpPr>
        <p:spPr>
          <a:xfrm>
            <a:off x="7065695" y="1451295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Trait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CB123E-ABCD-4C06-B2CA-A4A37824C726}"/>
              </a:ext>
            </a:extLst>
          </p:cNvPr>
          <p:cNvSpPr/>
          <p:nvPr/>
        </p:nvSpPr>
        <p:spPr>
          <a:xfrm>
            <a:off x="7065695" y="2752562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B247D71-988F-4BA7-87D0-292F4BAE04BA}"/>
              </a:ext>
            </a:extLst>
          </p:cNvPr>
          <p:cNvSpPr/>
          <p:nvPr/>
        </p:nvSpPr>
        <p:spPr>
          <a:xfrm>
            <a:off x="7508009" y="3549073"/>
            <a:ext cx="299997" cy="258618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A76291B4-7993-416D-A930-E8FCD91BBADC}"/>
              </a:ext>
            </a:extLst>
          </p:cNvPr>
          <p:cNvSpPr/>
          <p:nvPr/>
        </p:nvSpPr>
        <p:spPr>
          <a:xfrm>
            <a:off x="7521302" y="2239287"/>
            <a:ext cx="273411" cy="273411"/>
          </a:xfrm>
          <a:prstGeom prst="diamond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C1BF4E-064A-4E6C-8AB9-417DF8497F95}"/>
              </a:ext>
            </a:extLst>
          </p:cNvPr>
          <p:cNvCxnSpPr>
            <a:cxnSpLocks/>
            <a:stCxn id="17" idx="3"/>
            <a:endCxn id="16" idx="0"/>
          </p:cNvCxnSpPr>
          <p:nvPr/>
        </p:nvCxnSpPr>
        <p:spPr>
          <a:xfrm>
            <a:off x="7658008" y="3807691"/>
            <a:ext cx="1420428" cy="41807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0D1924-FD4D-4B20-A116-590B6A7C2B8C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5922741" y="3807691"/>
            <a:ext cx="1735267" cy="41807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93E887-694F-4393-8012-B79138CF0C76}"/>
              </a:ext>
            </a:extLst>
          </p:cNvPr>
          <p:cNvGrpSpPr/>
          <p:nvPr/>
        </p:nvGrpSpPr>
        <p:grpSpPr>
          <a:xfrm>
            <a:off x="7337254" y="4225762"/>
            <a:ext cx="3551448" cy="1566689"/>
            <a:chOff x="5916825" y="4225762"/>
            <a:chExt cx="3551448" cy="156668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4947B4-C0DB-4982-B30F-BA91D6BA2943}"/>
                </a:ext>
              </a:extLst>
            </p:cNvPr>
            <p:cNvSpPr/>
            <p:nvPr/>
          </p:nvSpPr>
          <p:spPr>
            <a:xfrm>
              <a:off x="6902873" y="4225762"/>
              <a:ext cx="1510268" cy="51486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utumn Happiness" panose="03000600000000000000" pitchFamily="66" charset="0"/>
                </a:rPr>
                <a:t>Power Action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7EE6253-7209-406D-B33F-FDBDBFF3EE8B}"/>
                </a:ext>
              </a:extLst>
            </p:cNvPr>
            <p:cNvSpPr/>
            <p:nvPr/>
          </p:nvSpPr>
          <p:spPr>
            <a:xfrm>
              <a:off x="7808006" y="5271971"/>
              <a:ext cx="1660267" cy="51486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utumn Happiness" panose="03000600000000000000" pitchFamily="66" charset="0"/>
                </a:rPr>
                <a:t>Offensive Action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45140E6-5252-424A-91C6-8C38DBDD0F54}"/>
                </a:ext>
              </a:extLst>
            </p:cNvPr>
            <p:cNvSpPr/>
            <p:nvPr/>
          </p:nvSpPr>
          <p:spPr>
            <a:xfrm>
              <a:off x="5916825" y="5277586"/>
              <a:ext cx="1660267" cy="51486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utumn Happiness" panose="03000600000000000000" pitchFamily="66" charset="0"/>
                </a:rPr>
                <a:t>Defensive Action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03A9A71-D529-4577-9EBC-814E0D665911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7658007" y="4740627"/>
              <a:ext cx="980133" cy="531344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F29DCC0-F2B6-4FBF-8A99-C3466B5C75B4}"/>
                </a:ext>
              </a:extLst>
            </p:cNvPr>
            <p:cNvCxnSpPr>
              <a:cxnSpLocks/>
              <a:stCxn id="16" idx="2"/>
              <a:endCxn id="19" idx="0"/>
            </p:cNvCxnSpPr>
            <p:nvPr/>
          </p:nvCxnSpPr>
          <p:spPr>
            <a:xfrm flipH="1">
              <a:off x="6746959" y="4740627"/>
              <a:ext cx="911048" cy="536959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47AA31-7770-4C3F-9310-DDB9BF6F0C32}"/>
              </a:ext>
            </a:extLst>
          </p:cNvPr>
          <p:cNvCxnSpPr>
            <a:cxnSpLocks/>
          </p:cNvCxnSpPr>
          <p:nvPr/>
        </p:nvCxnSpPr>
        <p:spPr>
          <a:xfrm>
            <a:off x="7658007" y="2512698"/>
            <a:ext cx="0" cy="23986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74F5AD-6552-46FC-9899-F04C85D75C99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 flipV="1">
            <a:off x="4338338" y="1708207"/>
            <a:ext cx="1101224" cy="521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805414-4E73-4BDD-9888-B6F1EC0C1BFF}"/>
              </a:ext>
            </a:extLst>
          </p:cNvPr>
          <p:cNvCxnSpPr>
            <a:cxnSpLocks/>
          </p:cNvCxnSpPr>
          <p:nvPr/>
        </p:nvCxnSpPr>
        <p:spPr>
          <a:xfrm>
            <a:off x="7658007" y="3267427"/>
            <a:ext cx="0" cy="28164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149297C-C38F-4F67-992F-8E027D565559}"/>
              </a:ext>
            </a:extLst>
          </p:cNvPr>
          <p:cNvCxnSpPr>
            <a:cxnSpLocks/>
          </p:cNvCxnSpPr>
          <p:nvPr/>
        </p:nvCxnSpPr>
        <p:spPr>
          <a:xfrm>
            <a:off x="7658007" y="1966160"/>
            <a:ext cx="0" cy="273127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58CF612-82CE-49D6-9DE3-5C5DAF937575}"/>
              </a:ext>
            </a:extLst>
          </p:cNvPr>
          <p:cNvSpPr/>
          <p:nvPr/>
        </p:nvSpPr>
        <p:spPr>
          <a:xfrm>
            <a:off x="5167607" y="4225762"/>
            <a:ext cx="1510268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Move Action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97118753-5AC3-4DDA-9D05-63ABB3A3869D}"/>
              </a:ext>
            </a:extLst>
          </p:cNvPr>
          <p:cNvSpPr/>
          <p:nvPr/>
        </p:nvSpPr>
        <p:spPr>
          <a:xfrm>
            <a:off x="5439562" y="1571501"/>
            <a:ext cx="273411" cy="273411"/>
          </a:xfrm>
          <a:prstGeom prst="diamond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080922-2229-49F5-A799-CDFAAA60F3BA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>
            <a:off x="5712973" y="1708207"/>
            <a:ext cx="1352722" cy="52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04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CBD3-C3AD-4B2E-A0A8-D445D4EC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game of food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8A972D-E900-4209-B0EE-B544E87B5892}"/>
              </a:ext>
            </a:extLst>
          </p:cNvPr>
          <p:cNvGrpSpPr/>
          <p:nvPr/>
        </p:nvGrpSpPr>
        <p:grpSpPr>
          <a:xfrm>
            <a:off x="618837" y="2063029"/>
            <a:ext cx="4211782" cy="1951904"/>
            <a:chOff x="3445164" y="2469429"/>
            <a:chExt cx="4211782" cy="195190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DDF5B2A-2129-4FD3-B4C9-2BA8CBE91563}"/>
                </a:ext>
              </a:extLst>
            </p:cNvPr>
            <p:cNvSpPr/>
            <p:nvPr/>
          </p:nvSpPr>
          <p:spPr>
            <a:xfrm>
              <a:off x="4830619" y="2469429"/>
              <a:ext cx="1394691" cy="785091"/>
            </a:xfrm>
            <a:prstGeom prst="ellips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Plants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7AF65C7-12F1-42DF-AAD3-E748EAE30EE0}"/>
                </a:ext>
              </a:extLst>
            </p:cNvPr>
            <p:cNvSpPr/>
            <p:nvPr/>
          </p:nvSpPr>
          <p:spPr>
            <a:xfrm>
              <a:off x="6262255" y="3629891"/>
              <a:ext cx="1394691" cy="785091"/>
            </a:xfrm>
            <a:prstGeom prst="ellips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Alive Animals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AF82B40-FF07-4FDA-9F4C-F3990D83C7E5}"/>
                </a:ext>
              </a:extLst>
            </p:cNvPr>
            <p:cNvSpPr/>
            <p:nvPr/>
          </p:nvSpPr>
          <p:spPr>
            <a:xfrm>
              <a:off x="3445164" y="3629891"/>
              <a:ext cx="1394691" cy="785091"/>
            </a:xfrm>
            <a:prstGeom prst="ellips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Dead Animals</a:t>
              </a:r>
            </a:p>
          </p:txBody>
        </p: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0A69B966-6B70-4665-99D2-5B1760A0E609}"/>
                </a:ext>
              </a:extLst>
            </p:cNvPr>
            <p:cNvCxnSpPr>
              <a:stCxn id="4" idx="6"/>
              <a:endCxn id="5" idx="0"/>
            </p:cNvCxnSpPr>
            <p:nvPr/>
          </p:nvCxnSpPr>
          <p:spPr>
            <a:xfrm>
              <a:off x="6225310" y="2861975"/>
              <a:ext cx="734291" cy="767916"/>
            </a:xfrm>
            <a:prstGeom prst="curvedConnector2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34FF217B-D7D0-4C58-A7A7-BA2368E6C8DD}"/>
                </a:ext>
              </a:extLst>
            </p:cNvPr>
            <p:cNvCxnSpPr>
              <a:cxnSpLocks/>
              <a:stCxn id="6" idx="0"/>
              <a:endCxn id="4" idx="2"/>
            </p:cNvCxnSpPr>
            <p:nvPr/>
          </p:nvCxnSpPr>
          <p:spPr>
            <a:xfrm rot="5400000" flipH="1" flipV="1">
              <a:off x="4102606" y="2901879"/>
              <a:ext cx="767916" cy="688109"/>
            </a:xfrm>
            <a:prstGeom prst="curvedConnector2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8EC10321-8A19-49DD-81E3-E8DA9CA70CA2}"/>
                </a:ext>
              </a:extLst>
            </p:cNvPr>
            <p:cNvCxnSpPr>
              <a:cxnSpLocks/>
              <a:stCxn id="5" idx="4"/>
              <a:endCxn id="6" idx="4"/>
            </p:cNvCxnSpPr>
            <p:nvPr/>
          </p:nvCxnSpPr>
          <p:spPr>
            <a:xfrm rot="5400000">
              <a:off x="5551056" y="3006437"/>
              <a:ext cx="12700" cy="2817091"/>
            </a:xfrm>
            <a:prstGeom prst="curvedConnector3">
              <a:avLst>
                <a:gd name="adj1" fmla="val 16854559"/>
              </a:avLst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9A3F4E7-61A4-48D1-9962-C483857D9EB5}"/>
              </a:ext>
            </a:extLst>
          </p:cNvPr>
          <p:cNvSpPr txBox="1"/>
          <p:nvPr/>
        </p:nvSpPr>
        <p:spPr>
          <a:xfrm>
            <a:off x="5518729" y="3223491"/>
            <a:ext cx="431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So, each of the agent has a type of resource that can be consumed by some other agent</a:t>
            </a:r>
          </a:p>
        </p:txBody>
      </p:sp>
    </p:spTree>
    <p:extLst>
      <p:ext uri="{BB962C8B-B14F-4D97-AF65-F5344CB8AC3E}">
        <p14:creationId xmlns:p14="http://schemas.microsoft.com/office/powerpoint/2010/main" val="297056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CBD3-C3AD-4B2E-A0A8-D445D4EC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game of war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AF65C7-12F1-42DF-AAD3-E748EAE30EE0}"/>
              </a:ext>
            </a:extLst>
          </p:cNvPr>
          <p:cNvSpPr/>
          <p:nvPr/>
        </p:nvSpPr>
        <p:spPr>
          <a:xfrm>
            <a:off x="3713019" y="3253509"/>
            <a:ext cx="1394691" cy="785091"/>
          </a:xfrm>
          <a:prstGeom prst="ellipse">
            <a:avLst/>
          </a:pr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Dove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F82B40-FF07-4FDA-9F4C-F3990D83C7E5}"/>
              </a:ext>
            </a:extLst>
          </p:cNvPr>
          <p:cNvSpPr/>
          <p:nvPr/>
        </p:nvSpPr>
        <p:spPr>
          <a:xfrm>
            <a:off x="838200" y="3253509"/>
            <a:ext cx="1394691" cy="785091"/>
          </a:xfrm>
          <a:prstGeom prst="ellipse">
            <a:avLst/>
          </a:pr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Hawk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A3F4E7-61A4-48D1-9962-C483857D9EB5}"/>
              </a:ext>
            </a:extLst>
          </p:cNvPr>
          <p:cNvSpPr txBox="1"/>
          <p:nvPr/>
        </p:nvSpPr>
        <p:spPr>
          <a:xfrm>
            <a:off x="5518729" y="3223491"/>
            <a:ext cx="431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Interestingly, here the resource is something that’s unlimited.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9C4005-29A8-4A94-97D4-8C2127A1BBA4}"/>
              </a:ext>
            </a:extLst>
          </p:cNvPr>
          <p:cNvSpPr/>
          <p:nvPr/>
        </p:nvSpPr>
        <p:spPr>
          <a:xfrm>
            <a:off x="2540000" y="3519054"/>
            <a:ext cx="868218" cy="3579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utumn Happiness" panose="03000600000000000000" pitchFamily="66" charset="0"/>
              </a:rPr>
              <a:t>Resource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B7B149-C144-4333-BC7A-EE8CBB681F20}"/>
              </a:ext>
            </a:extLst>
          </p:cNvPr>
          <p:cNvCxnSpPr>
            <a:cxnSpLocks/>
            <a:stCxn id="11" idx="1"/>
            <a:endCxn id="6" idx="6"/>
          </p:cNvCxnSpPr>
          <p:nvPr/>
        </p:nvCxnSpPr>
        <p:spPr>
          <a:xfrm flipH="1" flipV="1">
            <a:off x="2232891" y="3646055"/>
            <a:ext cx="307109" cy="5195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7F77BF-4159-466A-9E95-60464E06CAB1}"/>
              </a:ext>
            </a:extLst>
          </p:cNvPr>
          <p:cNvCxnSpPr>
            <a:cxnSpLocks/>
            <a:stCxn id="11" idx="3"/>
            <a:endCxn id="5" idx="2"/>
          </p:cNvCxnSpPr>
          <p:nvPr/>
        </p:nvCxnSpPr>
        <p:spPr>
          <a:xfrm flipV="1">
            <a:off x="3408218" y="3646055"/>
            <a:ext cx="304801" cy="5195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79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A9CFC4-D7F6-46B0-80C0-B5BB377FFF3A}"/>
              </a:ext>
            </a:extLst>
          </p:cNvPr>
          <p:cNvSpPr/>
          <p:nvPr/>
        </p:nvSpPr>
        <p:spPr>
          <a:xfrm>
            <a:off x="5306417" y="3213114"/>
            <a:ext cx="484783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824850-99B3-49B9-A512-05AB5F23B9E1}"/>
              </a:ext>
            </a:extLst>
          </p:cNvPr>
          <p:cNvSpPr/>
          <p:nvPr/>
        </p:nvSpPr>
        <p:spPr>
          <a:xfrm>
            <a:off x="2426793" y="14039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4C82CC-0C48-4918-8553-BB33843CD9CE}"/>
              </a:ext>
            </a:extLst>
          </p:cNvPr>
          <p:cNvSpPr/>
          <p:nvPr/>
        </p:nvSpPr>
        <p:spPr>
          <a:xfrm>
            <a:off x="2579193" y="15563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1532F6-D61A-45C8-A2CB-3874A5374C8C}"/>
              </a:ext>
            </a:extLst>
          </p:cNvPr>
          <p:cNvSpPr/>
          <p:nvPr/>
        </p:nvSpPr>
        <p:spPr>
          <a:xfrm>
            <a:off x="2731593" y="17087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F915B5-D049-42C2-BEC2-37BCC5D022E6}"/>
              </a:ext>
            </a:extLst>
          </p:cNvPr>
          <p:cNvSpPr/>
          <p:nvPr/>
        </p:nvSpPr>
        <p:spPr>
          <a:xfrm>
            <a:off x="2883993" y="18611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21F6EE-2B4C-4DCE-A385-67D60E703776}"/>
              </a:ext>
            </a:extLst>
          </p:cNvPr>
          <p:cNvSpPr/>
          <p:nvPr/>
        </p:nvSpPr>
        <p:spPr>
          <a:xfrm>
            <a:off x="2731592" y="4139373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Agent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60CE6A-0F84-406D-A050-534E5F38D739}"/>
              </a:ext>
            </a:extLst>
          </p:cNvPr>
          <p:cNvCxnSpPr/>
          <p:nvPr/>
        </p:nvCxnSpPr>
        <p:spPr>
          <a:xfrm>
            <a:off x="5898730" y="1451295"/>
            <a:ext cx="0" cy="52291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2F1569-60EC-4CBD-A0E2-68D984E66674}"/>
              </a:ext>
            </a:extLst>
          </p:cNvPr>
          <p:cNvCxnSpPr/>
          <p:nvPr/>
        </p:nvCxnSpPr>
        <p:spPr>
          <a:xfrm>
            <a:off x="6051130" y="1603695"/>
            <a:ext cx="0" cy="52291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249E9-BB9F-4638-9592-0219043882F5}"/>
              </a:ext>
            </a:extLst>
          </p:cNvPr>
          <p:cNvSpPr/>
          <p:nvPr/>
        </p:nvSpPr>
        <p:spPr>
          <a:xfrm>
            <a:off x="5306417" y="3676243"/>
            <a:ext cx="744711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inventory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3669F7-A4B3-40E7-926B-F79B66B1EFB1}"/>
              </a:ext>
            </a:extLst>
          </p:cNvPr>
          <p:cNvSpPr/>
          <p:nvPr/>
        </p:nvSpPr>
        <p:spPr>
          <a:xfrm>
            <a:off x="5306417" y="4139373"/>
            <a:ext cx="1380710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Reproduction Rules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4AF5B0-BC2A-4E21-9589-84678F3357AD}"/>
              </a:ext>
            </a:extLst>
          </p:cNvPr>
          <p:cNvSpPr/>
          <p:nvPr/>
        </p:nvSpPr>
        <p:spPr>
          <a:xfrm>
            <a:off x="5306417" y="4602503"/>
            <a:ext cx="1029734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Growth Rules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2DFE02-B868-4DAC-98AB-6D9FD9663152}"/>
              </a:ext>
            </a:extLst>
          </p:cNvPr>
          <p:cNvSpPr/>
          <p:nvPr/>
        </p:nvSpPr>
        <p:spPr>
          <a:xfrm>
            <a:off x="5306417" y="5065633"/>
            <a:ext cx="1112861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Inventory Rules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3862BB-94ED-488E-8D4C-AF5D2CE852C8}"/>
              </a:ext>
            </a:extLst>
          </p:cNvPr>
          <p:cNvSpPr/>
          <p:nvPr/>
        </p:nvSpPr>
        <p:spPr>
          <a:xfrm>
            <a:off x="5306417" y="5528763"/>
            <a:ext cx="946601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Death Rules</a:t>
            </a:r>
          </a:p>
        </p:txBody>
      </p:sp>
    </p:spTree>
    <p:extLst>
      <p:ext uri="{BB962C8B-B14F-4D97-AF65-F5344CB8AC3E}">
        <p14:creationId xmlns:p14="http://schemas.microsoft.com/office/powerpoint/2010/main" val="51074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A9CFC4-D7F6-46B0-80C0-B5BB377FFF3A}"/>
              </a:ext>
            </a:extLst>
          </p:cNvPr>
          <p:cNvSpPr/>
          <p:nvPr/>
        </p:nvSpPr>
        <p:spPr>
          <a:xfrm>
            <a:off x="5306417" y="3213114"/>
            <a:ext cx="484783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824850-99B3-49B9-A512-05AB5F23B9E1}"/>
              </a:ext>
            </a:extLst>
          </p:cNvPr>
          <p:cNvSpPr/>
          <p:nvPr/>
        </p:nvSpPr>
        <p:spPr>
          <a:xfrm>
            <a:off x="2426793" y="14039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4C82CC-0C48-4918-8553-BB33843CD9CE}"/>
              </a:ext>
            </a:extLst>
          </p:cNvPr>
          <p:cNvSpPr/>
          <p:nvPr/>
        </p:nvSpPr>
        <p:spPr>
          <a:xfrm>
            <a:off x="2579193" y="15563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1532F6-D61A-45C8-A2CB-3874A5374C8C}"/>
              </a:ext>
            </a:extLst>
          </p:cNvPr>
          <p:cNvSpPr/>
          <p:nvPr/>
        </p:nvSpPr>
        <p:spPr>
          <a:xfrm>
            <a:off x="2731593" y="17087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F915B5-D049-42C2-BEC2-37BCC5D022E6}"/>
              </a:ext>
            </a:extLst>
          </p:cNvPr>
          <p:cNvSpPr/>
          <p:nvPr/>
        </p:nvSpPr>
        <p:spPr>
          <a:xfrm>
            <a:off x="2883993" y="18611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21F6EE-2B4C-4DCE-A385-67D60E703776}"/>
              </a:ext>
            </a:extLst>
          </p:cNvPr>
          <p:cNvSpPr/>
          <p:nvPr/>
        </p:nvSpPr>
        <p:spPr>
          <a:xfrm>
            <a:off x="3323905" y="4741002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Agent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60CE6A-0F84-406D-A050-534E5F38D739}"/>
              </a:ext>
            </a:extLst>
          </p:cNvPr>
          <p:cNvCxnSpPr/>
          <p:nvPr/>
        </p:nvCxnSpPr>
        <p:spPr>
          <a:xfrm>
            <a:off x="5898730" y="1451295"/>
            <a:ext cx="0" cy="52291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2F1569-60EC-4CBD-A0E2-68D984E66674}"/>
              </a:ext>
            </a:extLst>
          </p:cNvPr>
          <p:cNvCxnSpPr/>
          <p:nvPr/>
        </p:nvCxnSpPr>
        <p:spPr>
          <a:xfrm>
            <a:off x="6051130" y="1603695"/>
            <a:ext cx="0" cy="52291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249E9-BB9F-4638-9592-0219043882F5}"/>
              </a:ext>
            </a:extLst>
          </p:cNvPr>
          <p:cNvSpPr/>
          <p:nvPr/>
        </p:nvSpPr>
        <p:spPr>
          <a:xfrm>
            <a:off x="5306417" y="3676243"/>
            <a:ext cx="744711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inventory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3669F7-A4B3-40E7-926B-F79B66B1EFB1}"/>
              </a:ext>
            </a:extLst>
          </p:cNvPr>
          <p:cNvSpPr/>
          <p:nvPr/>
        </p:nvSpPr>
        <p:spPr>
          <a:xfrm>
            <a:off x="5306417" y="4139373"/>
            <a:ext cx="1380710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Reproduction Rules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4AF5B0-BC2A-4E21-9589-84678F3357AD}"/>
              </a:ext>
            </a:extLst>
          </p:cNvPr>
          <p:cNvSpPr/>
          <p:nvPr/>
        </p:nvSpPr>
        <p:spPr>
          <a:xfrm>
            <a:off x="5306417" y="4602503"/>
            <a:ext cx="1029734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Growth Rules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2DFE02-B868-4DAC-98AB-6D9FD9663152}"/>
              </a:ext>
            </a:extLst>
          </p:cNvPr>
          <p:cNvSpPr/>
          <p:nvPr/>
        </p:nvSpPr>
        <p:spPr>
          <a:xfrm>
            <a:off x="5306417" y="5065633"/>
            <a:ext cx="1112861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Inventory Rules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3862BB-94ED-488E-8D4C-AF5D2CE852C8}"/>
              </a:ext>
            </a:extLst>
          </p:cNvPr>
          <p:cNvSpPr/>
          <p:nvPr/>
        </p:nvSpPr>
        <p:spPr>
          <a:xfrm>
            <a:off x="5306417" y="5528763"/>
            <a:ext cx="946601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Death Rules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6CE449-3A96-473D-82BF-CED83AA616A4}"/>
              </a:ext>
            </a:extLst>
          </p:cNvPr>
          <p:cNvSpPr/>
          <p:nvPr/>
        </p:nvSpPr>
        <p:spPr>
          <a:xfrm>
            <a:off x="5306417" y="5991893"/>
            <a:ext cx="1380710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Consumption Rules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B26DCE-DC7C-4E83-A842-E8B033CF3591}"/>
              </a:ext>
            </a:extLst>
          </p:cNvPr>
          <p:cNvSpPr/>
          <p:nvPr/>
        </p:nvSpPr>
        <p:spPr>
          <a:xfrm>
            <a:off x="5306417" y="6404172"/>
            <a:ext cx="1620856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Resource Growth Rules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6FE7C7-582D-46E0-B175-ECD42D2F531C}"/>
              </a:ext>
            </a:extLst>
          </p:cNvPr>
          <p:cNvSpPr/>
          <p:nvPr/>
        </p:nvSpPr>
        <p:spPr>
          <a:xfrm>
            <a:off x="5308792" y="2820655"/>
            <a:ext cx="1683133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Population contribution</a:t>
            </a:r>
          </a:p>
        </p:txBody>
      </p:sp>
    </p:spTree>
    <p:extLst>
      <p:ext uri="{BB962C8B-B14F-4D97-AF65-F5344CB8AC3E}">
        <p14:creationId xmlns:p14="http://schemas.microsoft.com/office/powerpoint/2010/main" val="28438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4CB4-51DC-4DA9-BC4B-4AB99123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simple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4DA41-27AA-40E8-B354-3B373DD06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Two animals, they can encounter each other. They fight(!) only if there is gold in the cell.</a:t>
            </a:r>
          </a:p>
          <a:p>
            <a:r>
              <a:rPr lang="en-US" sz="2000" dirty="0"/>
              <a:t>Winner gets all the gold</a:t>
            </a:r>
          </a:p>
          <a:p>
            <a:r>
              <a:rPr lang="en-US" sz="2000" dirty="0"/>
              <a:t>Both winner and loser lose health.</a:t>
            </a:r>
          </a:p>
          <a:p>
            <a:r>
              <a:rPr lang="en-US" sz="2000" dirty="0"/>
              <a:t>No one ever recovers health.</a:t>
            </a:r>
          </a:p>
          <a:p>
            <a:r>
              <a:rPr lang="en-US" sz="2000" dirty="0"/>
              <a:t>In case of a draw, they get half of the gold each, and also lose health.</a:t>
            </a:r>
          </a:p>
          <a:p>
            <a:r>
              <a:rPr lang="en-US" sz="2000" dirty="0"/>
              <a:t>How do we model no losing health like dove?</a:t>
            </a:r>
          </a:p>
          <a:p>
            <a:r>
              <a:rPr lang="en-US" sz="2000" dirty="0"/>
              <a:t>Conditions for encounter: Do they both want to fight or not-fight? If one wants to fight, and the other don’t, then the other flees.</a:t>
            </a:r>
          </a:p>
          <a:p>
            <a:r>
              <a:rPr lang="en-US" sz="2000" dirty="0"/>
              <a:t>Agents cannot change their strategy? Because agents are strategies. </a:t>
            </a:r>
            <a:r>
              <a:rPr lang="en-US" sz="2000"/>
              <a:t>Are they?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5297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D6114C-848F-4429-B966-2C70AFDC8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135554"/>
              </p:ext>
            </p:extLst>
          </p:nvPr>
        </p:nvGraphicFramePr>
        <p:xfrm>
          <a:off x="2032000" y="719664"/>
          <a:ext cx="5158916" cy="503306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36988">
                  <a:extLst>
                    <a:ext uri="{9D8B030D-6E8A-4147-A177-3AD203B41FA5}">
                      <a16:colId xmlns:a16="http://schemas.microsoft.com/office/drawing/2014/main" val="1341759314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2603281598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3166620574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3756706871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540176328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2930165247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4031564219"/>
                    </a:ext>
                  </a:extLst>
                </a:gridCol>
              </a:tblGrid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864120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16097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849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690486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283354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635010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388192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802608"/>
                  </a:ext>
                </a:extLst>
              </a:tr>
            </a:tbl>
          </a:graphicData>
        </a:graphic>
      </p:graphicFrame>
      <p:pic>
        <p:nvPicPr>
          <p:cNvPr id="7" name="Graphic 6" descr="Gold bars">
            <a:extLst>
              <a:ext uri="{FF2B5EF4-FFF2-40B4-BE49-F238E27FC236}">
                <a16:creationId xmlns:a16="http://schemas.microsoft.com/office/drawing/2014/main" id="{0BB5A287-5DE3-4DB1-AAA5-7536DA872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8979" y="3429000"/>
            <a:ext cx="286305" cy="286305"/>
          </a:xfrm>
          <a:prstGeom prst="rect">
            <a:avLst/>
          </a:prstGeom>
        </p:spPr>
      </p:pic>
      <p:pic>
        <p:nvPicPr>
          <p:cNvPr id="9" name="Graphic 8" descr="Gold bars">
            <a:extLst>
              <a:ext uri="{FF2B5EF4-FFF2-40B4-BE49-F238E27FC236}">
                <a16:creationId xmlns:a16="http://schemas.microsoft.com/office/drawing/2014/main" id="{60A971DB-B0D3-43ED-8546-50FDAA7CB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2847" y="1530659"/>
            <a:ext cx="286305" cy="286305"/>
          </a:xfrm>
          <a:prstGeom prst="rect">
            <a:avLst/>
          </a:prstGeom>
        </p:spPr>
      </p:pic>
      <p:pic>
        <p:nvPicPr>
          <p:cNvPr id="10" name="Graphic 9" descr="Gold bars">
            <a:extLst>
              <a:ext uri="{FF2B5EF4-FFF2-40B4-BE49-F238E27FC236}">
                <a16:creationId xmlns:a16="http://schemas.microsoft.com/office/drawing/2014/main" id="{D476480C-8BBA-4A04-B7B9-0DC4465AF5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2847" y="4026763"/>
            <a:ext cx="286305" cy="286305"/>
          </a:xfrm>
          <a:prstGeom prst="rect">
            <a:avLst/>
          </a:prstGeom>
        </p:spPr>
      </p:pic>
      <p:pic>
        <p:nvPicPr>
          <p:cNvPr id="11" name="Graphic 10" descr="Gold bars">
            <a:extLst>
              <a:ext uri="{FF2B5EF4-FFF2-40B4-BE49-F238E27FC236}">
                <a16:creationId xmlns:a16="http://schemas.microsoft.com/office/drawing/2014/main" id="{C25BE33C-9128-4E97-A1D7-AA2179C24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3418" y="5297749"/>
            <a:ext cx="286305" cy="286305"/>
          </a:xfrm>
          <a:prstGeom prst="rect">
            <a:avLst/>
          </a:prstGeom>
        </p:spPr>
      </p:pic>
      <p:pic>
        <p:nvPicPr>
          <p:cNvPr id="12" name="Graphic 11" descr="Gold bars">
            <a:extLst>
              <a:ext uri="{FF2B5EF4-FFF2-40B4-BE49-F238E27FC236}">
                <a16:creationId xmlns:a16="http://schemas.microsoft.com/office/drawing/2014/main" id="{18A99839-79E2-4E45-A21F-63E714C72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8305" y="2147656"/>
            <a:ext cx="286305" cy="286305"/>
          </a:xfrm>
          <a:prstGeom prst="rect">
            <a:avLst/>
          </a:prstGeom>
        </p:spPr>
      </p:pic>
      <p:pic>
        <p:nvPicPr>
          <p:cNvPr id="14" name="Graphic 13" descr="Robber">
            <a:extLst>
              <a:ext uri="{FF2B5EF4-FFF2-40B4-BE49-F238E27FC236}">
                <a16:creationId xmlns:a16="http://schemas.microsoft.com/office/drawing/2014/main" id="{1C326312-C9AF-4772-A897-A396258832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68967" y="4587536"/>
            <a:ext cx="457200" cy="457200"/>
          </a:xfrm>
          <a:prstGeom prst="rect">
            <a:avLst/>
          </a:prstGeom>
        </p:spPr>
      </p:pic>
      <p:pic>
        <p:nvPicPr>
          <p:cNvPr id="15" name="Graphic 14" descr="Robber">
            <a:extLst>
              <a:ext uri="{FF2B5EF4-FFF2-40B4-BE49-F238E27FC236}">
                <a16:creationId xmlns:a16="http://schemas.microsoft.com/office/drawing/2014/main" id="{8EEB7EC0-12B8-4AD5-8C1A-EEE79CCD8D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87970" y="1445211"/>
            <a:ext cx="457200" cy="457200"/>
          </a:xfrm>
          <a:prstGeom prst="rect">
            <a:avLst/>
          </a:prstGeom>
        </p:spPr>
      </p:pic>
      <p:pic>
        <p:nvPicPr>
          <p:cNvPr id="17" name="Graphic 16" descr="Construction worker">
            <a:extLst>
              <a:ext uri="{FF2B5EF4-FFF2-40B4-BE49-F238E27FC236}">
                <a16:creationId xmlns:a16="http://schemas.microsoft.com/office/drawing/2014/main" id="{13407DBC-507B-486C-B6B8-4AC64BF24D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13499" y="903119"/>
            <a:ext cx="371753" cy="371753"/>
          </a:xfrm>
          <a:prstGeom prst="rect">
            <a:avLst/>
          </a:prstGeom>
        </p:spPr>
      </p:pic>
      <p:pic>
        <p:nvPicPr>
          <p:cNvPr id="18" name="Graphic 17" descr="Construction worker">
            <a:extLst>
              <a:ext uri="{FF2B5EF4-FFF2-40B4-BE49-F238E27FC236}">
                <a16:creationId xmlns:a16="http://schemas.microsoft.com/office/drawing/2014/main" id="{ECF47917-F07C-444E-A465-27000B631F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69437" y="3984038"/>
            <a:ext cx="371753" cy="3717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D353EC7-0B4D-4635-8159-A3F70959EAD7}"/>
              </a:ext>
            </a:extLst>
          </p:cNvPr>
          <p:cNvSpPr txBox="1"/>
          <p:nvPr/>
        </p:nvSpPr>
        <p:spPr>
          <a:xfrm>
            <a:off x="8273496" y="759780"/>
            <a:ext cx="361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rlin Sans FB Demi" panose="020E0802020502020306" pitchFamily="34" charset="0"/>
              </a:rPr>
              <a:t>Gold Hunters</a:t>
            </a:r>
          </a:p>
        </p:txBody>
      </p:sp>
      <p:pic>
        <p:nvPicPr>
          <p:cNvPr id="20" name="Graphic 19" descr="Construction worker">
            <a:extLst>
              <a:ext uri="{FF2B5EF4-FFF2-40B4-BE49-F238E27FC236}">
                <a16:creationId xmlns:a16="http://schemas.microsoft.com/office/drawing/2014/main" id="{8385339E-E7F4-4CC6-A7D7-125A2CC719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11457" y="2147656"/>
            <a:ext cx="371753" cy="371753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A1C8294-1DAD-4144-9057-3A7169E5BA7C}"/>
              </a:ext>
            </a:extLst>
          </p:cNvPr>
          <p:cNvSpPr/>
          <p:nvPr/>
        </p:nvSpPr>
        <p:spPr>
          <a:xfrm>
            <a:off x="2112885" y="3925005"/>
            <a:ext cx="2041865" cy="1757779"/>
          </a:xfrm>
          <a:prstGeom prst="round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EC9462-1C1E-433B-A640-924A64179883}"/>
              </a:ext>
            </a:extLst>
          </p:cNvPr>
          <p:cNvSpPr/>
          <p:nvPr/>
        </p:nvSpPr>
        <p:spPr>
          <a:xfrm>
            <a:off x="5761607" y="761630"/>
            <a:ext cx="2041865" cy="1757779"/>
          </a:xfrm>
          <a:prstGeom prst="round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C77D5D1-3BB8-41B0-A3B0-30DA8DD895EE}"/>
              </a:ext>
            </a:extLst>
          </p:cNvPr>
          <p:cNvSpPr/>
          <p:nvPr/>
        </p:nvSpPr>
        <p:spPr>
          <a:xfrm>
            <a:off x="1376120" y="144632"/>
            <a:ext cx="2041865" cy="1757779"/>
          </a:xfrm>
          <a:prstGeom prst="roundRect">
            <a:avLst/>
          </a:prstGeom>
          <a:solidFill>
            <a:srgbClr val="C00000">
              <a:alpha val="13000"/>
            </a:srgb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548A195-2DDB-4805-B493-613CF6BE285F}"/>
              </a:ext>
            </a:extLst>
          </p:cNvPr>
          <p:cNvSpPr/>
          <p:nvPr/>
        </p:nvSpPr>
        <p:spPr>
          <a:xfrm>
            <a:off x="4249274" y="1992152"/>
            <a:ext cx="693847" cy="597312"/>
          </a:xfrm>
          <a:prstGeom prst="roundRect">
            <a:avLst/>
          </a:prstGeom>
          <a:solidFill>
            <a:srgbClr val="C00000">
              <a:alpha val="13000"/>
            </a:srgb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A8E04A-B588-4568-A743-684DF05AD542}"/>
              </a:ext>
            </a:extLst>
          </p:cNvPr>
          <p:cNvSpPr/>
          <p:nvPr/>
        </p:nvSpPr>
        <p:spPr>
          <a:xfrm>
            <a:off x="2868967" y="3300848"/>
            <a:ext cx="2041865" cy="1757779"/>
          </a:xfrm>
          <a:prstGeom prst="roundRect">
            <a:avLst/>
          </a:prstGeom>
          <a:solidFill>
            <a:srgbClr val="C00000">
              <a:alpha val="13000"/>
            </a:srgb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Robber">
            <a:extLst>
              <a:ext uri="{FF2B5EF4-FFF2-40B4-BE49-F238E27FC236}">
                <a16:creationId xmlns:a16="http://schemas.microsoft.com/office/drawing/2014/main" id="{A8563C7C-E9AD-4DC6-A29D-AF6D148527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20939" y="3526838"/>
            <a:ext cx="457200" cy="457200"/>
          </a:xfrm>
          <a:prstGeom prst="rect">
            <a:avLst/>
          </a:prstGeom>
        </p:spPr>
      </p:pic>
      <p:pic>
        <p:nvPicPr>
          <p:cNvPr id="29" name="Graphic 28" descr="Construction worker">
            <a:extLst>
              <a:ext uri="{FF2B5EF4-FFF2-40B4-BE49-F238E27FC236}">
                <a16:creationId xmlns:a16="http://schemas.microsoft.com/office/drawing/2014/main" id="{696B7986-41B3-44C2-9FD7-0629A6C456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63663" y="3027217"/>
            <a:ext cx="371753" cy="37175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AEAA78D-64C0-4688-BDA5-A4D2E010F686}"/>
              </a:ext>
            </a:extLst>
          </p:cNvPr>
          <p:cNvSpPr txBox="1"/>
          <p:nvPr/>
        </p:nvSpPr>
        <p:spPr>
          <a:xfrm>
            <a:off x="8959273" y="3027217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Diggers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065960-76A0-4AC6-B4B4-2369BD71B7AF}"/>
              </a:ext>
            </a:extLst>
          </p:cNvPr>
          <p:cNvSpPr txBox="1"/>
          <p:nvPr/>
        </p:nvSpPr>
        <p:spPr>
          <a:xfrm>
            <a:off x="8952279" y="3614706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Robbers</a:t>
            </a:r>
          </a:p>
        </p:txBody>
      </p:sp>
      <p:pic>
        <p:nvPicPr>
          <p:cNvPr id="32" name="Graphic 31" descr="Robber">
            <a:extLst>
              <a:ext uri="{FF2B5EF4-FFF2-40B4-BE49-F238E27FC236}">
                <a16:creationId xmlns:a16="http://schemas.microsoft.com/office/drawing/2014/main" id="{C4764B2A-981F-4A3E-A1F2-3B584AA64B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38418" y="2028648"/>
            <a:ext cx="457200" cy="45720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C73B3F9-5B5D-4C97-BDE4-388B687327F3}"/>
              </a:ext>
            </a:extLst>
          </p:cNvPr>
          <p:cNvSpPr/>
          <p:nvPr/>
        </p:nvSpPr>
        <p:spPr>
          <a:xfrm>
            <a:off x="5046085" y="1411918"/>
            <a:ext cx="2041865" cy="1757779"/>
          </a:xfrm>
          <a:prstGeom prst="round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0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942BD-A1DB-48CB-B0FD-0F481068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Loop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D0B93B-9829-428E-ADC7-D21434B6BB16}"/>
              </a:ext>
            </a:extLst>
          </p:cNvPr>
          <p:cNvSpPr/>
          <p:nvPr/>
        </p:nvSpPr>
        <p:spPr>
          <a:xfrm>
            <a:off x="3441807" y="3022623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Agent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9A5510-7B0A-40C5-8CA5-C7E78B2A7817}"/>
              </a:ext>
            </a:extLst>
          </p:cNvPr>
          <p:cNvSpPr/>
          <p:nvPr/>
        </p:nvSpPr>
        <p:spPr>
          <a:xfrm>
            <a:off x="7611124" y="3022623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Game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A2C2D8D2-DCEF-45E3-AC50-54140C6D1DB9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118779" y="1452830"/>
            <a:ext cx="12700" cy="4169317"/>
          </a:xfrm>
          <a:prstGeom prst="curvedConnector3">
            <a:avLst>
              <a:gd name="adj1" fmla="val 8510677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993232B-EAF5-49EF-A4C0-23A4513A6976}"/>
              </a:ext>
            </a:extLst>
          </p:cNvPr>
          <p:cNvSpPr/>
          <p:nvPr/>
        </p:nvSpPr>
        <p:spPr>
          <a:xfrm>
            <a:off x="4785064" y="4739800"/>
            <a:ext cx="2414726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takeTurn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: stateBeforeTurn, world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04EBB665-33A0-44DC-97DC-9A948A4D0E6A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118778" y="937965"/>
            <a:ext cx="12700" cy="4169317"/>
          </a:xfrm>
          <a:prstGeom prst="curvedConnector3">
            <a:avLst>
              <a:gd name="adj1" fmla="val 9349512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BF96D73-897B-4F26-A9D7-E4E58F30E874}"/>
              </a:ext>
            </a:extLst>
          </p:cNvPr>
          <p:cNvSpPr/>
          <p:nvPr/>
        </p:nvSpPr>
        <p:spPr>
          <a:xfrm>
            <a:off x="5459557" y="1400392"/>
            <a:ext cx="1331142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updatedState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utumn Happiness" panose="03000600000000000000" pitchFamily="66" charset="0"/>
            </a:endParaRP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72494491-C493-49FC-AB34-6C96ADB147B7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 flipH="1">
            <a:off x="3641857" y="3145226"/>
            <a:ext cx="204913" cy="579612"/>
          </a:xfrm>
          <a:prstGeom prst="curvedConnector4">
            <a:avLst>
              <a:gd name="adj1" fmla="val -111560"/>
              <a:gd name="adj2" fmla="val 212182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9F7E29E-5041-4FA0-977A-FB07E80AF1CB}"/>
              </a:ext>
            </a:extLst>
          </p:cNvPr>
          <p:cNvSpPr/>
          <p:nvPr/>
        </p:nvSpPr>
        <p:spPr>
          <a:xfrm>
            <a:off x="1438744" y="2981757"/>
            <a:ext cx="1331142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Update strategy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A73A899-D4C6-46A4-8556-9ADDFA601C98}"/>
              </a:ext>
            </a:extLst>
          </p:cNvPr>
          <p:cNvGrpSpPr/>
          <p:nvPr/>
        </p:nvGrpSpPr>
        <p:grpSpPr>
          <a:xfrm>
            <a:off x="8972595" y="3872400"/>
            <a:ext cx="1536128" cy="715882"/>
            <a:chOff x="9336579" y="1848291"/>
            <a:chExt cx="1536128" cy="71588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90C1E89-1957-4497-81B8-AC5AAD62FDD1}"/>
                </a:ext>
              </a:extLst>
            </p:cNvPr>
            <p:cNvSpPr/>
            <p:nvPr/>
          </p:nvSpPr>
          <p:spPr>
            <a:xfrm>
              <a:off x="9336579" y="1848291"/>
              <a:ext cx="1184625" cy="51486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utumn Happiness" panose="03000600000000000000" pitchFamily="66" charset="0"/>
                </a:rPr>
                <a:t>Agent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5268FF-D90B-4FA5-907D-5CD7BE1BFC62}"/>
                </a:ext>
              </a:extLst>
            </p:cNvPr>
            <p:cNvSpPr/>
            <p:nvPr/>
          </p:nvSpPr>
          <p:spPr>
            <a:xfrm>
              <a:off x="9688082" y="2049308"/>
              <a:ext cx="1184625" cy="51486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utumn Happiness" panose="03000600000000000000" pitchFamily="66" charset="0"/>
                </a:rPr>
                <a:t>Agent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5ED8DBE-84D5-4430-A504-3DE65F488D48}"/>
              </a:ext>
            </a:extLst>
          </p:cNvPr>
          <p:cNvSpPr/>
          <p:nvPr/>
        </p:nvSpPr>
        <p:spPr>
          <a:xfrm>
            <a:off x="10280395" y="3035625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Encounter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7E4080-3819-4D64-A8F1-B405ED33F012}"/>
              </a:ext>
            </a:extLst>
          </p:cNvPr>
          <p:cNvSpPr/>
          <p:nvPr/>
        </p:nvSpPr>
        <p:spPr>
          <a:xfrm>
            <a:off x="1438744" y="2447203"/>
            <a:ext cx="1331142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Perceive world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97C5DD2D-69DE-4EB7-ABF6-5A0C65281D31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8795749" y="3280056"/>
            <a:ext cx="1484646" cy="13002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8B0FCF5-CF01-403B-981A-F221AD90668E}"/>
              </a:ext>
            </a:extLst>
          </p:cNvPr>
          <p:cNvSpPr/>
          <p:nvPr/>
        </p:nvSpPr>
        <p:spPr>
          <a:xfrm>
            <a:off x="8972595" y="4800530"/>
            <a:ext cx="1740232" cy="830997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Agents that encounter each other in a turn, do not take any other action in the turn.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B86BA4-551F-45BB-AE86-AEFE948CDDE8}"/>
              </a:ext>
            </a:extLst>
          </p:cNvPr>
          <p:cNvSpPr/>
          <p:nvPr/>
        </p:nvSpPr>
        <p:spPr>
          <a:xfrm>
            <a:off x="1438744" y="4631795"/>
            <a:ext cx="1331142" cy="646331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Agent has its own memory of the perceived world</a:t>
            </a:r>
          </a:p>
        </p:txBody>
      </p:sp>
    </p:spTree>
    <p:extLst>
      <p:ext uri="{BB962C8B-B14F-4D97-AF65-F5344CB8AC3E}">
        <p14:creationId xmlns:p14="http://schemas.microsoft.com/office/powerpoint/2010/main" val="1848345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12167-031B-4758-8BB8-AA2ECB02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0C394-A9AD-459C-B2A3-D8789970D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each agent or resource, we will have a position property. But how will the game know about object positions? If we have iterate through the positions </a:t>
            </a:r>
            <a:r>
              <a:rPr lang="en-US" dirty="0" err="1"/>
              <a:t>everytime</a:t>
            </a:r>
            <a:r>
              <a:rPr lang="en-US" dirty="0"/>
              <a:t> we need it, it would be very slow. Can we raise an event if the position is changed in an object? A pub-sub architecture.</a:t>
            </a:r>
          </a:p>
          <a:p>
            <a:r>
              <a:rPr lang="en-US" dirty="0"/>
              <a:t>We cannot use reactive programming as we don’t have control over event synchronization. We can use async programming to create coroutines and wait for all the tasks in a turn to be completed.</a:t>
            </a:r>
          </a:p>
        </p:txBody>
      </p:sp>
    </p:spTree>
    <p:extLst>
      <p:ext uri="{BB962C8B-B14F-4D97-AF65-F5344CB8AC3E}">
        <p14:creationId xmlns:p14="http://schemas.microsoft.com/office/powerpoint/2010/main" val="124175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355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Autumn Happiness</vt:lpstr>
      <vt:lpstr>Berlin Sans FB Demi</vt:lpstr>
      <vt:lpstr>Calibri</vt:lpstr>
      <vt:lpstr>Calibri Light</vt:lpstr>
      <vt:lpstr>Office Theme</vt:lpstr>
      <vt:lpstr>PowerPoint Presentation</vt:lpstr>
      <vt:lpstr>A sample game of food</vt:lpstr>
      <vt:lpstr>A sample game of war</vt:lpstr>
      <vt:lpstr>PowerPoint Presentation</vt:lpstr>
      <vt:lpstr>PowerPoint Presentation</vt:lpstr>
      <vt:lpstr>Making a simple game</vt:lpstr>
      <vt:lpstr>PowerPoint Presentation</vt:lpstr>
      <vt:lpstr>Game Loop</vt:lpstr>
      <vt:lpstr>Object locations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Golam Md Muktadir</dc:creator>
  <cp:lastModifiedBy>Golam Md Muktadir</cp:lastModifiedBy>
  <cp:revision>43</cp:revision>
  <dcterms:created xsi:type="dcterms:W3CDTF">2020-02-29T23:44:24Z</dcterms:created>
  <dcterms:modified xsi:type="dcterms:W3CDTF">2020-07-01T05:52:28Z</dcterms:modified>
</cp:coreProperties>
</file>