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153713" y="1451295"/>
            <a:ext cx="1184625" cy="5148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658008" y="3807691"/>
            <a:ext cx="1420428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5922741" y="3807691"/>
            <a:ext cx="1735267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3E887-694F-4393-8012-B79138CF0C76}"/>
              </a:ext>
            </a:extLst>
          </p:cNvPr>
          <p:cNvGrpSpPr/>
          <p:nvPr/>
        </p:nvGrpSpPr>
        <p:grpSpPr>
          <a:xfrm>
            <a:off x="7337254" y="4225762"/>
            <a:ext cx="3551448" cy="1566689"/>
            <a:chOff x="5916825" y="4225762"/>
            <a:chExt cx="3551448" cy="1566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947B4-C0DB-4982-B30F-BA91D6BA2943}"/>
                </a:ext>
              </a:extLst>
            </p:cNvPr>
            <p:cNvSpPr/>
            <p:nvPr/>
          </p:nvSpPr>
          <p:spPr>
            <a:xfrm>
              <a:off x="6902873" y="4225762"/>
              <a:ext cx="1510268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Power Action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E6253-7209-406D-B33F-FDBDBFF3EE8B}"/>
                </a:ext>
              </a:extLst>
            </p:cNvPr>
            <p:cNvSpPr/>
            <p:nvPr/>
          </p:nvSpPr>
          <p:spPr>
            <a:xfrm>
              <a:off x="7808006" y="5271971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Offensive Action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5140E6-5252-424A-91C6-8C38DBDD0F54}"/>
                </a:ext>
              </a:extLst>
            </p:cNvPr>
            <p:cNvSpPr/>
            <p:nvPr/>
          </p:nvSpPr>
          <p:spPr>
            <a:xfrm>
              <a:off x="5916825" y="5277586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Defensive Action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3A9A71-D529-4577-9EBC-814E0D66591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7658007" y="4740627"/>
              <a:ext cx="980133" cy="53134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29DCC0-F2B6-4FBF-8A99-C3466B5C75B4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6746959" y="4740627"/>
              <a:ext cx="911048" cy="53695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338338" y="1708207"/>
            <a:ext cx="1101224" cy="5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8CF612-82CE-49D6-9DE3-5C5DAF937575}"/>
              </a:ext>
            </a:extLst>
          </p:cNvPr>
          <p:cNvSpPr/>
          <p:nvPr/>
        </p:nvSpPr>
        <p:spPr>
          <a:xfrm>
            <a:off x="5167607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Move Action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118753-5AC3-4DDA-9D05-63ABB3A3869D}"/>
              </a:ext>
            </a:extLst>
          </p:cNvPr>
          <p:cNvSpPr/>
          <p:nvPr/>
        </p:nvSpPr>
        <p:spPr>
          <a:xfrm>
            <a:off x="5439562" y="1571501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080922-2229-49F5-A799-CDFAAA60F3BA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712973" y="1708207"/>
            <a:ext cx="1352722" cy="52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42BD-A1DB-48CB-B0FD-0F481068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0B93B-9829-428E-ADC7-D21434B6BB16}"/>
              </a:ext>
            </a:extLst>
          </p:cNvPr>
          <p:cNvSpPr/>
          <p:nvPr/>
        </p:nvSpPr>
        <p:spPr>
          <a:xfrm>
            <a:off x="3441807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5510-7B0A-40C5-8CA5-C7E78B2A7817}"/>
              </a:ext>
            </a:extLst>
          </p:cNvPr>
          <p:cNvSpPr/>
          <p:nvPr/>
        </p:nvSpPr>
        <p:spPr>
          <a:xfrm>
            <a:off x="7611124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Game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2C2D8D2-DCEF-45E3-AC50-54140C6D1DB9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118779" y="1452830"/>
            <a:ext cx="12700" cy="4169317"/>
          </a:xfrm>
          <a:prstGeom prst="curvedConnector3">
            <a:avLst>
              <a:gd name="adj1" fmla="val 851067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3232B-EAF5-49EF-A4C0-23A4513A6976}"/>
              </a:ext>
            </a:extLst>
          </p:cNvPr>
          <p:cNvSpPr/>
          <p:nvPr/>
        </p:nvSpPr>
        <p:spPr>
          <a:xfrm>
            <a:off x="4785064" y="4739800"/>
            <a:ext cx="241472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takeTurn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: stateBeforeTurn, world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4EBB665-33A0-44DC-97DC-9A948A4D0E6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118778" y="937965"/>
            <a:ext cx="12700" cy="4169317"/>
          </a:xfrm>
          <a:prstGeom prst="curvedConnector3">
            <a:avLst>
              <a:gd name="adj1" fmla="val 9349512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96D73-897B-4F26-A9D7-E4E58F30E874}"/>
              </a:ext>
            </a:extLst>
          </p:cNvPr>
          <p:cNvSpPr/>
          <p:nvPr/>
        </p:nvSpPr>
        <p:spPr>
          <a:xfrm>
            <a:off x="5459557" y="140039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Next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7E29E-5041-4FA0-977A-FB07E80AF1CB}"/>
              </a:ext>
            </a:extLst>
          </p:cNvPr>
          <p:cNvSpPr/>
          <p:nvPr/>
        </p:nvSpPr>
        <p:spPr>
          <a:xfrm>
            <a:off x="1802728" y="3106045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D8DBE-84D5-4430-A504-3DE65F488D48}"/>
              </a:ext>
            </a:extLst>
          </p:cNvPr>
          <p:cNvSpPr/>
          <p:nvPr/>
        </p:nvSpPr>
        <p:spPr>
          <a:xfrm>
            <a:off x="10280395" y="303562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Encounter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7E4080-3819-4D64-A8F1-B405ED33F012}"/>
              </a:ext>
            </a:extLst>
          </p:cNvPr>
          <p:cNvSpPr/>
          <p:nvPr/>
        </p:nvSpPr>
        <p:spPr>
          <a:xfrm>
            <a:off x="1802728" y="275792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Perceive world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0FCF5-CF01-403B-981A-F221AD90668E}"/>
              </a:ext>
            </a:extLst>
          </p:cNvPr>
          <p:cNvSpPr/>
          <p:nvPr/>
        </p:nvSpPr>
        <p:spPr>
          <a:xfrm>
            <a:off x="8982016" y="4624993"/>
            <a:ext cx="2483003" cy="646331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Agents that encounter each other in a turn, do not take any other action in the turn.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B86BA4-551F-45BB-AE86-AEFE948CDDE8}"/>
              </a:ext>
            </a:extLst>
          </p:cNvPr>
          <p:cNvSpPr/>
          <p:nvPr/>
        </p:nvSpPr>
        <p:spPr>
          <a:xfrm>
            <a:off x="1802728" y="4374299"/>
            <a:ext cx="1500379" cy="646331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 has its own memory of the perceived world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C0AD32-6221-402A-BF55-1D55B869EDC5}"/>
              </a:ext>
            </a:extLst>
          </p:cNvPr>
          <p:cNvSpPr/>
          <p:nvPr/>
        </p:nvSpPr>
        <p:spPr>
          <a:xfrm>
            <a:off x="8949253" y="2276361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BD9470F-9923-490D-93F6-BE0402A583F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V="1">
            <a:off x="8795749" y="3035625"/>
            <a:ext cx="2076959" cy="244431"/>
          </a:xfrm>
          <a:prstGeom prst="curvedConnector4">
            <a:avLst>
              <a:gd name="adj1" fmla="val 35741"/>
              <a:gd name="adj2" fmla="val 198843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51A4B72-DF5A-4BF3-824A-DBC8E4FE7B1D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rot="5400000" flipH="1">
            <a:off x="9699012" y="2376794"/>
            <a:ext cx="270434" cy="2076959"/>
          </a:xfrm>
          <a:prstGeom prst="curvedConnector4">
            <a:avLst>
              <a:gd name="adj1" fmla="val -84531"/>
              <a:gd name="adj2" fmla="val 64259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F501EFA-5E5F-4461-8CDF-7338CED2F52C}"/>
              </a:ext>
            </a:extLst>
          </p:cNvPr>
          <p:cNvSpPr/>
          <p:nvPr/>
        </p:nvSpPr>
        <p:spPr>
          <a:xfrm>
            <a:off x="8957823" y="3958094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stateChanges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BA301-0A14-47C8-9AA2-E100850A3F91}"/>
              </a:ext>
            </a:extLst>
          </p:cNvPr>
          <p:cNvSpPr/>
          <p:nvPr/>
        </p:nvSpPr>
        <p:spPr>
          <a:xfrm>
            <a:off x="1802728" y="3454168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Find next action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B97EB-4FC6-49B3-AD0C-7D9651E9B437}"/>
              </a:ext>
            </a:extLst>
          </p:cNvPr>
          <p:cNvCxnSpPr>
            <a:cxnSpLocks/>
            <a:stCxn id="4" idx="1"/>
            <a:endCxn id="22" idx="0"/>
          </p:cNvCxnSpPr>
          <p:nvPr/>
        </p:nvCxnSpPr>
        <p:spPr>
          <a:xfrm rot="10800000">
            <a:off x="2468299" y="2757922"/>
            <a:ext cx="973508" cy="522134"/>
          </a:xfrm>
          <a:prstGeom prst="curvedConnector4">
            <a:avLst>
              <a:gd name="adj1" fmla="val 15816"/>
              <a:gd name="adj2" fmla="val 143782"/>
            </a:avLst>
          </a:prstGeom>
          <a:ln w="158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45F648F-EF37-42D7-99AC-6087C300E2E5}"/>
              </a:ext>
            </a:extLst>
          </p:cNvPr>
          <p:cNvCxnSpPr>
            <a:cxnSpLocks/>
            <a:stCxn id="33" idx="2"/>
            <a:endCxn id="4" idx="1"/>
          </p:cNvCxnSpPr>
          <p:nvPr/>
        </p:nvCxnSpPr>
        <p:spPr>
          <a:xfrm rot="5400000" flipH="1" flipV="1">
            <a:off x="2729497" y="3018858"/>
            <a:ext cx="451111" cy="973508"/>
          </a:xfrm>
          <a:prstGeom prst="curvedConnector4">
            <a:avLst>
              <a:gd name="adj1" fmla="val -50675"/>
              <a:gd name="adj2" fmla="val 84184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4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D0B93B-9829-428E-ADC7-D21434B6BB16}"/>
              </a:ext>
            </a:extLst>
          </p:cNvPr>
          <p:cNvSpPr/>
          <p:nvPr/>
        </p:nvSpPr>
        <p:spPr>
          <a:xfrm>
            <a:off x="3441807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5510-7B0A-40C5-8CA5-C7E78B2A7817}"/>
              </a:ext>
            </a:extLst>
          </p:cNvPr>
          <p:cNvSpPr/>
          <p:nvPr/>
        </p:nvSpPr>
        <p:spPr>
          <a:xfrm>
            <a:off x="7611124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Game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2C2D8D2-DCEF-45E3-AC50-54140C6D1DB9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118779" y="1452830"/>
            <a:ext cx="12700" cy="4169317"/>
          </a:xfrm>
          <a:prstGeom prst="curvedConnector3">
            <a:avLst>
              <a:gd name="adj1" fmla="val 851067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3232B-EAF5-49EF-A4C0-23A4513A6976}"/>
              </a:ext>
            </a:extLst>
          </p:cNvPr>
          <p:cNvSpPr/>
          <p:nvPr/>
        </p:nvSpPr>
        <p:spPr>
          <a:xfrm>
            <a:off x="4785064" y="4739800"/>
            <a:ext cx="241472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takeTurn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: stateBeforeTurn, world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4EBB665-33A0-44DC-97DC-9A948A4D0E6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118778" y="937965"/>
            <a:ext cx="12700" cy="4169317"/>
          </a:xfrm>
          <a:prstGeom prst="curvedConnector3">
            <a:avLst>
              <a:gd name="adj1" fmla="val 9349512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96D73-897B-4F26-A9D7-E4E58F30E874}"/>
              </a:ext>
            </a:extLst>
          </p:cNvPr>
          <p:cNvSpPr/>
          <p:nvPr/>
        </p:nvSpPr>
        <p:spPr>
          <a:xfrm>
            <a:off x="5459557" y="140039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Next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7E29E-5041-4FA0-977A-FB07E80AF1CB}"/>
              </a:ext>
            </a:extLst>
          </p:cNvPr>
          <p:cNvSpPr/>
          <p:nvPr/>
        </p:nvSpPr>
        <p:spPr>
          <a:xfrm>
            <a:off x="1802728" y="3106045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D8DBE-84D5-4430-A504-3DE65F488D48}"/>
              </a:ext>
            </a:extLst>
          </p:cNvPr>
          <p:cNvSpPr/>
          <p:nvPr/>
        </p:nvSpPr>
        <p:spPr>
          <a:xfrm>
            <a:off x="10280395" y="303562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Encounter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7E4080-3819-4D64-A8F1-B405ED33F012}"/>
              </a:ext>
            </a:extLst>
          </p:cNvPr>
          <p:cNvSpPr/>
          <p:nvPr/>
        </p:nvSpPr>
        <p:spPr>
          <a:xfrm>
            <a:off x="1802728" y="275792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Perceive world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0FCF5-CF01-403B-981A-F221AD90668E}"/>
              </a:ext>
            </a:extLst>
          </p:cNvPr>
          <p:cNvSpPr/>
          <p:nvPr/>
        </p:nvSpPr>
        <p:spPr>
          <a:xfrm>
            <a:off x="8982016" y="4624993"/>
            <a:ext cx="2483003" cy="646331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Agents that encounter each other in a turn, do not take any other action in the turn.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B86BA4-551F-45BB-AE86-AEFE948CDDE8}"/>
              </a:ext>
            </a:extLst>
          </p:cNvPr>
          <p:cNvSpPr/>
          <p:nvPr/>
        </p:nvSpPr>
        <p:spPr>
          <a:xfrm>
            <a:off x="1802728" y="4374299"/>
            <a:ext cx="1500379" cy="646331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 has its own memory of the perceived world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C0AD32-6221-402A-BF55-1D55B869EDC5}"/>
              </a:ext>
            </a:extLst>
          </p:cNvPr>
          <p:cNvSpPr/>
          <p:nvPr/>
        </p:nvSpPr>
        <p:spPr>
          <a:xfrm>
            <a:off x="8949253" y="2276361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BD9470F-9923-490D-93F6-BE0402A583F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V="1">
            <a:off x="8795749" y="3035625"/>
            <a:ext cx="2076959" cy="244431"/>
          </a:xfrm>
          <a:prstGeom prst="curvedConnector4">
            <a:avLst>
              <a:gd name="adj1" fmla="val 35741"/>
              <a:gd name="adj2" fmla="val 198843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51A4B72-DF5A-4BF3-824A-DBC8E4FE7B1D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rot="5400000" flipH="1">
            <a:off x="9699012" y="2376794"/>
            <a:ext cx="270434" cy="2076959"/>
          </a:xfrm>
          <a:prstGeom prst="curvedConnector4">
            <a:avLst>
              <a:gd name="adj1" fmla="val -84531"/>
              <a:gd name="adj2" fmla="val 64259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F501EFA-5E5F-4461-8CDF-7338CED2F52C}"/>
              </a:ext>
            </a:extLst>
          </p:cNvPr>
          <p:cNvSpPr/>
          <p:nvPr/>
        </p:nvSpPr>
        <p:spPr>
          <a:xfrm>
            <a:off x="8957823" y="3958094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stateChanges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BA301-0A14-47C8-9AA2-E100850A3F91}"/>
              </a:ext>
            </a:extLst>
          </p:cNvPr>
          <p:cNvSpPr/>
          <p:nvPr/>
        </p:nvSpPr>
        <p:spPr>
          <a:xfrm>
            <a:off x="1802728" y="3454168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Find next action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B97EB-4FC6-49B3-AD0C-7D9651E9B437}"/>
              </a:ext>
            </a:extLst>
          </p:cNvPr>
          <p:cNvCxnSpPr>
            <a:cxnSpLocks/>
            <a:stCxn id="4" idx="1"/>
            <a:endCxn id="22" idx="0"/>
          </p:cNvCxnSpPr>
          <p:nvPr/>
        </p:nvCxnSpPr>
        <p:spPr>
          <a:xfrm rot="10800000">
            <a:off x="2468299" y="2757922"/>
            <a:ext cx="973508" cy="522134"/>
          </a:xfrm>
          <a:prstGeom prst="curvedConnector4">
            <a:avLst>
              <a:gd name="adj1" fmla="val 15816"/>
              <a:gd name="adj2" fmla="val 143782"/>
            </a:avLst>
          </a:prstGeom>
          <a:ln w="158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45F648F-EF37-42D7-99AC-6087C300E2E5}"/>
              </a:ext>
            </a:extLst>
          </p:cNvPr>
          <p:cNvCxnSpPr>
            <a:cxnSpLocks/>
            <a:stCxn id="33" idx="2"/>
            <a:endCxn id="4" idx="1"/>
          </p:cNvCxnSpPr>
          <p:nvPr/>
        </p:nvCxnSpPr>
        <p:spPr>
          <a:xfrm rot="5400000" flipH="1" flipV="1">
            <a:off x="2729497" y="3018858"/>
            <a:ext cx="451111" cy="973508"/>
          </a:xfrm>
          <a:prstGeom prst="curvedConnector4">
            <a:avLst>
              <a:gd name="adj1" fmla="val -50675"/>
              <a:gd name="adj2" fmla="val 84184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167-031B-4758-8BB8-AA2ECB02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C394-A9AD-459C-B2A3-D8789970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agent or resource, we will have a position property. But how will the game know about object positions? If we have iterate through the positions </a:t>
            </a:r>
            <a:r>
              <a:rPr lang="en-US" dirty="0" err="1"/>
              <a:t>everytime</a:t>
            </a:r>
            <a:r>
              <a:rPr lang="en-US" dirty="0"/>
              <a:t> we need it, it would be very slow. Can we raise an event if the position is changed in an object? A pub-sub architecture.</a:t>
            </a:r>
          </a:p>
          <a:p>
            <a:r>
              <a:rPr lang="en-US" dirty="0"/>
              <a:t>We cannot use reactive programming as we don’t have control over event synchronization. We can use async programming to create coroutines and wait for all the tasks in a turn to be completed.</a:t>
            </a:r>
          </a:p>
        </p:txBody>
      </p:sp>
    </p:spTree>
    <p:extLst>
      <p:ext uri="{BB962C8B-B14F-4D97-AF65-F5344CB8AC3E}">
        <p14:creationId xmlns:p14="http://schemas.microsoft.com/office/powerpoint/2010/main" val="124175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animals, they can encounter each other. They fight(!) only if there is gold in the cell.</a:t>
            </a:r>
          </a:p>
          <a:p>
            <a:r>
              <a:rPr lang="en-US" sz="2000" dirty="0"/>
              <a:t>Winner gets all the gold</a:t>
            </a:r>
          </a:p>
          <a:p>
            <a:r>
              <a:rPr lang="en-US" sz="2000" dirty="0"/>
              <a:t>Both winner and loser lose health.</a:t>
            </a:r>
          </a:p>
          <a:p>
            <a:r>
              <a:rPr lang="en-US" sz="2000" dirty="0"/>
              <a:t>No one ever recovers health.</a:t>
            </a:r>
          </a:p>
          <a:p>
            <a:r>
              <a:rPr lang="en-US" sz="2000" dirty="0"/>
              <a:t>In case of a draw, they get half of the gold each, and also lose health.</a:t>
            </a:r>
          </a:p>
          <a:p>
            <a:r>
              <a:rPr lang="en-US" sz="2000" dirty="0"/>
              <a:t>How do we model no losing health like dove?</a:t>
            </a:r>
          </a:p>
          <a:p>
            <a:r>
              <a:rPr lang="en-US" sz="2000" dirty="0"/>
              <a:t>Conditions for encounter: Do they both want to fight or not-fight? If one wants to fight, and the other don’t, then the other flees.</a:t>
            </a:r>
          </a:p>
          <a:p>
            <a:r>
              <a:rPr lang="en-US" sz="2000" dirty="0"/>
              <a:t>Agents cannot change their strategy? Because agents are strategies. </a:t>
            </a:r>
            <a:r>
              <a:rPr lang="en-US" sz="2000"/>
              <a:t>Are they?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29861"/>
              </p:ext>
            </p:extLst>
          </p:nvPr>
        </p:nvGraphicFramePr>
        <p:xfrm>
          <a:off x="3088449" y="1110283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428" y="3819619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9296" y="1921278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9296" y="4417382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867" y="5688368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754" y="2538275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5416" y="4978155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4419" y="1835830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9948" y="1293738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5886" y="4374657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9329945" y="1150399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7906" y="2538275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3169334" y="4315624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EC9462-1C1E-433B-A640-924A64179883}"/>
              </a:ext>
            </a:extLst>
          </p:cNvPr>
          <p:cNvSpPr/>
          <p:nvPr/>
        </p:nvSpPr>
        <p:spPr>
          <a:xfrm>
            <a:off x="6818056" y="1152249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2432569" y="535251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5305723" y="2382771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3925416" y="3691467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700366-121A-4633-A13A-51F2890B8818}"/>
              </a:ext>
            </a:extLst>
          </p:cNvPr>
          <p:cNvGrpSpPr/>
          <p:nvPr/>
        </p:nvGrpSpPr>
        <p:grpSpPr>
          <a:xfrm>
            <a:off x="9329945" y="1767330"/>
            <a:ext cx="1765170" cy="956821"/>
            <a:chOff x="8320939" y="3027217"/>
            <a:chExt cx="1765170" cy="956821"/>
          </a:xfrm>
        </p:grpSpPr>
        <p:pic>
          <p:nvPicPr>
            <p:cNvPr id="28" name="Graphic 27" descr="Robber">
              <a:extLst>
                <a:ext uri="{FF2B5EF4-FFF2-40B4-BE49-F238E27FC236}">
                  <a16:creationId xmlns:a16="http://schemas.microsoft.com/office/drawing/2014/main" id="{A8563C7C-E9AD-4DC6-A29D-AF6D1485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20939" y="3526838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Construction worker">
              <a:extLst>
                <a:ext uri="{FF2B5EF4-FFF2-40B4-BE49-F238E27FC236}">
                  <a16:creationId xmlns:a16="http://schemas.microsoft.com/office/drawing/2014/main" id="{696B7986-41B3-44C2-9FD7-0629A6C45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363663" y="3027217"/>
              <a:ext cx="371753" cy="37175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EAA78D-64C0-4688-BDA5-A4D2E010F686}"/>
                </a:ext>
              </a:extLst>
            </p:cNvPr>
            <p:cNvSpPr txBox="1"/>
            <p:nvPr/>
          </p:nvSpPr>
          <p:spPr>
            <a:xfrm>
              <a:off x="8959273" y="3027217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Diggers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065960-76A0-4AC6-B4B4-2369BD71B7AF}"/>
                </a:ext>
              </a:extLst>
            </p:cNvPr>
            <p:cNvSpPr txBox="1"/>
            <p:nvPr/>
          </p:nvSpPr>
          <p:spPr>
            <a:xfrm>
              <a:off x="8952279" y="3614706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Robbers</a:t>
              </a:r>
            </a:p>
          </p:txBody>
        </p:sp>
      </p:grp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867" y="2419267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73B3F9-5B5D-4C97-BDE4-388B687327F3}"/>
              </a:ext>
            </a:extLst>
          </p:cNvPr>
          <p:cNvSpPr/>
          <p:nvPr/>
        </p:nvSpPr>
        <p:spPr>
          <a:xfrm>
            <a:off x="6102534" y="1802537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9E7D01-BE00-49AA-A184-92BCCE42280F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 flipV="1">
            <a:off x="1695895" y="1414141"/>
            <a:ext cx="736674" cy="74038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8F95E79-7EA3-4F48-ABAC-598372774C24}"/>
              </a:ext>
            </a:extLst>
          </p:cNvPr>
          <p:cNvSpPr/>
          <p:nvPr/>
        </p:nvSpPr>
        <p:spPr>
          <a:xfrm>
            <a:off x="1030324" y="2154530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Perceived world</a:t>
            </a:r>
          </a:p>
        </p:txBody>
      </p:sp>
      <p:pic>
        <p:nvPicPr>
          <p:cNvPr id="8" name="Graphic 7" descr="Gold bars">
            <a:extLst>
              <a:ext uri="{FF2B5EF4-FFF2-40B4-BE49-F238E27FC236}">
                <a16:creationId xmlns:a16="http://schemas.microsoft.com/office/drawing/2014/main" id="{7CDD3531-78E1-470C-98CC-5C4D826B2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392" y="2885246"/>
            <a:ext cx="286305" cy="286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C90DD4-AC31-48A1-A758-3110F6264DC2}"/>
              </a:ext>
            </a:extLst>
          </p:cNvPr>
          <p:cNvSpPr txBox="1"/>
          <p:nvPr/>
        </p:nvSpPr>
        <p:spPr>
          <a:xfrm>
            <a:off x="9979041" y="2843732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32201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/>
        </p:nvGraphicFramePr>
        <p:xfrm>
          <a:off x="3088449" y="1110283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428" y="3819619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9296" y="1921278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9296" y="4417382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867" y="5688368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754" y="2538275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172" y="4978155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4419" y="1835830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9948" y="1293738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5886" y="4374657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9329945" y="1150399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7906" y="2538275"/>
            <a:ext cx="371753" cy="37175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5305723" y="2382771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700366-121A-4633-A13A-51F2890B8818}"/>
              </a:ext>
            </a:extLst>
          </p:cNvPr>
          <p:cNvGrpSpPr/>
          <p:nvPr/>
        </p:nvGrpSpPr>
        <p:grpSpPr>
          <a:xfrm>
            <a:off x="9329945" y="1767330"/>
            <a:ext cx="1765170" cy="956821"/>
            <a:chOff x="8320939" y="3027217"/>
            <a:chExt cx="1765170" cy="956821"/>
          </a:xfrm>
        </p:grpSpPr>
        <p:pic>
          <p:nvPicPr>
            <p:cNvPr id="28" name="Graphic 27" descr="Robber">
              <a:extLst>
                <a:ext uri="{FF2B5EF4-FFF2-40B4-BE49-F238E27FC236}">
                  <a16:creationId xmlns:a16="http://schemas.microsoft.com/office/drawing/2014/main" id="{A8563C7C-E9AD-4DC6-A29D-AF6D1485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20939" y="3526838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Construction worker">
              <a:extLst>
                <a:ext uri="{FF2B5EF4-FFF2-40B4-BE49-F238E27FC236}">
                  <a16:creationId xmlns:a16="http://schemas.microsoft.com/office/drawing/2014/main" id="{696B7986-41B3-44C2-9FD7-0629A6C45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363663" y="3027217"/>
              <a:ext cx="371753" cy="37175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EAA78D-64C0-4688-BDA5-A4D2E010F686}"/>
                </a:ext>
              </a:extLst>
            </p:cNvPr>
            <p:cNvSpPr txBox="1"/>
            <p:nvPr/>
          </p:nvSpPr>
          <p:spPr>
            <a:xfrm>
              <a:off x="8959273" y="3027217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Diggers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065960-76A0-4AC6-B4B4-2369BD71B7AF}"/>
                </a:ext>
              </a:extLst>
            </p:cNvPr>
            <p:cNvSpPr txBox="1"/>
            <p:nvPr/>
          </p:nvSpPr>
          <p:spPr>
            <a:xfrm>
              <a:off x="8952279" y="3614706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Robbers</a:t>
              </a:r>
            </a:p>
          </p:txBody>
        </p:sp>
      </p:grp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867" y="2419267"/>
            <a:ext cx="457200" cy="457200"/>
          </a:xfrm>
          <a:prstGeom prst="rect">
            <a:avLst/>
          </a:prstGeom>
        </p:spPr>
      </p:pic>
      <p:pic>
        <p:nvPicPr>
          <p:cNvPr id="8" name="Graphic 7" descr="Gold bars">
            <a:extLst>
              <a:ext uri="{FF2B5EF4-FFF2-40B4-BE49-F238E27FC236}">
                <a16:creationId xmlns:a16="http://schemas.microsoft.com/office/drawing/2014/main" id="{7CDD3531-78E1-470C-98CC-5C4D826B2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392" y="2885246"/>
            <a:ext cx="286305" cy="286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C90DD4-AC31-48A1-A758-3110F6264DC2}"/>
              </a:ext>
            </a:extLst>
          </p:cNvPr>
          <p:cNvSpPr txBox="1"/>
          <p:nvPr/>
        </p:nvSpPr>
        <p:spPr>
          <a:xfrm>
            <a:off x="9979041" y="2843732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691B42-50E5-4EF8-B3EF-3D61C0EF60A2}"/>
              </a:ext>
            </a:extLst>
          </p:cNvPr>
          <p:cNvCxnSpPr>
            <a:cxnSpLocks/>
          </p:cNvCxnSpPr>
          <p:nvPr/>
        </p:nvCxnSpPr>
        <p:spPr>
          <a:xfrm flipV="1">
            <a:off x="4341109" y="4688058"/>
            <a:ext cx="435082" cy="4166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E33E9A-9C25-401D-A232-EED42AD53E03}"/>
              </a:ext>
            </a:extLst>
          </p:cNvPr>
          <p:cNvCxnSpPr>
            <a:cxnSpLocks/>
          </p:cNvCxnSpPr>
          <p:nvPr/>
        </p:nvCxnSpPr>
        <p:spPr>
          <a:xfrm>
            <a:off x="3728553" y="1665491"/>
            <a:ext cx="596851" cy="4711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E4802D-85D5-4567-BBF4-7F7B83E3BF24}"/>
              </a:ext>
            </a:extLst>
          </p:cNvPr>
          <p:cNvCxnSpPr>
            <a:cxnSpLocks/>
          </p:cNvCxnSpPr>
          <p:nvPr/>
        </p:nvCxnSpPr>
        <p:spPr>
          <a:xfrm flipH="1">
            <a:off x="6382931" y="2642252"/>
            <a:ext cx="740535" cy="6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3E13A0-EC6E-4248-800E-043D9453F4B7}"/>
              </a:ext>
            </a:extLst>
          </p:cNvPr>
          <p:cNvCxnSpPr>
            <a:cxnSpLocks/>
          </p:cNvCxnSpPr>
          <p:nvPr/>
        </p:nvCxnSpPr>
        <p:spPr>
          <a:xfrm flipH="1">
            <a:off x="7152448" y="2059402"/>
            <a:ext cx="577420" cy="1397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F1220A5-ED82-400C-90B4-5EB6FDAFE39D}"/>
              </a:ext>
            </a:extLst>
          </p:cNvPr>
          <p:cNvSpPr/>
          <p:nvPr/>
        </p:nvSpPr>
        <p:spPr>
          <a:xfrm>
            <a:off x="4400371" y="4105924"/>
            <a:ext cx="1037515" cy="9987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D91C57-D5D6-4DE2-B6BD-4E674133F426}"/>
              </a:ext>
            </a:extLst>
          </p:cNvPr>
          <p:cNvCxnSpPr>
            <a:cxnSpLocks/>
            <a:stCxn id="48" idx="3"/>
            <a:endCxn id="42" idx="2"/>
          </p:cNvCxnSpPr>
          <p:nvPr/>
        </p:nvCxnSpPr>
        <p:spPr>
          <a:xfrm flipV="1">
            <a:off x="2655675" y="4605292"/>
            <a:ext cx="1744696" cy="4813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xplosion: 8 Points 47">
            <a:extLst>
              <a:ext uri="{FF2B5EF4-FFF2-40B4-BE49-F238E27FC236}">
                <a16:creationId xmlns:a16="http://schemas.microsoft.com/office/drawing/2014/main" id="{3581CB2C-DA60-47F5-8D5A-79DA6B36F68C}"/>
              </a:ext>
            </a:extLst>
          </p:cNvPr>
          <p:cNvSpPr/>
          <p:nvPr/>
        </p:nvSpPr>
        <p:spPr>
          <a:xfrm>
            <a:off x="1131675" y="3764812"/>
            <a:ext cx="1524000" cy="1444252"/>
          </a:xfrm>
          <a:prstGeom prst="irregularSeal1">
            <a:avLst/>
          </a:prstGeom>
          <a:solidFill>
            <a:srgbClr val="EB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utumn Happiness" panose="03000600000000000000" pitchFamily="66" charset="0"/>
              </a:rPr>
              <a:t>Encounter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4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8273496" y="75978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09FEBB-F267-4C4F-BE15-7F1B2C6E7CC3}"/>
              </a:ext>
            </a:extLst>
          </p:cNvPr>
          <p:cNvCxnSpPr>
            <a:stCxn id="32" idx="2"/>
          </p:cNvCxnSpPr>
          <p:nvPr/>
        </p:nvCxnSpPr>
        <p:spPr>
          <a:xfrm flipH="1">
            <a:off x="5317724" y="2485848"/>
            <a:ext cx="749294" cy="54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F0FB71-8344-4550-85CF-686BF33E8A34}"/>
              </a:ext>
            </a:extLst>
          </p:cNvPr>
          <p:cNvSpPr txBox="1"/>
          <p:nvPr/>
        </p:nvSpPr>
        <p:spPr>
          <a:xfrm>
            <a:off x="1526959" y="5682784"/>
            <a:ext cx="6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F9BE80-3941-44CD-B7B1-547911BC382D}"/>
              </a:ext>
            </a:extLst>
          </p:cNvPr>
          <p:cNvSpPr txBox="1"/>
          <p:nvPr/>
        </p:nvSpPr>
        <p:spPr>
          <a:xfrm>
            <a:off x="7045170" y="267876"/>
            <a:ext cx="6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N, m</a:t>
            </a:r>
          </a:p>
        </p:txBody>
      </p:sp>
    </p:spTree>
    <p:extLst>
      <p:ext uri="{BB962C8B-B14F-4D97-AF65-F5344CB8AC3E}">
        <p14:creationId xmlns:p14="http://schemas.microsoft.com/office/powerpoint/2010/main" val="216447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425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Autumn Happiness</vt:lpstr>
      <vt:lpstr>Berlin Sans FB Demi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  <vt:lpstr>PowerPoint Presentation</vt:lpstr>
      <vt:lpstr>PowerPoint Presentation</vt:lpstr>
      <vt:lpstr>PowerPoint Presentation</vt:lpstr>
      <vt:lpstr>Game Loop</vt:lpstr>
      <vt:lpstr>PowerPoint Presentation</vt:lpstr>
      <vt:lpstr>Object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61</cp:revision>
  <dcterms:created xsi:type="dcterms:W3CDTF">2020-02-29T23:44:24Z</dcterms:created>
  <dcterms:modified xsi:type="dcterms:W3CDTF">2020-08-04T21:43:14Z</dcterms:modified>
</cp:coreProperties>
</file>