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6" r:id="rId20"/>
    <p:sldId id="297" r:id="rId21"/>
    <p:sldId id="298" r:id="rId22"/>
    <p:sldId id="302" r:id="rId23"/>
    <p:sldId id="286" r:id="rId24"/>
    <p:sldId id="305" r:id="rId25"/>
    <p:sldId id="299" r:id="rId26"/>
    <p:sldId id="291" r:id="rId27"/>
    <p:sldId id="292" r:id="rId28"/>
    <p:sldId id="300" r:id="rId29"/>
    <p:sldId id="301" r:id="rId30"/>
    <p:sldId id="304" r:id="rId31"/>
    <p:sldId id="284" r:id="rId32"/>
    <p:sldId id="285" r:id="rId33"/>
    <p:sldId id="277" r:id="rId34"/>
    <p:sldId id="278" r:id="rId35"/>
    <p:sldId id="279" r:id="rId36"/>
    <p:sldId id="280" r:id="rId37"/>
    <p:sldId id="281" r:id="rId38"/>
    <p:sldId id="306" r:id="rId39"/>
    <p:sldId id="282" r:id="rId40"/>
    <p:sldId id="283" r:id="rId41"/>
    <p:sldId id="303" r:id="rId42"/>
    <p:sldId id="287"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79866" autoAdjust="0"/>
  </p:normalViewPr>
  <p:slideViewPr>
    <p:cSldViewPr snapToGrid="0" snapToObjects="1">
      <p:cViewPr varScale="1">
        <p:scale>
          <a:sx n="60" d="100"/>
          <a:sy n="60" d="100"/>
        </p:scale>
        <p:origin x="151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Study_Time\Courses\Thesis\Data\DevFatigue_Study\Analysis\Performan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Study_Time\Courses\Thesis\Data\DevFatigue_Study\Analysis\Performa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Study_Time\Courses\Thesis\Data\DevFatigue_Study\Analysis\Performanc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Study_Time\Courses\Thesis\Data\DevFatigue_Study\Analysis\Performanc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Study_Time\Courses\Thesis\Data\DevFatigue_Study\Analysis\Performanc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Keydown Time</c:v>
          </c:tx>
          <c:spPr>
            <a:ln w="28575" cap="rnd">
              <a:solidFill>
                <a:schemeClr val="accent1"/>
              </a:solidFill>
              <a:round/>
            </a:ln>
            <a:effectLst/>
          </c:spPr>
          <c:marker>
            <c:symbol val="none"/>
          </c:marker>
          <c:cat>
            <c:strRef>
              <c:f>KeyDown!$AH$26:$AH$28</c:f>
              <c:strCache>
                <c:ptCount val="3"/>
                <c:pt idx="0">
                  <c:v>LOW</c:v>
                </c:pt>
                <c:pt idx="1">
                  <c:v>MED</c:v>
                </c:pt>
                <c:pt idx="2">
                  <c:v>HIGH</c:v>
                </c:pt>
              </c:strCache>
            </c:strRef>
          </c:cat>
          <c:val>
            <c:numRef>
              <c:f>KeyDown!$AJ$26:$AJ$28</c:f>
              <c:numCache>
                <c:formatCode>General</c:formatCode>
                <c:ptCount val="3"/>
                <c:pt idx="0">
                  <c:v>0.81465517241379315</c:v>
                </c:pt>
                <c:pt idx="1">
                  <c:v>1.3168010150768772</c:v>
                </c:pt>
                <c:pt idx="2">
                  <c:v>1.7840162710852365</c:v>
                </c:pt>
              </c:numCache>
            </c:numRef>
          </c:val>
          <c:smooth val="0"/>
        </c:ser>
        <c:dLbls>
          <c:showLegendKey val="0"/>
          <c:showVal val="0"/>
          <c:showCatName val="0"/>
          <c:showSerName val="0"/>
          <c:showPercent val="0"/>
          <c:showBubbleSize val="0"/>
        </c:dLbls>
        <c:smooth val="0"/>
        <c:axId val="266793608"/>
        <c:axId val="266798312"/>
      </c:lineChart>
      <c:catAx>
        <c:axId val="266793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6798312"/>
        <c:crosses val="autoZero"/>
        <c:auto val="1"/>
        <c:lblAlgn val="ctr"/>
        <c:lblOffset val="100"/>
        <c:noMultiLvlLbl val="0"/>
      </c:catAx>
      <c:valAx>
        <c:axId val="266798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6793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Time b/w Keys</c:v>
          </c:tx>
          <c:spPr>
            <a:ln w="28575" cap="rnd">
              <a:solidFill>
                <a:schemeClr val="accent1"/>
              </a:solidFill>
              <a:round/>
            </a:ln>
            <a:effectLst/>
          </c:spPr>
          <c:marker>
            <c:symbol val="none"/>
          </c:marker>
          <c:cat>
            <c:strRef>
              <c:f>TimeBWKeys!$AH$26:$AH$28</c:f>
              <c:strCache>
                <c:ptCount val="3"/>
                <c:pt idx="0">
                  <c:v>LOW</c:v>
                </c:pt>
                <c:pt idx="1">
                  <c:v>MED</c:v>
                </c:pt>
                <c:pt idx="2">
                  <c:v>HIGH</c:v>
                </c:pt>
              </c:strCache>
            </c:strRef>
          </c:cat>
          <c:val>
            <c:numRef>
              <c:f>TimeBWKeys!$AJ$26:$AJ$28</c:f>
              <c:numCache>
                <c:formatCode>General</c:formatCode>
                <c:ptCount val="3"/>
                <c:pt idx="0">
                  <c:v>5.6073667711598745</c:v>
                </c:pt>
                <c:pt idx="1">
                  <c:v>6.8905620241827137</c:v>
                </c:pt>
                <c:pt idx="2">
                  <c:v>10.740875503806539</c:v>
                </c:pt>
              </c:numCache>
            </c:numRef>
          </c:val>
          <c:smooth val="0"/>
        </c:ser>
        <c:dLbls>
          <c:showLegendKey val="0"/>
          <c:showVal val="0"/>
          <c:showCatName val="0"/>
          <c:showSerName val="0"/>
          <c:showPercent val="0"/>
          <c:showBubbleSize val="0"/>
        </c:dLbls>
        <c:smooth val="0"/>
        <c:axId val="266796744"/>
        <c:axId val="266794000"/>
      </c:lineChart>
      <c:catAx>
        <c:axId val="266796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6794000"/>
        <c:crosses val="autoZero"/>
        <c:auto val="1"/>
        <c:lblAlgn val="ctr"/>
        <c:lblOffset val="100"/>
        <c:noMultiLvlLbl val="0"/>
      </c:catAx>
      <c:valAx>
        <c:axId val="266794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6796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Time b/w CLicks</c:v>
          </c:tx>
          <c:spPr>
            <a:ln w="28575" cap="rnd">
              <a:solidFill>
                <a:schemeClr val="accent1"/>
              </a:solidFill>
              <a:round/>
            </a:ln>
            <a:effectLst/>
          </c:spPr>
          <c:marker>
            <c:symbol val="none"/>
          </c:marker>
          <c:cat>
            <c:strRef>
              <c:f>TimeBWClicks!$AH$26:$AH$28</c:f>
              <c:strCache>
                <c:ptCount val="3"/>
                <c:pt idx="0">
                  <c:v>LOW</c:v>
                </c:pt>
                <c:pt idx="1">
                  <c:v>MED</c:v>
                </c:pt>
                <c:pt idx="2">
                  <c:v>HIGH</c:v>
                </c:pt>
              </c:strCache>
            </c:strRef>
          </c:cat>
          <c:val>
            <c:numRef>
              <c:f>TimeBWClicks!$AJ$26:$AJ$28</c:f>
              <c:numCache>
                <c:formatCode>General</c:formatCode>
                <c:ptCount val="3"/>
                <c:pt idx="0">
                  <c:v>6.5091692789968647</c:v>
                </c:pt>
                <c:pt idx="1">
                  <c:v>8.0176332288401237</c:v>
                </c:pt>
                <c:pt idx="2">
                  <c:v>10.198432601880876</c:v>
                </c:pt>
              </c:numCache>
            </c:numRef>
          </c:val>
          <c:smooth val="0"/>
        </c:ser>
        <c:dLbls>
          <c:showLegendKey val="0"/>
          <c:showVal val="0"/>
          <c:showCatName val="0"/>
          <c:showSerName val="0"/>
          <c:showPercent val="0"/>
          <c:showBubbleSize val="0"/>
        </c:dLbls>
        <c:smooth val="0"/>
        <c:axId val="266799096"/>
        <c:axId val="240140856"/>
      </c:lineChart>
      <c:catAx>
        <c:axId val="266799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140856"/>
        <c:crosses val="autoZero"/>
        <c:auto val="1"/>
        <c:lblAlgn val="ctr"/>
        <c:lblOffset val="100"/>
        <c:noMultiLvlLbl val="0"/>
      </c:catAx>
      <c:valAx>
        <c:axId val="24014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6799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Mouse Velocity</c:v>
          </c:tx>
          <c:spPr>
            <a:ln w="28575" cap="rnd">
              <a:solidFill>
                <a:schemeClr val="accent1"/>
              </a:solidFill>
              <a:round/>
            </a:ln>
            <a:effectLst/>
          </c:spPr>
          <c:marker>
            <c:symbol val="none"/>
          </c:marker>
          <c:cat>
            <c:strRef>
              <c:f>'Mouse Velocity'!$AI$36:$AI$38</c:f>
              <c:strCache>
                <c:ptCount val="3"/>
                <c:pt idx="0">
                  <c:v>LOW</c:v>
                </c:pt>
                <c:pt idx="1">
                  <c:v>MED</c:v>
                </c:pt>
                <c:pt idx="2">
                  <c:v>HIGH</c:v>
                </c:pt>
              </c:strCache>
            </c:strRef>
          </c:cat>
          <c:val>
            <c:numRef>
              <c:f>'Mouse Velocity'!$AJ$36:$AJ$38</c:f>
              <c:numCache>
                <c:formatCode>General</c:formatCode>
                <c:ptCount val="3"/>
                <c:pt idx="0">
                  <c:v>1.8636986301369864</c:v>
                </c:pt>
                <c:pt idx="1">
                  <c:v>2.1469489414694891</c:v>
                </c:pt>
                <c:pt idx="2">
                  <c:v>0.26794520547945205</c:v>
                </c:pt>
              </c:numCache>
            </c:numRef>
          </c:val>
          <c:smooth val="0"/>
        </c:ser>
        <c:dLbls>
          <c:showLegendKey val="0"/>
          <c:showVal val="0"/>
          <c:showCatName val="0"/>
          <c:showSerName val="0"/>
          <c:showPercent val="0"/>
          <c:showBubbleSize val="0"/>
        </c:dLbls>
        <c:smooth val="0"/>
        <c:axId val="240138896"/>
        <c:axId val="240140072"/>
      </c:lineChart>
      <c:catAx>
        <c:axId val="24013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140072"/>
        <c:crosses val="autoZero"/>
        <c:auto val="1"/>
        <c:lblAlgn val="ctr"/>
        <c:lblOffset val="100"/>
        <c:noMultiLvlLbl val="0"/>
      </c:catAx>
      <c:valAx>
        <c:axId val="240140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138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Mouse Acceleration</c:v>
          </c:tx>
          <c:spPr>
            <a:ln w="28575" cap="rnd">
              <a:solidFill>
                <a:schemeClr val="accent1"/>
              </a:solidFill>
              <a:round/>
            </a:ln>
            <a:effectLst/>
          </c:spPr>
          <c:marker>
            <c:symbol val="none"/>
          </c:marker>
          <c:cat>
            <c:strRef>
              <c:f>'Mouse Acceleration'!$AI$36:$AI$38</c:f>
              <c:strCache>
                <c:ptCount val="3"/>
                <c:pt idx="0">
                  <c:v>LOW</c:v>
                </c:pt>
                <c:pt idx="1">
                  <c:v>MED</c:v>
                </c:pt>
                <c:pt idx="2">
                  <c:v>HIGH</c:v>
                </c:pt>
              </c:strCache>
            </c:strRef>
          </c:cat>
          <c:val>
            <c:numRef>
              <c:f>'Mouse Acceleration'!$AJ$36:$AJ$38</c:f>
              <c:numCache>
                <c:formatCode>General</c:formatCode>
                <c:ptCount val="3"/>
                <c:pt idx="0">
                  <c:v>16.429301290187183</c:v>
                </c:pt>
                <c:pt idx="1">
                  <c:v>25.167607952444506</c:v>
                </c:pt>
                <c:pt idx="2">
                  <c:v>1.5993324205750379</c:v>
                </c:pt>
              </c:numCache>
            </c:numRef>
          </c:val>
          <c:smooth val="0"/>
        </c:ser>
        <c:dLbls>
          <c:showLegendKey val="0"/>
          <c:showVal val="0"/>
          <c:showCatName val="0"/>
          <c:showSerName val="0"/>
          <c:showPercent val="0"/>
          <c:showBubbleSize val="0"/>
        </c:dLbls>
        <c:smooth val="0"/>
        <c:axId val="267829072"/>
        <c:axId val="267829856"/>
      </c:lineChart>
      <c:catAx>
        <c:axId val="267829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829856"/>
        <c:crosses val="autoZero"/>
        <c:auto val="1"/>
        <c:lblAlgn val="ctr"/>
        <c:lblOffset val="100"/>
        <c:noMultiLvlLbl val="0"/>
      </c:catAx>
      <c:valAx>
        <c:axId val="267829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7829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ECE6-9D3F-4708-B15E-FA6012C19768}" type="datetimeFigureOut">
              <a:rPr lang="en-US" smtClean="0"/>
              <a:t>5/5/2015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A6642-8AEA-4C23-899E-E9A5B0DAE096}" type="slidenum">
              <a:rPr lang="en-US" smtClean="0"/>
              <a:t>‹#›</a:t>
            </a:fld>
            <a:endParaRPr lang="en-US"/>
          </a:p>
        </p:txBody>
      </p:sp>
    </p:spTree>
    <p:extLst>
      <p:ext uri="{BB962C8B-B14F-4D97-AF65-F5344CB8AC3E}">
        <p14:creationId xmlns:p14="http://schemas.microsoft.com/office/powerpoint/2010/main" val="70973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D98D16-F08B-4B90-AC9D-2C7C552B3E07}" type="slidenum">
              <a:rPr lang="en-US" smtClean="0"/>
              <a:t>1</a:t>
            </a:fld>
            <a:endParaRPr lang="en-US"/>
          </a:p>
        </p:txBody>
      </p:sp>
    </p:spTree>
    <p:extLst>
      <p:ext uri="{BB962C8B-B14F-4D97-AF65-F5344CB8AC3E}">
        <p14:creationId xmlns:p14="http://schemas.microsoft.com/office/powerpoint/2010/main" val="1550036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u="none" strike="noStrike" kern="1200" baseline="0" dirty="0" smtClean="0">
                <a:solidFill>
                  <a:schemeClr val="tx1"/>
                </a:solidFill>
                <a:latin typeface="+mn-lt"/>
                <a:ea typeface="+mn-ea"/>
                <a:cs typeface="+mn-cs"/>
              </a:rPr>
              <a:t>To mitigate against this threat, the survey as posted on various groups assuming that those groups are mostly accessed by professional software developers but this may.</a:t>
            </a:r>
          </a:p>
          <a:p>
            <a:pPr marL="228600" indent="-228600">
              <a:buAutoNum type="arabicPeriod"/>
            </a:pPr>
            <a:r>
              <a:rPr lang="en-US" sz="1200" b="0" i="0" u="none" strike="noStrike" kern="1200" baseline="0" dirty="0" smtClean="0">
                <a:solidFill>
                  <a:schemeClr val="tx1"/>
                </a:solidFill>
                <a:latin typeface="+mn-lt"/>
                <a:ea typeface="+mn-ea"/>
                <a:cs typeface="+mn-cs"/>
              </a:rPr>
              <a:t>These type of threats are mostly common in case of online surveys.</a:t>
            </a:r>
          </a:p>
          <a:p>
            <a:pPr marL="228600" indent="-228600">
              <a:buAutoNum type="arabicPeriod"/>
            </a:pPr>
            <a:r>
              <a:rPr lang="en-US" sz="1200" b="0" i="0" u="none" strike="noStrike" kern="1200" baseline="0" dirty="0" smtClean="0">
                <a:solidFill>
                  <a:schemeClr val="tx1"/>
                </a:solidFill>
                <a:latin typeface="+mn-lt"/>
                <a:ea typeface="+mn-ea"/>
                <a:cs typeface="+mn-cs"/>
              </a:rPr>
              <a:t>To avoid observer bias, initial card sorting was performed by both the authors and was taken further for more analysis only after achieving a satisfying inter-rate agreement score.</a:t>
            </a:r>
            <a:endParaRPr lang="en-US" dirty="0"/>
          </a:p>
        </p:txBody>
      </p:sp>
      <p:sp>
        <p:nvSpPr>
          <p:cNvPr id="4" name="Slide Number Placeholder 3"/>
          <p:cNvSpPr>
            <a:spLocks noGrp="1"/>
          </p:cNvSpPr>
          <p:nvPr>
            <p:ph type="sldNum" sz="quarter" idx="10"/>
          </p:nvPr>
        </p:nvSpPr>
        <p:spPr/>
        <p:txBody>
          <a:bodyPr/>
          <a:lstStyle/>
          <a:p>
            <a:fld id="{ACD98D16-F08B-4B90-AC9D-2C7C552B3E07}" type="slidenum">
              <a:rPr lang="en-US" smtClean="0"/>
              <a:t>13</a:t>
            </a:fld>
            <a:endParaRPr lang="en-US"/>
          </a:p>
        </p:txBody>
      </p:sp>
    </p:spTree>
    <p:extLst>
      <p:ext uri="{BB962C8B-B14F-4D97-AF65-F5344CB8AC3E}">
        <p14:creationId xmlns:p14="http://schemas.microsoft.com/office/powerpoint/2010/main" val="450058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For analyzing the relation of the features with fatigue, we used the fatigue score reported by the developers in the </a:t>
            </a:r>
            <a:r>
              <a:rPr lang="en-US" sz="1200" b="0" i="0" u="none" strike="noStrike" kern="1200" baseline="0" dirty="0" err="1" smtClean="0">
                <a:solidFill>
                  <a:schemeClr val="tx1"/>
                </a:solidFill>
                <a:latin typeface="+mn-lt"/>
                <a:ea typeface="+mn-ea"/>
                <a:cs typeface="+mn-cs"/>
              </a:rPr>
              <a:t>DevFatigue</a:t>
            </a:r>
            <a:r>
              <a:rPr lang="en-US" sz="1200" b="0" i="0" u="none" strike="noStrike" kern="1200" baseline="0" dirty="0" smtClean="0">
                <a:solidFill>
                  <a:schemeClr val="tx1"/>
                </a:solidFill>
                <a:latin typeface="+mn-lt"/>
                <a:ea typeface="+mn-ea"/>
                <a:cs typeface="+mn-cs"/>
              </a:rPr>
              <a:t> daily survey responses. The fatigue was scored using a scale from 0 to 10 and we divided the scores into three level: score 0-3 represents </a:t>
            </a:r>
            <a:r>
              <a:rPr lang="en-US" sz="1200" b="0" i="1" u="none" strike="noStrike" kern="1200" baseline="0" dirty="0" smtClean="0">
                <a:solidFill>
                  <a:schemeClr val="tx1"/>
                </a:solidFill>
                <a:latin typeface="+mn-lt"/>
                <a:ea typeface="+mn-ea"/>
                <a:cs typeface="+mn-cs"/>
              </a:rPr>
              <a:t>Low</a:t>
            </a:r>
            <a:r>
              <a:rPr lang="en-US" sz="1200" b="0" i="0" u="none" strike="noStrike" kern="1200" baseline="0" dirty="0" smtClean="0">
                <a:solidFill>
                  <a:schemeClr val="tx1"/>
                </a:solidFill>
                <a:latin typeface="+mn-lt"/>
                <a:ea typeface="+mn-ea"/>
                <a:cs typeface="+mn-cs"/>
              </a:rPr>
              <a:t>, 4-6 represents</a:t>
            </a:r>
            <a:r>
              <a:rPr lang="en-US" sz="1200" b="0" i="1" u="none" strike="noStrike" kern="1200" baseline="0" dirty="0" smtClean="0">
                <a:solidFill>
                  <a:schemeClr val="tx1"/>
                </a:solidFill>
                <a:latin typeface="+mn-lt"/>
                <a:ea typeface="+mn-ea"/>
                <a:cs typeface="+mn-cs"/>
              </a:rPr>
              <a:t> Medium </a:t>
            </a:r>
            <a:r>
              <a:rPr lang="en-US" sz="1200" b="0" i="0" u="none" strike="noStrike" kern="1200" baseline="0" dirty="0" smtClean="0">
                <a:solidFill>
                  <a:schemeClr val="tx1"/>
                </a:solidFill>
                <a:latin typeface="+mn-lt"/>
                <a:ea typeface="+mn-ea"/>
                <a:cs typeface="+mn-cs"/>
              </a:rPr>
              <a:t>and 7-10 represents </a:t>
            </a:r>
            <a:r>
              <a:rPr lang="en-US" sz="1200" b="0" i="1" u="none" strike="noStrike" kern="1200" baseline="0" dirty="0" smtClean="0">
                <a:solidFill>
                  <a:schemeClr val="tx1"/>
                </a:solidFill>
                <a:latin typeface="+mn-lt"/>
                <a:ea typeface="+mn-ea"/>
                <a:cs typeface="+mn-cs"/>
              </a:rPr>
              <a:t>High </a:t>
            </a:r>
            <a:r>
              <a:rPr lang="en-US" sz="1200" b="0" i="0" u="none" strike="noStrike" kern="1200" baseline="0" dirty="0" smtClean="0">
                <a:solidFill>
                  <a:schemeClr val="tx1"/>
                </a:solidFill>
                <a:latin typeface="+mn-lt"/>
                <a:ea typeface="+mn-ea"/>
                <a:cs typeface="+mn-cs"/>
              </a:rPr>
              <a:t>fatigue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Data tagged by fatigue score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Strong but not significant</a:t>
            </a:r>
            <a:endParaRPr lang="en-US" dirty="0" smtClean="0"/>
          </a:p>
          <a:p>
            <a:endParaRPr lang="en-US" dirty="0"/>
          </a:p>
        </p:txBody>
      </p:sp>
      <p:sp>
        <p:nvSpPr>
          <p:cNvPr id="4" name="Slide Number Placeholder 3"/>
          <p:cNvSpPr>
            <a:spLocks noGrp="1"/>
          </p:cNvSpPr>
          <p:nvPr>
            <p:ph type="sldNum" sz="quarter" idx="10"/>
          </p:nvPr>
        </p:nvSpPr>
        <p:spPr/>
        <p:txBody>
          <a:bodyPr/>
          <a:lstStyle/>
          <a:p>
            <a:fld id="{C95A6642-8AEA-4C23-899E-E9A5B0DAE096}" type="slidenum">
              <a:rPr lang="en-US" smtClean="0"/>
              <a:t>19</a:t>
            </a:fld>
            <a:endParaRPr lang="en-US"/>
          </a:p>
        </p:txBody>
      </p:sp>
    </p:spTree>
    <p:extLst>
      <p:ext uri="{BB962C8B-B14F-4D97-AF65-F5344CB8AC3E}">
        <p14:creationId xmlns:p14="http://schemas.microsoft.com/office/powerpoint/2010/main" val="160152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most common pattern we observed that in a low fatigue level the low frequencies covered around 97% of all the key-down times and rest is distributed among the other frequencies. In case of medium fatigue level, the low key-down frequencies cover only 90% of the distribution and in case of high fatigue level,</a:t>
            </a:r>
          </a:p>
          <a:p>
            <a:r>
              <a:rPr lang="en-US" sz="1200" b="0" i="0" u="none" strike="noStrike" kern="1200" baseline="0" dirty="0" smtClean="0">
                <a:solidFill>
                  <a:schemeClr val="tx1"/>
                </a:solidFill>
                <a:latin typeface="+mn-lt"/>
                <a:ea typeface="+mn-ea"/>
                <a:cs typeface="+mn-cs"/>
              </a:rPr>
              <a:t>it covers around 80% of the distribution. We categorized low key-down frequencies as 1 to 1500 milliseconds</a:t>
            </a:r>
            <a:endParaRPr lang="en-US" dirty="0" smtClean="0"/>
          </a:p>
          <a:p>
            <a:endParaRPr lang="en-US" dirty="0"/>
          </a:p>
        </p:txBody>
      </p:sp>
      <p:sp>
        <p:nvSpPr>
          <p:cNvPr id="4" name="Slide Number Placeholder 3"/>
          <p:cNvSpPr>
            <a:spLocks noGrp="1"/>
          </p:cNvSpPr>
          <p:nvPr>
            <p:ph type="sldNum" sz="quarter" idx="10"/>
          </p:nvPr>
        </p:nvSpPr>
        <p:spPr/>
        <p:txBody>
          <a:bodyPr/>
          <a:lstStyle/>
          <a:p>
            <a:fld id="{C95A6642-8AEA-4C23-899E-E9A5B0DAE096}" type="slidenum">
              <a:rPr lang="en-US" smtClean="0"/>
              <a:t>20</a:t>
            </a:fld>
            <a:endParaRPr lang="en-US"/>
          </a:p>
        </p:txBody>
      </p:sp>
    </p:spTree>
    <p:extLst>
      <p:ext uri="{BB962C8B-B14F-4D97-AF65-F5344CB8AC3E}">
        <p14:creationId xmlns:p14="http://schemas.microsoft.com/office/powerpoint/2010/main" val="458978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Pareto distribution is used to describe conditions in which an equilibrium is found in the distribution of the "small" to the "large". For example, in describing the distribution of wealth, it is sometimes expressed more simply as the Pareto principle or the "80-20 rule" which says </a:t>
            </a:r>
            <a:r>
              <a:rPr lang="en-US" sz="1200" b="0" i="0" u="none" strike="noStrike" kern="1200" baseline="0" dirty="0" smtClean="0">
                <a:solidFill>
                  <a:schemeClr val="tx1"/>
                </a:solidFill>
                <a:latin typeface="+mn-lt"/>
                <a:ea typeface="+mn-ea"/>
                <a:cs typeface="+mn-cs"/>
              </a:rPr>
              <a:t>th1at </a:t>
            </a:r>
            <a:r>
              <a:rPr lang="en-US" sz="1200" b="0" i="0" u="none" strike="noStrike" kern="1200" baseline="0" dirty="0" smtClean="0">
                <a:solidFill>
                  <a:schemeClr val="tx1"/>
                </a:solidFill>
                <a:latin typeface="+mn-lt"/>
                <a:ea typeface="+mn-ea"/>
                <a:cs typeface="+mn-cs"/>
              </a:rPr>
              <a:t>20% of the population controls 80% of the wealth</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dirty="0" smtClean="0"/>
              <a:t>p-value</a:t>
            </a:r>
          </a:p>
          <a:p>
            <a:r>
              <a:rPr lang="en-US" dirty="0" smtClean="0"/>
              <a:t>Low = 0</a:t>
            </a:r>
          </a:p>
          <a:p>
            <a:r>
              <a:rPr lang="en-US" dirty="0" smtClean="0"/>
              <a:t>Medium = 1e-05</a:t>
            </a:r>
          </a:p>
          <a:p>
            <a:r>
              <a:rPr lang="en-US" dirty="0" smtClean="0"/>
              <a:t>High = 1.870616</a:t>
            </a:r>
          </a:p>
        </p:txBody>
      </p:sp>
      <p:sp>
        <p:nvSpPr>
          <p:cNvPr id="4" name="Slide Number Placeholder 3"/>
          <p:cNvSpPr>
            <a:spLocks noGrp="1"/>
          </p:cNvSpPr>
          <p:nvPr>
            <p:ph type="sldNum" sz="quarter" idx="10"/>
          </p:nvPr>
        </p:nvSpPr>
        <p:spPr/>
        <p:txBody>
          <a:bodyPr/>
          <a:lstStyle/>
          <a:p>
            <a:fld id="{ACD98D16-F08B-4B90-AC9D-2C7C552B3E07}" type="slidenum">
              <a:rPr lang="en-US" smtClean="0"/>
              <a:t>27</a:t>
            </a:fld>
            <a:endParaRPr lang="en-US"/>
          </a:p>
        </p:txBody>
      </p:sp>
    </p:spTree>
    <p:extLst>
      <p:ext uri="{BB962C8B-B14F-4D97-AF65-F5344CB8AC3E}">
        <p14:creationId xmlns:p14="http://schemas.microsoft.com/office/powerpoint/2010/main" val="3480715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1. We tried to address this threat by selecting participants from different companies and demographic location to cover a diverse population.</a:t>
            </a:r>
          </a:p>
          <a:p>
            <a:r>
              <a:rPr lang="en-US" sz="1200" b="0" i="0" u="none" strike="noStrike" kern="1200" baseline="0" dirty="0" smtClean="0">
                <a:solidFill>
                  <a:schemeClr val="tx1"/>
                </a:solidFill>
                <a:latin typeface="+mn-lt"/>
                <a:ea typeface="+mn-ea"/>
                <a:cs typeface="+mn-cs"/>
              </a:rPr>
              <a:t>2. We, therefore, asked the other participants to extend their study period by a day or two. Moreover, we used the approach of categorizing the fatigue in different levels according to their scores and used the aggregated average for analysis.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Additionally, people are highly motivated in short-term studies and it may be difficult to measure and project the difference in actual performance.</a:t>
            </a:r>
            <a:endParaRPr lang="en-US" dirty="0"/>
          </a:p>
        </p:txBody>
      </p:sp>
      <p:sp>
        <p:nvSpPr>
          <p:cNvPr id="4" name="Slide Number Placeholder 3"/>
          <p:cNvSpPr>
            <a:spLocks noGrp="1"/>
          </p:cNvSpPr>
          <p:nvPr>
            <p:ph type="sldNum" sz="quarter" idx="10"/>
          </p:nvPr>
        </p:nvSpPr>
        <p:spPr/>
        <p:txBody>
          <a:bodyPr/>
          <a:lstStyle/>
          <a:p>
            <a:fld id="{ACD98D16-F08B-4B90-AC9D-2C7C552B3E07}" type="slidenum">
              <a:rPr lang="en-US" smtClean="0"/>
              <a:t>30</a:t>
            </a:fld>
            <a:endParaRPr lang="en-US"/>
          </a:p>
        </p:txBody>
      </p:sp>
    </p:spTree>
    <p:extLst>
      <p:ext uri="{BB962C8B-B14F-4D97-AF65-F5344CB8AC3E}">
        <p14:creationId xmlns:p14="http://schemas.microsoft.com/office/powerpoint/2010/main" val="261804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results achieved from the observation study not only answer the research questions derived from the effects of fatigue, but also, provide evidence that it is indeed possible to analyze and quantify developer’s fatigue level through features collected from monitoring their activities.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These approaches can help the future researchers to come up with a prediction model for detecting fatigue according to user’s work pattern.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Nonetheless, we acknowledge that more accurate approaches can be developed when considering specific context information not yet considered, such as the type of task, factors like caffeine consumption, effect of sleep or food or other environmental factors discussed earlier.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Though an approach of a controlled experiment using physiological sensors such as pulse detectors and eye tracking devices could provide a different platform for tagging and analyzing data.</a:t>
            </a:r>
            <a:endParaRPr lang="en-US" dirty="0" smtClean="0"/>
          </a:p>
          <a:p>
            <a:endParaRPr lang="en-US" dirty="0"/>
          </a:p>
        </p:txBody>
      </p:sp>
      <p:sp>
        <p:nvSpPr>
          <p:cNvPr id="4" name="Slide Number Placeholder 3"/>
          <p:cNvSpPr>
            <a:spLocks noGrp="1"/>
          </p:cNvSpPr>
          <p:nvPr>
            <p:ph type="sldNum" sz="quarter" idx="10"/>
          </p:nvPr>
        </p:nvSpPr>
        <p:spPr/>
        <p:txBody>
          <a:bodyPr/>
          <a:lstStyle/>
          <a:p>
            <a:fld id="{ACD98D16-F08B-4B90-AC9D-2C7C552B3E07}" type="slidenum">
              <a:rPr lang="en-US" smtClean="0"/>
              <a:t>32</a:t>
            </a:fld>
            <a:endParaRPr lang="en-US"/>
          </a:p>
        </p:txBody>
      </p:sp>
    </p:spTree>
    <p:extLst>
      <p:ext uri="{BB962C8B-B14F-4D97-AF65-F5344CB8AC3E}">
        <p14:creationId xmlns:p14="http://schemas.microsoft.com/office/powerpoint/2010/main" val="115436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daily life of a software developer, they frequently have the inclination of being depleted because of mental or physical work and a feeling of degradation in the quality of the simplest tasks. There are days when a developer’s ability of performing a task is at its worst or some days when his performance diminishes slowly as the day advances. This deprivation in the efficacy, whether physical or mental, is linked to the onset of fatigue.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Continue working until the work is completed</a:t>
            </a:r>
          </a:p>
          <a:p>
            <a:r>
              <a:rPr lang="en-US" sz="1200" b="0" i="0" u="none" strike="noStrike" kern="1200" baseline="0" dirty="0" smtClean="0">
                <a:solidFill>
                  <a:schemeClr val="tx1"/>
                </a:solidFill>
                <a:latin typeface="+mn-lt"/>
                <a:ea typeface="+mn-ea"/>
                <a:cs typeface="+mn-cs"/>
              </a:rPr>
              <a:t>(b) Switch to other tasks until you regain your concentration</a:t>
            </a:r>
          </a:p>
          <a:p>
            <a:r>
              <a:rPr lang="en-US" sz="1200" b="0" i="0" u="none" strike="noStrike" kern="1200" baseline="0" dirty="0" smtClean="0">
                <a:solidFill>
                  <a:schemeClr val="tx1"/>
                </a:solidFill>
                <a:latin typeface="+mn-lt"/>
                <a:ea typeface="+mn-ea"/>
                <a:cs typeface="+mn-cs"/>
              </a:rPr>
              <a:t>(c) Stop working and rest</a:t>
            </a:r>
            <a:endParaRPr lang="en-US" dirty="0"/>
          </a:p>
        </p:txBody>
      </p:sp>
      <p:sp>
        <p:nvSpPr>
          <p:cNvPr id="4" name="Slide Number Placeholder 3"/>
          <p:cNvSpPr>
            <a:spLocks noGrp="1"/>
          </p:cNvSpPr>
          <p:nvPr>
            <p:ph type="sldNum" sz="quarter" idx="10"/>
          </p:nvPr>
        </p:nvSpPr>
        <p:spPr/>
        <p:txBody>
          <a:bodyPr/>
          <a:lstStyle/>
          <a:p>
            <a:fld id="{ACD98D16-F08B-4B90-AC9D-2C7C552B3E07}" type="slidenum">
              <a:rPr lang="en-US" smtClean="0"/>
              <a:t>33</a:t>
            </a:fld>
            <a:endParaRPr lang="en-US"/>
          </a:p>
        </p:txBody>
      </p:sp>
    </p:spTree>
    <p:extLst>
      <p:ext uri="{BB962C8B-B14F-4D97-AF65-F5344CB8AC3E}">
        <p14:creationId xmlns:p14="http://schemas.microsoft.com/office/powerpoint/2010/main" val="3621353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awareness of developer’s fatigue level may provide a decision-support system that will improve the quality of their life and thus work.</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next step for the future researchers and developers would be to use the predictors and develop a tool that could be used to monitor and report fatigue in industry. This research holds a value in the industry setting some design guidelines and aims to help the developers get rid of their fatigue state.</a:t>
            </a:r>
            <a:endParaRPr lang="en-US" dirty="0"/>
          </a:p>
        </p:txBody>
      </p:sp>
      <p:sp>
        <p:nvSpPr>
          <p:cNvPr id="4" name="Slide Number Placeholder 3"/>
          <p:cNvSpPr>
            <a:spLocks noGrp="1"/>
          </p:cNvSpPr>
          <p:nvPr>
            <p:ph type="sldNum" sz="quarter" idx="10"/>
          </p:nvPr>
        </p:nvSpPr>
        <p:spPr/>
        <p:txBody>
          <a:bodyPr/>
          <a:lstStyle/>
          <a:p>
            <a:fld id="{ACD98D16-F08B-4B90-AC9D-2C7C552B3E07}" type="slidenum">
              <a:rPr lang="en-US" smtClean="0"/>
              <a:t>34</a:t>
            </a:fld>
            <a:endParaRPr lang="en-US"/>
          </a:p>
        </p:txBody>
      </p:sp>
    </p:spTree>
    <p:extLst>
      <p:ext uri="{BB962C8B-B14F-4D97-AF65-F5344CB8AC3E}">
        <p14:creationId xmlns:p14="http://schemas.microsoft.com/office/powerpoint/2010/main" val="3795685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hope this study will encourage similar approaches to continue investigating different ways to alleviate mental fatigue.</a:t>
            </a:r>
            <a:endParaRPr lang="en-US" dirty="0"/>
          </a:p>
        </p:txBody>
      </p:sp>
      <p:sp>
        <p:nvSpPr>
          <p:cNvPr id="4" name="Slide Number Placeholder 3"/>
          <p:cNvSpPr>
            <a:spLocks noGrp="1"/>
          </p:cNvSpPr>
          <p:nvPr>
            <p:ph type="sldNum" sz="quarter" idx="10"/>
          </p:nvPr>
        </p:nvSpPr>
        <p:spPr/>
        <p:txBody>
          <a:bodyPr/>
          <a:lstStyle/>
          <a:p>
            <a:fld id="{ACD98D16-F08B-4B90-AC9D-2C7C552B3E07}" type="slidenum">
              <a:rPr lang="en-US" smtClean="0"/>
              <a:t>36</a:t>
            </a:fld>
            <a:endParaRPr lang="en-US"/>
          </a:p>
        </p:txBody>
      </p:sp>
    </p:spTree>
    <p:extLst>
      <p:ext uri="{BB962C8B-B14F-4D97-AF65-F5344CB8AC3E}">
        <p14:creationId xmlns:p14="http://schemas.microsoft.com/office/powerpoint/2010/main" val="732480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UDC is a framework in Eclipse to collect usage data information. UDC data sets contain the activity information of a particular user, specially the commands used through a session.</a:t>
            </a:r>
            <a:endParaRPr lang="en-US" dirty="0"/>
          </a:p>
        </p:txBody>
      </p:sp>
      <p:sp>
        <p:nvSpPr>
          <p:cNvPr id="4" name="Slide Number Placeholder 3"/>
          <p:cNvSpPr>
            <a:spLocks noGrp="1"/>
          </p:cNvSpPr>
          <p:nvPr>
            <p:ph type="sldNum" sz="quarter" idx="10"/>
          </p:nvPr>
        </p:nvSpPr>
        <p:spPr/>
        <p:txBody>
          <a:bodyPr/>
          <a:lstStyle/>
          <a:p>
            <a:fld id="{ACD98D16-F08B-4B90-AC9D-2C7C552B3E07}" type="slidenum">
              <a:rPr lang="en-US" smtClean="0"/>
              <a:t>39</a:t>
            </a:fld>
            <a:endParaRPr lang="en-US"/>
          </a:p>
        </p:txBody>
      </p:sp>
    </p:spTree>
    <p:extLst>
      <p:ext uri="{BB962C8B-B14F-4D97-AF65-F5344CB8AC3E}">
        <p14:creationId xmlns:p14="http://schemas.microsoft.com/office/powerpoint/2010/main" val="118901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Demand for quality software</a:t>
            </a:r>
          </a:p>
          <a:p>
            <a:r>
              <a:rPr lang="en-US" sz="1200" dirty="0" smtClean="0"/>
              <a:t>Emphasizes performance over the health of the developers</a:t>
            </a:r>
          </a:p>
          <a:p>
            <a:r>
              <a:rPr lang="en-US" sz="1200" dirty="0" smtClean="0"/>
              <a:t>Expectation of long work-hours and participation in death marches</a:t>
            </a:r>
          </a:p>
          <a:p>
            <a:r>
              <a:rPr lang="en-US" sz="1200" dirty="0" smtClean="0"/>
              <a:t>Errors in software can be due to low performance of developers, often as a direct result of absentmindedness or exhaustion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Unfortunately, this can also affect their peers and the company they work for when the applications they are working on have to be integrated and scaled. In addition, there is a reluctance of transmitting negative project status information to the upper ranks of the organizational members. This makes it difficult for the decision makers to take appropriate actions at the right time.</a:t>
            </a:r>
          </a:p>
          <a:p>
            <a:r>
              <a:rPr lang="en-US" sz="1200" dirty="0" smtClean="0"/>
              <a:t>Very little research is carried out in assessing the risk when programming</a:t>
            </a:r>
            <a:endParaRPr lang="en-US" dirty="0" smtClean="0"/>
          </a:p>
          <a:p>
            <a:endParaRPr lang="en-US" dirty="0" smtClean="0"/>
          </a:p>
          <a:p>
            <a:r>
              <a:rPr lang="en-US" dirty="0" smtClean="0"/>
              <a:t>http://nerdiwear.com/website-developer-eyewear/</a:t>
            </a:r>
          </a:p>
          <a:p>
            <a:r>
              <a:rPr lang="en-US" dirty="0" smtClean="0"/>
              <a:t>http://dyn.com/blog/email-marketing-delivery-list-fatigue-deliverability-sending-too-much/</a:t>
            </a:r>
            <a:endParaRPr lang="en-US" dirty="0"/>
          </a:p>
        </p:txBody>
      </p:sp>
      <p:sp>
        <p:nvSpPr>
          <p:cNvPr id="4" name="Slide Number Placeholder 3"/>
          <p:cNvSpPr>
            <a:spLocks noGrp="1"/>
          </p:cNvSpPr>
          <p:nvPr>
            <p:ph type="sldNum" sz="quarter" idx="10"/>
          </p:nvPr>
        </p:nvSpPr>
        <p:spPr/>
        <p:txBody>
          <a:bodyPr/>
          <a:lstStyle/>
          <a:p>
            <a:fld id="{C95A6642-8AEA-4C23-899E-E9A5B0DAE096}" type="slidenum">
              <a:rPr lang="en-US" smtClean="0"/>
              <a:t>2</a:t>
            </a:fld>
            <a:endParaRPr lang="en-US"/>
          </a:p>
        </p:txBody>
      </p:sp>
    </p:spTree>
    <p:extLst>
      <p:ext uri="{BB962C8B-B14F-4D97-AF65-F5344CB8AC3E}">
        <p14:creationId xmlns:p14="http://schemas.microsoft.com/office/powerpoint/2010/main" val="1937102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H1 is accepted for both the users but the score makes us think again about the possibility that it might be rejected for some other sessions. We have compressed the data before processing </a:t>
            </a:r>
            <a:r>
              <a:rPr lang="en-US" sz="1200" b="0" i="0" u="none" strike="noStrike" kern="1200" baseline="0" dirty="0" err="1" smtClean="0">
                <a:solidFill>
                  <a:schemeClr val="tx1"/>
                </a:solidFill>
                <a:latin typeface="+mn-lt"/>
                <a:ea typeface="+mn-ea"/>
                <a:cs typeface="+mn-cs"/>
              </a:rPr>
              <a:t>rst</a:t>
            </a:r>
            <a:r>
              <a:rPr lang="en-US" sz="1200" b="0" i="0" u="none" strike="noStrike" kern="1200" baseline="0" dirty="0" smtClean="0">
                <a:solidFill>
                  <a:schemeClr val="tx1"/>
                </a:solidFill>
                <a:latin typeface="+mn-lt"/>
                <a:ea typeface="+mn-ea"/>
                <a:cs typeface="+mn-cs"/>
              </a:rPr>
              <a:t> by averaging it for a time session and then normalizing, that might have lost some low level information.</a:t>
            </a:r>
            <a:endParaRPr lang="en-US" dirty="0"/>
          </a:p>
        </p:txBody>
      </p:sp>
      <p:sp>
        <p:nvSpPr>
          <p:cNvPr id="4" name="Slide Number Placeholder 3"/>
          <p:cNvSpPr>
            <a:spLocks noGrp="1"/>
          </p:cNvSpPr>
          <p:nvPr>
            <p:ph type="sldNum" sz="quarter" idx="10"/>
          </p:nvPr>
        </p:nvSpPr>
        <p:spPr/>
        <p:txBody>
          <a:bodyPr/>
          <a:lstStyle/>
          <a:p>
            <a:fld id="{ACD98D16-F08B-4B90-AC9D-2C7C552B3E07}" type="slidenum">
              <a:rPr lang="en-US" smtClean="0"/>
              <a:t>40</a:t>
            </a:fld>
            <a:endParaRPr lang="en-US"/>
          </a:p>
        </p:txBody>
      </p:sp>
    </p:spTree>
    <p:extLst>
      <p:ext uri="{BB962C8B-B14F-4D97-AF65-F5344CB8AC3E}">
        <p14:creationId xmlns:p14="http://schemas.microsoft.com/office/powerpoint/2010/main" val="69891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observed that for some users relation between the fatigue and TLX score is diverging. For example, there are times when a developer would only take on a "hard" task if he is feeling "awake". We found out that in some scenarios task difficulty can be a distinct factor from fatigue.</a:t>
            </a:r>
            <a:endParaRPr lang="en-US" dirty="0"/>
          </a:p>
        </p:txBody>
      </p:sp>
      <p:sp>
        <p:nvSpPr>
          <p:cNvPr id="4" name="Slide Number Placeholder 3"/>
          <p:cNvSpPr>
            <a:spLocks noGrp="1"/>
          </p:cNvSpPr>
          <p:nvPr>
            <p:ph type="sldNum" sz="quarter" idx="10"/>
          </p:nvPr>
        </p:nvSpPr>
        <p:spPr/>
        <p:txBody>
          <a:bodyPr/>
          <a:lstStyle/>
          <a:p>
            <a:fld id="{ACD98D16-F08B-4B90-AC9D-2C7C552B3E07}" type="slidenum">
              <a:rPr lang="en-US" smtClean="0"/>
              <a:t>41</a:t>
            </a:fld>
            <a:endParaRPr lang="en-US"/>
          </a:p>
        </p:txBody>
      </p:sp>
    </p:spTree>
    <p:extLst>
      <p:ext uri="{BB962C8B-B14F-4D97-AF65-F5344CB8AC3E}">
        <p14:creationId xmlns:p14="http://schemas.microsoft.com/office/powerpoint/2010/main" val="4033049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Fatigue is a physiological state of reduced mental or physical capability. It results from excessive workload (both physical and mental), exhaustion, or sleep-loss. However, this definition is ambiguous as it is very broad and general. Fatigue (also called exhaustion, tiredness, and lethargy) is a complex phenomenon surrounding several physiological and psychological characteristics.</a:t>
            </a:r>
            <a:endParaRPr lang="en-US" dirty="0" smtClean="0"/>
          </a:p>
          <a:p>
            <a:endParaRPr lang="en-US" dirty="0" smtClean="0"/>
          </a:p>
          <a:p>
            <a:r>
              <a:rPr lang="en-US" dirty="0" smtClean="0"/>
              <a:t>http://www2.warwick.ac.uk/services/ldc/researchers/community/networks/fatigue/</a:t>
            </a:r>
          </a:p>
          <a:p>
            <a:r>
              <a:rPr lang="en-US" dirty="0" smtClean="0"/>
              <a:t>http://www.belladogmagazine.com/</a:t>
            </a:r>
            <a:endParaRPr lang="en-US" dirty="0"/>
          </a:p>
        </p:txBody>
      </p:sp>
      <p:sp>
        <p:nvSpPr>
          <p:cNvPr id="4" name="Slide Number Placeholder 3"/>
          <p:cNvSpPr>
            <a:spLocks noGrp="1"/>
          </p:cNvSpPr>
          <p:nvPr>
            <p:ph type="sldNum" sz="quarter" idx="10"/>
          </p:nvPr>
        </p:nvSpPr>
        <p:spPr/>
        <p:txBody>
          <a:bodyPr/>
          <a:lstStyle/>
          <a:p>
            <a:fld id="{C95A6642-8AEA-4C23-899E-E9A5B0DAE096}" type="slidenum">
              <a:rPr lang="en-US" smtClean="0"/>
              <a:t>3</a:t>
            </a:fld>
            <a:endParaRPr lang="en-US"/>
          </a:p>
        </p:txBody>
      </p:sp>
    </p:spTree>
    <p:extLst>
      <p:ext uri="{BB962C8B-B14F-4D97-AF65-F5344CB8AC3E}">
        <p14:creationId xmlns:p14="http://schemas.microsoft.com/office/powerpoint/2010/main" val="297479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Cognitive studies traditionally deal with the human mind and its processes. Concepts such as reasoning, perception, intelligence, learning, memory and emotion are studied in detail.</a:t>
            </a:r>
          </a:p>
          <a:p>
            <a:r>
              <a:rPr lang="en-US" sz="1200" b="0" i="0" u="none" strike="noStrike" kern="1200" baseline="0" dirty="0" smtClean="0">
                <a:solidFill>
                  <a:schemeClr val="tx1"/>
                </a:solidFill>
                <a:latin typeface="+mn-lt"/>
                <a:ea typeface="+mn-ea"/>
                <a:cs typeface="+mn-cs"/>
              </a:rPr>
              <a:t>Researchers have studied the cognitive issues responsible for several problems developers experience.</a:t>
            </a:r>
          </a:p>
          <a:p>
            <a:endParaRPr lang="en-US" dirty="0" smtClean="0"/>
          </a:p>
          <a:p>
            <a:r>
              <a:rPr lang="en-US" dirty="0" smtClean="0"/>
              <a:t>http://www.colorado.edu/ics/</a:t>
            </a:r>
          </a:p>
          <a:p>
            <a:r>
              <a:rPr lang="en-US" dirty="0" smtClean="0"/>
              <a:t>http://www.paperless-insurance.com/100-car-naturalistic-driving/</a:t>
            </a:r>
          </a:p>
          <a:p>
            <a:r>
              <a:rPr lang="en-US" dirty="0" smtClean="0"/>
              <a:t>http://www.brightstarcare.com/sw-pittsburgh/2012/01/08/nurse-fatigue-and-patient-safety/</a:t>
            </a:r>
          </a:p>
          <a:p>
            <a:r>
              <a:rPr lang="en-US" sz="1200" b="1" i="0" u="none" strike="noStrike" kern="1200" baseline="0" dirty="0" smtClean="0">
                <a:solidFill>
                  <a:schemeClr val="tx1"/>
                </a:solidFill>
                <a:latin typeface="+mn-lt"/>
                <a:ea typeface="+mn-ea"/>
                <a:cs typeface="+mn-cs"/>
              </a:rPr>
              <a:t>Measuring Fatigue </a:t>
            </a:r>
            <a:r>
              <a:rPr lang="en-US" sz="1200" b="0" i="0" u="none" strike="noStrike" kern="1200" baseline="0" dirty="0" smtClean="0">
                <a:solidFill>
                  <a:schemeClr val="tx1"/>
                </a:solidFill>
                <a:latin typeface="+mn-lt"/>
                <a:ea typeface="+mn-ea"/>
                <a:cs typeface="+mn-cs"/>
              </a:rPr>
              <a:t> </a:t>
            </a:r>
            <a:r>
              <a:rPr lang="en-US" sz="1200" b="1" i="0" u="none" strike="noStrike" kern="1200" baseline="0" dirty="0" err="1" smtClean="0">
                <a:solidFill>
                  <a:schemeClr val="tx1"/>
                </a:solidFill>
                <a:latin typeface="+mn-lt"/>
                <a:ea typeface="+mn-ea"/>
                <a:cs typeface="+mn-cs"/>
              </a:rPr>
              <a:t>Dr</a:t>
            </a:r>
            <a:r>
              <a:rPr lang="en-US" sz="1200" b="1" i="0" u="none" strike="noStrike" kern="1200" baseline="0" dirty="0" smtClean="0">
                <a:solidFill>
                  <a:schemeClr val="tx1"/>
                </a:solidFill>
                <a:latin typeface="+mn-lt"/>
                <a:ea typeface="+mn-ea"/>
                <a:cs typeface="+mn-cs"/>
              </a:rPr>
              <a:t> Michelle Millar, Technical Officer (Human Performance), ICAO  </a:t>
            </a:r>
            <a:r>
              <a:rPr lang="en-US" sz="1200" b="0" i="0" u="none" strike="noStrike" kern="1200" baseline="0" dirty="0" smtClean="0">
                <a:solidFill>
                  <a:schemeClr val="tx1"/>
                </a:solidFill>
                <a:latin typeface="+mn-lt"/>
                <a:ea typeface="+mn-ea"/>
                <a:cs typeface="+mn-cs"/>
              </a:rPr>
              <a:t>Asia-Pacific FRMS Seminar  Bangkok – 2012</a:t>
            </a: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95A6642-8AEA-4C23-899E-E9A5B0DAE096}" type="slidenum">
              <a:rPr lang="en-US" smtClean="0"/>
              <a:t>4</a:t>
            </a:fld>
            <a:endParaRPr lang="en-US"/>
          </a:p>
        </p:txBody>
      </p:sp>
    </p:spTree>
    <p:extLst>
      <p:ext uri="{BB962C8B-B14F-4D97-AF65-F5344CB8AC3E}">
        <p14:creationId xmlns:p14="http://schemas.microsoft.com/office/powerpoint/2010/main" val="286935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Our overall research goal is to investigate symptoms related to programming when fatigued and to identify potential ways to predict the occurrence of fatigue. Broader impacts include the potential for establishing workplace guidelines for software development work and tools for flagging code which may need further inspection.</a:t>
            </a:r>
          </a:p>
          <a:p>
            <a:endParaRPr lang="en-US" dirty="0"/>
          </a:p>
        </p:txBody>
      </p:sp>
      <p:sp>
        <p:nvSpPr>
          <p:cNvPr id="4" name="Slide Number Placeholder 3"/>
          <p:cNvSpPr>
            <a:spLocks noGrp="1"/>
          </p:cNvSpPr>
          <p:nvPr>
            <p:ph type="sldNum" sz="quarter" idx="10"/>
          </p:nvPr>
        </p:nvSpPr>
        <p:spPr/>
        <p:txBody>
          <a:bodyPr/>
          <a:lstStyle/>
          <a:p>
            <a:fld id="{C95A6642-8AEA-4C23-899E-E9A5B0DAE096}" type="slidenum">
              <a:rPr lang="en-US" smtClean="0"/>
              <a:t>5</a:t>
            </a:fld>
            <a:endParaRPr lang="en-US"/>
          </a:p>
        </p:txBody>
      </p:sp>
    </p:spTree>
    <p:extLst>
      <p:ext uri="{BB962C8B-B14F-4D97-AF65-F5344CB8AC3E}">
        <p14:creationId xmlns:p14="http://schemas.microsoft.com/office/powerpoint/2010/main" val="338613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questions about sleep were designed to get information regarding their sleep habits and circadian rhythm. Fatigue questions were asked to learn about their views on the fatigue in programming. We derived questions related to work to get information about their work habits and performance. They were intended to provide context for our interpretation.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To avoid observer bias, initial card sorting was performed by both the authors and was taken further for more analysis only after achieving a satisfying inter-rate agreement score.</a:t>
            </a:r>
            <a:endParaRPr lang="en-US" dirty="0" smtClean="0"/>
          </a:p>
        </p:txBody>
      </p:sp>
      <p:sp>
        <p:nvSpPr>
          <p:cNvPr id="4" name="Slide Number Placeholder 3"/>
          <p:cNvSpPr>
            <a:spLocks noGrp="1"/>
          </p:cNvSpPr>
          <p:nvPr>
            <p:ph type="sldNum" sz="quarter" idx="10"/>
          </p:nvPr>
        </p:nvSpPr>
        <p:spPr/>
        <p:txBody>
          <a:bodyPr/>
          <a:lstStyle/>
          <a:p>
            <a:fld id="{ACD98D16-F08B-4B90-AC9D-2C7C552B3E07}" type="slidenum">
              <a:rPr lang="en-US" smtClean="0"/>
              <a:t>8</a:t>
            </a:fld>
            <a:endParaRPr lang="en-US"/>
          </a:p>
        </p:txBody>
      </p:sp>
    </p:spTree>
    <p:extLst>
      <p:ext uri="{BB962C8B-B14F-4D97-AF65-F5344CB8AC3E}">
        <p14:creationId xmlns:p14="http://schemas.microsoft.com/office/powerpoint/2010/main" val="2402541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Stress and sleepiness are the highest ranked factors, which validates our definition of mental fatigue in programming tasks’, that triggers from sleepless nights and day-long work. Physical activities often play a role in triggering exhaustion as well. We found mood among the selected causes, which is already considered having an effect on programmer’s debugging performance [Kha11].</a:t>
            </a:r>
            <a:endParaRPr lang="en-US" dirty="0" smtClean="0"/>
          </a:p>
          <a:p>
            <a:endParaRPr lang="en-US" dirty="0"/>
          </a:p>
        </p:txBody>
      </p:sp>
      <p:sp>
        <p:nvSpPr>
          <p:cNvPr id="4" name="Slide Number Placeholder 3"/>
          <p:cNvSpPr>
            <a:spLocks noGrp="1"/>
          </p:cNvSpPr>
          <p:nvPr>
            <p:ph type="sldNum" sz="quarter" idx="10"/>
          </p:nvPr>
        </p:nvSpPr>
        <p:spPr/>
        <p:txBody>
          <a:bodyPr/>
          <a:lstStyle/>
          <a:p>
            <a:fld id="{C95A6642-8AEA-4C23-899E-E9A5B0DAE096}" type="slidenum">
              <a:rPr lang="en-US" smtClean="0"/>
              <a:t>9</a:t>
            </a:fld>
            <a:endParaRPr lang="en-US"/>
          </a:p>
        </p:txBody>
      </p:sp>
    </p:spTree>
    <p:extLst>
      <p:ext uri="{BB962C8B-B14F-4D97-AF65-F5344CB8AC3E}">
        <p14:creationId xmlns:p14="http://schemas.microsoft.com/office/powerpoint/2010/main" val="3834026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Each of the factors are intertwined in a way - 100+ responses included multiple factors</a:t>
            </a:r>
          </a:p>
          <a:p>
            <a:endParaRPr lang="en-US" dirty="0"/>
          </a:p>
        </p:txBody>
      </p:sp>
      <p:sp>
        <p:nvSpPr>
          <p:cNvPr id="4" name="Slide Number Placeholder 3"/>
          <p:cNvSpPr>
            <a:spLocks noGrp="1"/>
          </p:cNvSpPr>
          <p:nvPr>
            <p:ph type="sldNum" sz="quarter" idx="10"/>
          </p:nvPr>
        </p:nvSpPr>
        <p:spPr/>
        <p:txBody>
          <a:bodyPr/>
          <a:lstStyle/>
          <a:p>
            <a:fld id="{C95A6642-8AEA-4C23-899E-E9A5B0DAE096}" type="slidenum">
              <a:rPr lang="en-US" smtClean="0"/>
              <a:t>10</a:t>
            </a:fld>
            <a:endParaRPr lang="en-US"/>
          </a:p>
        </p:txBody>
      </p:sp>
    </p:spTree>
    <p:extLst>
      <p:ext uri="{BB962C8B-B14F-4D97-AF65-F5344CB8AC3E}">
        <p14:creationId xmlns:p14="http://schemas.microsoft.com/office/powerpoint/2010/main" val="113676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For carrying out any activity, the context and environment are also very important in determining the level of fatigue during the day. For example, whether it is work-related variables such as motivation, stress, boredom, distractions; or environment-related factors such as ambiance that includes temperature, noise, lighting; or even lifestyle factors such as food, drugs like caffeine, posture, it is important to consider these contextual variables as they can contribute to the fatigue a human being experiences</a:t>
            </a:r>
            <a:endParaRPr lang="en-US" dirty="0" smtClean="0"/>
          </a:p>
          <a:p>
            <a:endParaRPr lang="en-US" dirty="0"/>
          </a:p>
        </p:txBody>
      </p:sp>
      <p:sp>
        <p:nvSpPr>
          <p:cNvPr id="4" name="Slide Number Placeholder 3"/>
          <p:cNvSpPr>
            <a:spLocks noGrp="1"/>
          </p:cNvSpPr>
          <p:nvPr>
            <p:ph type="sldNum" sz="quarter" idx="10"/>
          </p:nvPr>
        </p:nvSpPr>
        <p:spPr/>
        <p:txBody>
          <a:bodyPr/>
          <a:lstStyle/>
          <a:p>
            <a:fld id="{C95A6642-8AEA-4C23-899E-E9A5B0DAE096}" type="slidenum">
              <a:rPr lang="en-US" smtClean="0"/>
              <a:t>12</a:t>
            </a:fld>
            <a:endParaRPr lang="en-US"/>
          </a:p>
        </p:txBody>
      </p:sp>
    </p:spTree>
    <p:extLst>
      <p:ext uri="{BB962C8B-B14F-4D97-AF65-F5344CB8AC3E}">
        <p14:creationId xmlns:p14="http://schemas.microsoft.com/office/powerpoint/2010/main" val="365770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5/5/2015</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38355"/>
            <a:ext cx="2057400" cy="54878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38355"/>
            <a:ext cx="6019800" cy="54878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5/5/2015</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5/5/2015</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5/5/2015</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smtClean="0"/>
              <a:t>5/5/2015</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Saurabh Sarkar (NCSU)</a:t>
            </a: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5/5/2015</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Saurabh Sarkar (NCSU)</a:t>
            </a: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r>
              <a:rPr lang="en-US" smtClean="0"/>
              <a:t>5/5/2015</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Saurabh Sarkar (NCSU)</a:t>
            </a: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5/5/2015</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Saurabh Sarkar (NCSU)</a:t>
            </a: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5222"/>
            <a:ext cx="3008313" cy="839877"/>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595223"/>
            <a:ext cx="5111750" cy="55309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5/5/2015</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Saurabh Sarkar (NCSU)</a:t>
            </a: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5/5/2015</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Saurabh Sarkar (NCSU)</a:t>
            </a: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00113"/>
            <a:ext cx="82296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3022600"/>
            <a:ext cx="82296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r>
              <a:rPr lang="en-US" smtClean="0"/>
              <a:t>5/5/2015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r>
              <a:rPr lang="en-US" smtClean="0"/>
              <a:t>Saurabh Sarkar (NCSU)</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0EF7D53D-272A-624E-BE3D-99D13E2B4193}" type="slidenum">
              <a:rPr lang="en-US" smtClean="0"/>
              <a:pPr>
                <a:defRPr/>
              </a:pPr>
              <a:t>‹#›</a:t>
            </a:fld>
            <a:endParaRPr lang="en-US" dirty="0"/>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9144000"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notesSlide" Target="../notesSlides/notesSlide4.xml"/><Relationship Id="rId7"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gif"/><Relationship Id="rId5" Type="http://schemas.openxmlformats.org/officeDocument/2006/relationships/image" Target="../media/image6.wmf"/><Relationship Id="rId10" Type="http://schemas.openxmlformats.org/officeDocument/2006/relationships/image" Target="../media/image11.png"/><Relationship Id="rId4" Type="http://schemas.openxmlformats.org/officeDocument/2006/relationships/oleObject" Target="../embeddings/oleObject1.bin"/><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794982" y="1505352"/>
            <a:ext cx="7772400" cy="1470025"/>
          </a:xfrm>
        </p:spPr>
        <p:txBody>
          <a:bodyPr/>
          <a:lstStyle/>
          <a:p>
            <a:r>
              <a:rPr lang="en-US" b="0" dirty="0"/>
              <a:t>Investigation of the Effects </a:t>
            </a:r>
            <a:r>
              <a:rPr lang="en-US" b="0" dirty="0" smtClean="0"/>
              <a:t>of Mental </a:t>
            </a:r>
            <a:r>
              <a:rPr lang="en-US" b="0" dirty="0"/>
              <a:t>Fatigue on Programming </a:t>
            </a:r>
            <a:r>
              <a:rPr lang="en-US" b="0" dirty="0" smtClean="0"/>
              <a:t>Tasks</a:t>
            </a:r>
            <a:endParaRPr lang="en-US" dirty="0">
              <a:latin typeface="Arial" charset="0"/>
            </a:endParaRPr>
          </a:p>
        </p:txBody>
      </p:sp>
      <p:sp>
        <p:nvSpPr>
          <p:cNvPr id="3" name="Subtitle 2"/>
          <p:cNvSpPr>
            <a:spLocks noGrp="1"/>
          </p:cNvSpPr>
          <p:nvPr>
            <p:ph type="subTitle" idx="1"/>
          </p:nvPr>
        </p:nvSpPr>
        <p:spPr>
          <a:xfrm>
            <a:off x="1371600" y="4035289"/>
            <a:ext cx="6400800" cy="1752600"/>
          </a:xfrm>
        </p:spPr>
        <p:txBody>
          <a:bodyPr rtlCol="0">
            <a:normAutofit/>
          </a:bodyPr>
          <a:lstStyle/>
          <a:p>
            <a:pPr fontAlgn="auto">
              <a:spcAft>
                <a:spcPts val="0"/>
              </a:spcAft>
              <a:buFont typeface="Arial"/>
              <a:buNone/>
              <a:defRPr/>
            </a:pPr>
            <a:r>
              <a:rPr lang="en-US" dirty="0" smtClean="0">
                <a:ea typeface="+mn-ea"/>
              </a:rPr>
              <a:t>Saurabh Sarkar</a:t>
            </a:r>
          </a:p>
          <a:p>
            <a:pPr fontAlgn="auto">
              <a:spcAft>
                <a:spcPts val="0"/>
              </a:spcAft>
              <a:defRPr/>
            </a:pPr>
            <a:r>
              <a:rPr lang="en-US" sz="1800" dirty="0"/>
              <a:t>North Carolina State </a:t>
            </a:r>
            <a:r>
              <a:rPr lang="en-US" sz="1800" dirty="0" smtClean="0"/>
              <a:t>University</a:t>
            </a:r>
          </a:p>
          <a:p>
            <a:pPr fontAlgn="auto">
              <a:spcAft>
                <a:spcPts val="0"/>
              </a:spcAft>
              <a:defRPr/>
            </a:pPr>
            <a:endParaRPr lang="en-US" dirty="0">
              <a:ea typeface="+mn-ea"/>
            </a:endParaRPr>
          </a:p>
          <a:p>
            <a:pPr fontAlgn="auto">
              <a:spcAft>
                <a:spcPts val="0"/>
              </a:spcAft>
              <a:defRPr/>
            </a:pPr>
            <a:r>
              <a:rPr lang="en-US" dirty="0" smtClean="0">
                <a:ea typeface="+mn-ea"/>
              </a:rPr>
              <a:t>Adviser – </a:t>
            </a:r>
            <a:r>
              <a:rPr lang="en-US" dirty="0" smtClean="0">
                <a:ea typeface="+mn-ea"/>
              </a:rPr>
              <a:t>Dr. </a:t>
            </a:r>
            <a:r>
              <a:rPr lang="en-US" dirty="0" smtClean="0">
                <a:ea typeface="+mn-ea"/>
              </a:rPr>
              <a:t>Christopher </a:t>
            </a:r>
            <a:r>
              <a:rPr lang="en-US" dirty="0" err="1" smtClean="0">
                <a:ea typeface="+mn-ea"/>
              </a:rPr>
              <a:t>Parnin</a:t>
            </a:r>
            <a:endParaRPr lang="en-US" dirty="0">
              <a:ea typeface="+mn-ea"/>
            </a:endParaRPr>
          </a:p>
        </p:txBody>
      </p:sp>
      <p:sp>
        <p:nvSpPr>
          <p:cNvPr id="2" name="Date Placeholder 1"/>
          <p:cNvSpPr>
            <a:spLocks noGrp="1"/>
          </p:cNvSpPr>
          <p:nvPr>
            <p:ph type="dt" sz="half" idx="10"/>
          </p:nvPr>
        </p:nvSpPr>
        <p:spPr/>
        <p:txBody>
          <a:bodyPr/>
          <a:lstStyle/>
          <a:p>
            <a:pPr>
              <a:defRPr/>
            </a:pPr>
            <a:r>
              <a:rPr lang="en-US" smtClean="0"/>
              <a:t>5/5/2015</a:t>
            </a:r>
            <a:endParaRPr lang="en-US"/>
          </a:p>
        </p:txBody>
      </p:sp>
      <p:sp>
        <p:nvSpPr>
          <p:cNvPr id="4" name="Footer Placeholder 3"/>
          <p:cNvSpPr>
            <a:spLocks noGrp="1"/>
          </p:cNvSpPr>
          <p:nvPr>
            <p:ph type="ftr" sz="quarter" idx="11"/>
          </p:nvPr>
        </p:nvSpPr>
        <p:spPr/>
        <p:txBody>
          <a:bodyPr/>
          <a:lstStyle/>
          <a:p>
            <a:pPr>
              <a:defRPr/>
            </a:pPr>
            <a:r>
              <a:rPr lang="en-US" smtClean="0"/>
              <a:t>Saurabh Sarkar (NCSU)</a:t>
            </a:r>
            <a:endParaRPr lang="en-US"/>
          </a:p>
        </p:txBody>
      </p:sp>
      <p:sp>
        <p:nvSpPr>
          <p:cNvPr id="5" name="Slide Number Placeholder 4"/>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1767190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RQ2: </a:t>
            </a:r>
            <a:r>
              <a:rPr lang="en-US" dirty="0" smtClean="0"/>
              <a:t>Effects</a:t>
            </a:r>
            <a:endParaRPr lang="en-US" dirty="0"/>
          </a:p>
        </p:txBody>
      </p:sp>
      <p:sp>
        <p:nvSpPr>
          <p:cNvPr id="4" name="Date Placeholder 3"/>
          <p:cNvSpPr>
            <a:spLocks noGrp="1"/>
          </p:cNvSpPr>
          <p:nvPr>
            <p:ph type="dt" sz="half" idx="10"/>
          </p:nvPr>
        </p:nvSpPr>
        <p:spPr/>
        <p:txBody>
          <a:bodyPr/>
          <a:lstStyle/>
          <a:p>
            <a:pPr>
              <a:defRPr/>
            </a:pPr>
            <a:r>
              <a:rPr lang="en-US" smtClean="0"/>
              <a:t>5/5/2015</a:t>
            </a:r>
            <a:endParaRPr lang="en-US"/>
          </a:p>
        </p:txBody>
      </p:sp>
      <p:sp>
        <p:nvSpPr>
          <p:cNvPr id="5" name="Footer Placeholder 4"/>
          <p:cNvSpPr>
            <a:spLocks noGrp="1"/>
          </p:cNvSpPr>
          <p:nvPr>
            <p:ph type="ftr" sz="quarter" idx="11"/>
          </p:nvPr>
        </p:nvSpPr>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sp>
        <p:nvSpPr>
          <p:cNvPr id="12" name="Rounded Rectangular Callout 11"/>
          <p:cNvSpPr/>
          <p:nvPr/>
        </p:nvSpPr>
        <p:spPr>
          <a:xfrm>
            <a:off x="1976284" y="3244647"/>
            <a:ext cx="5574890" cy="1224116"/>
          </a:xfrm>
          <a:prstGeom prst="wedgeRoundRectCallout">
            <a:avLst>
              <a:gd name="adj1" fmla="val -20833"/>
              <a:gd name="adj2" fmla="val 4924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i="1" dirty="0"/>
              <a:t>Take longer to complete a task. Hold less information in my head. Easily distracted. Make more silly mistakes</a:t>
            </a:r>
            <a:r>
              <a:rPr lang="en-US" i="1" dirty="0" smtClean="0"/>
              <a:t>.</a:t>
            </a:r>
            <a:endParaRPr lang="en-US" dirty="0"/>
          </a:p>
        </p:txBody>
      </p:sp>
      <p:sp>
        <p:nvSpPr>
          <p:cNvPr id="13" name="Oval 12"/>
          <p:cNvSpPr/>
          <p:nvPr/>
        </p:nvSpPr>
        <p:spPr>
          <a:xfrm>
            <a:off x="661219" y="2145482"/>
            <a:ext cx="2772697" cy="82590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FF0000"/>
                </a:solidFill>
              </a:rPr>
              <a:t>Performance</a:t>
            </a:r>
            <a:endParaRPr lang="en-US" b="1" dirty="0">
              <a:solidFill>
                <a:srgbClr val="FF0000"/>
              </a:solidFill>
            </a:endParaRPr>
          </a:p>
        </p:txBody>
      </p:sp>
      <p:sp>
        <p:nvSpPr>
          <p:cNvPr id="14" name="Oval 13"/>
          <p:cNvSpPr/>
          <p:nvPr/>
        </p:nvSpPr>
        <p:spPr>
          <a:xfrm>
            <a:off x="5370870" y="2145481"/>
            <a:ext cx="2772697" cy="82590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92D050"/>
                </a:solidFill>
              </a:rPr>
              <a:t>Mental Work-set</a:t>
            </a:r>
            <a:endParaRPr lang="en-US" b="1" dirty="0">
              <a:solidFill>
                <a:srgbClr val="92D050"/>
              </a:solidFill>
            </a:endParaRPr>
          </a:p>
        </p:txBody>
      </p:sp>
      <p:sp>
        <p:nvSpPr>
          <p:cNvPr id="15" name="Oval 14"/>
          <p:cNvSpPr/>
          <p:nvPr/>
        </p:nvSpPr>
        <p:spPr>
          <a:xfrm>
            <a:off x="661219" y="4742019"/>
            <a:ext cx="2772697" cy="82590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00B0F0"/>
                </a:solidFill>
              </a:rPr>
              <a:t>Focus</a:t>
            </a:r>
            <a:endParaRPr lang="en-US" b="1" dirty="0">
              <a:solidFill>
                <a:srgbClr val="00B0F0"/>
              </a:solidFill>
            </a:endParaRPr>
          </a:p>
        </p:txBody>
      </p:sp>
      <p:sp>
        <p:nvSpPr>
          <p:cNvPr id="16" name="Oval 15"/>
          <p:cNvSpPr/>
          <p:nvPr/>
        </p:nvSpPr>
        <p:spPr>
          <a:xfrm>
            <a:off x="5370870" y="4742018"/>
            <a:ext cx="2772697" cy="82590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chemeClr val="accent6">
                    <a:lumMod val="75000"/>
                  </a:schemeClr>
                </a:solidFill>
              </a:rPr>
              <a:t>Errors</a:t>
            </a:r>
            <a:endParaRPr lang="en-US" b="1" dirty="0">
              <a:solidFill>
                <a:schemeClr val="accent6">
                  <a:lumMod val="75000"/>
                </a:schemeClr>
              </a:solidFill>
            </a:endParaRPr>
          </a:p>
        </p:txBody>
      </p:sp>
      <p:sp>
        <p:nvSpPr>
          <p:cNvPr id="17" name="Rounded Rectangular Callout 16"/>
          <p:cNvSpPr/>
          <p:nvPr/>
        </p:nvSpPr>
        <p:spPr>
          <a:xfrm>
            <a:off x="1976284" y="3244029"/>
            <a:ext cx="5574890" cy="1224116"/>
          </a:xfrm>
          <a:prstGeom prst="wedgeRoundRectCallout">
            <a:avLst>
              <a:gd name="adj1" fmla="val -20833"/>
              <a:gd name="adj2" fmla="val 4924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i="1" dirty="0">
                <a:solidFill>
                  <a:srgbClr val="FF0000"/>
                </a:solidFill>
              </a:rPr>
              <a:t>Take longer to complete a task</a:t>
            </a:r>
            <a:r>
              <a:rPr lang="en-US" i="1" dirty="0"/>
              <a:t>. Hold less information in my head. Easily distracted. Make more silly mistakes</a:t>
            </a:r>
            <a:r>
              <a:rPr lang="en-US" i="1" dirty="0" smtClean="0"/>
              <a:t>.</a:t>
            </a:r>
            <a:endParaRPr lang="en-US" dirty="0"/>
          </a:p>
        </p:txBody>
      </p:sp>
      <p:sp>
        <p:nvSpPr>
          <p:cNvPr id="18" name="Rounded Rectangular Callout 17"/>
          <p:cNvSpPr/>
          <p:nvPr/>
        </p:nvSpPr>
        <p:spPr>
          <a:xfrm>
            <a:off x="1976284" y="3243411"/>
            <a:ext cx="5574890" cy="1224116"/>
          </a:xfrm>
          <a:prstGeom prst="wedgeRoundRectCallout">
            <a:avLst>
              <a:gd name="adj1" fmla="val -20833"/>
              <a:gd name="adj2" fmla="val 4924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i="1" dirty="0">
                <a:solidFill>
                  <a:srgbClr val="FF0000"/>
                </a:solidFill>
              </a:rPr>
              <a:t>Take longer to complete a task</a:t>
            </a:r>
            <a:r>
              <a:rPr lang="en-US" i="1" dirty="0"/>
              <a:t>. </a:t>
            </a:r>
            <a:r>
              <a:rPr lang="en-US" i="1" dirty="0">
                <a:solidFill>
                  <a:srgbClr val="92D050"/>
                </a:solidFill>
              </a:rPr>
              <a:t>Hold less information in my head</a:t>
            </a:r>
            <a:r>
              <a:rPr lang="en-US" i="1" dirty="0"/>
              <a:t>. Easily distracted. Make more silly mistakes</a:t>
            </a:r>
            <a:r>
              <a:rPr lang="en-US" i="1" dirty="0" smtClean="0"/>
              <a:t>.</a:t>
            </a:r>
            <a:endParaRPr lang="en-US" dirty="0"/>
          </a:p>
        </p:txBody>
      </p:sp>
      <p:sp>
        <p:nvSpPr>
          <p:cNvPr id="19" name="Rounded Rectangular Callout 18"/>
          <p:cNvSpPr/>
          <p:nvPr/>
        </p:nvSpPr>
        <p:spPr>
          <a:xfrm>
            <a:off x="1976284" y="3242793"/>
            <a:ext cx="5574890" cy="1224116"/>
          </a:xfrm>
          <a:prstGeom prst="wedgeRoundRectCallout">
            <a:avLst>
              <a:gd name="adj1" fmla="val -20833"/>
              <a:gd name="adj2" fmla="val 4924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i="1" dirty="0">
                <a:solidFill>
                  <a:srgbClr val="FF0000"/>
                </a:solidFill>
              </a:rPr>
              <a:t>Take longer to complete a task</a:t>
            </a:r>
            <a:r>
              <a:rPr lang="en-US" i="1" dirty="0"/>
              <a:t>. </a:t>
            </a:r>
            <a:r>
              <a:rPr lang="en-US" i="1" dirty="0">
                <a:solidFill>
                  <a:srgbClr val="92D050"/>
                </a:solidFill>
              </a:rPr>
              <a:t>Hold less information in my head</a:t>
            </a:r>
            <a:r>
              <a:rPr lang="en-US" i="1" dirty="0"/>
              <a:t>. </a:t>
            </a:r>
            <a:r>
              <a:rPr lang="en-US" i="1" dirty="0">
                <a:solidFill>
                  <a:srgbClr val="00B0F0"/>
                </a:solidFill>
              </a:rPr>
              <a:t>Easily distracted</a:t>
            </a:r>
            <a:r>
              <a:rPr lang="en-US" i="1" dirty="0"/>
              <a:t>. </a:t>
            </a:r>
            <a:r>
              <a:rPr lang="en-US" i="1" dirty="0">
                <a:solidFill>
                  <a:schemeClr val="tx1"/>
                </a:solidFill>
              </a:rPr>
              <a:t>Make more silly mistakes</a:t>
            </a:r>
            <a:r>
              <a:rPr lang="en-US" i="1" dirty="0" smtClean="0"/>
              <a:t>.</a:t>
            </a:r>
            <a:endParaRPr lang="en-US" dirty="0"/>
          </a:p>
        </p:txBody>
      </p:sp>
      <p:sp>
        <p:nvSpPr>
          <p:cNvPr id="20" name="Rounded Rectangular Callout 19"/>
          <p:cNvSpPr/>
          <p:nvPr/>
        </p:nvSpPr>
        <p:spPr>
          <a:xfrm>
            <a:off x="1976284" y="3244647"/>
            <a:ext cx="5574890" cy="1224116"/>
          </a:xfrm>
          <a:prstGeom prst="wedgeRoundRectCallout">
            <a:avLst>
              <a:gd name="adj1" fmla="val -20833"/>
              <a:gd name="adj2" fmla="val 4924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i="1" dirty="0">
                <a:solidFill>
                  <a:srgbClr val="FF0000"/>
                </a:solidFill>
              </a:rPr>
              <a:t>Take longer to complete a task</a:t>
            </a:r>
            <a:r>
              <a:rPr lang="en-US" i="1" dirty="0"/>
              <a:t>. </a:t>
            </a:r>
            <a:r>
              <a:rPr lang="en-US" i="1" dirty="0">
                <a:solidFill>
                  <a:srgbClr val="92D050"/>
                </a:solidFill>
              </a:rPr>
              <a:t>Hold less information in my head</a:t>
            </a:r>
            <a:r>
              <a:rPr lang="en-US" i="1" dirty="0"/>
              <a:t>. </a:t>
            </a:r>
            <a:r>
              <a:rPr lang="en-US" i="1" dirty="0">
                <a:solidFill>
                  <a:srgbClr val="00B0F0"/>
                </a:solidFill>
              </a:rPr>
              <a:t>Easily distracted</a:t>
            </a:r>
            <a:r>
              <a:rPr lang="en-US" i="1" dirty="0"/>
              <a:t>. </a:t>
            </a:r>
            <a:r>
              <a:rPr lang="en-US" i="1" dirty="0">
                <a:solidFill>
                  <a:schemeClr val="accent6">
                    <a:lumMod val="75000"/>
                  </a:schemeClr>
                </a:solidFill>
              </a:rPr>
              <a:t>Make more silly mistakes</a:t>
            </a:r>
            <a:r>
              <a:rPr lang="en-US" i="1" dirty="0" smtClean="0"/>
              <a:t>.</a:t>
            </a:r>
            <a:endParaRPr lang="en-US" dirty="0"/>
          </a:p>
        </p:txBody>
      </p:sp>
    </p:spTree>
    <p:extLst>
      <p:ext uri="{BB962C8B-B14F-4D97-AF65-F5344CB8AC3E}">
        <p14:creationId xmlns:p14="http://schemas.microsoft.com/office/powerpoint/2010/main" val="232979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Sample Responses</a:t>
            </a:r>
            <a:endParaRPr lang="en-US" dirty="0"/>
          </a:p>
        </p:txBody>
      </p:sp>
      <p:sp>
        <p:nvSpPr>
          <p:cNvPr id="4" name="Date Placeholder 3"/>
          <p:cNvSpPr>
            <a:spLocks noGrp="1"/>
          </p:cNvSpPr>
          <p:nvPr>
            <p:ph type="dt" sz="half" idx="10"/>
          </p:nvPr>
        </p:nvSpPr>
        <p:spPr/>
        <p:txBody>
          <a:bodyPr/>
          <a:lstStyle/>
          <a:p>
            <a:pPr>
              <a:defRPr/>
            </a:pPr>
            <a:r>
              <a:rPr lang="en-US" smtClean="0"/>
              <a:t>5/5/2015</a:t>
            </a:r>
            <a:endParaRPr lang="en-US"/>
          </a:p>
        </p:txBody>
      </p:sp>
      <p:sp>
        <p:nvSpPr>
          <p:cNvPr id="5" name="Footer Placeholder 4"/>
          <p:cNvSpPr>
            <a:spLocks noGrp="1"/>
          </p:cNvSpPr>
          <p:nvPr>
            <p:ph type="ftr" sz="quarter" idx="11"/>
          </p:nvPr>
        </p:nvSpPr>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sp>
        <p:nvSpPr>
          <p:cNvPr id="8" name="Rounded Rectangular Callout 7"/>
          <p:cNvSpPr/>
          <p:nvPr/>
        </p:nvSpPr>
        <p:spPr>
          <a:xfrm>
            <a:off x="927867" y="1968500"/>
            <a:ext cx="2862470" cy="1413391"/>
          </a:xfrm>
          <a:prstGeom prst="wedgeRoundRectCallou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When I am tired I cannot </a:t>
            </a:r>
            <a:r>
              <a:rPr lang="en-US" dirty="0">
                <a:solidFill>
                  <a:schemeClr val="accent6">
                    <a:lumMod val="75000"/>
                  </a:schemeClr>
                </a:solidFill>
              </a:rPr>
              <a:t>come up with solutions </a:t>
            </a:r>
            <a:r>
              <a:rPr lang="en-US" dirty="0" smtClean="0">
                <a:solidFill>
                  <a:schemeClr val="accent6">
                    <a:lumMod val="75000"/>
                  </a:schemeClr>
                </a:solidFill>
              </a:rPr>
              <a:t>as quickly</a:t>
            </a:r>
            <a:r>
              <a:rPr lang="en-US" dirty="0"/>
              <a:t>, or sometimes not at all, as compared </a:t>
            </a:r>
            <a:r>
              <a:rPr lang="en-US" dirty="0" smtClean="0"/>
              <a:t>to . </a:t>
            </a:r>
            <a:r>
              <a:rPr lang="en-US" dirty="0"/>
              <a:t>. .</a:t>
            </a:r>
          </a:p>
        </p:txBody>
      </p:sp>
      <p:sp>
        <p:nvSpPr>
          <p:cNvPr id="9" name="Rounded Rectangular Callout 8"/>
          <p:cNvSpPr/>
          <p:nvPr/>
        </p:nvSpPr>
        <p:spPr>
          <a:xfrm>
            <a:off x="4967749" y="1968499"/>
            <a:ext cx="3170901" cy="1413392"/>
          </a:xfrm>
          <a:prstGeom prst="wedgeRoundRectCallou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Sometimes it’s a boon, other times it harms </a:t>
            </a:r>
            <a:r>
              <a:rPr lang="en-US" dirty="0" smtClean="0"/>
              <a:t>my </a:t>
            </a:r>
            <a:r>
              <a:rPr lang="en-US" dirty="0" smtClean="0">
                <a:solidFill>
                  <a:schemeClr val="accent6">
                    <a:lumMod val="75000"/>
                  </a:schemeClr>
                </a:solidFill>
              </a:rPr>
              <a:t>productivity</a:t>
            </a:r>
            <a:r>
              <a:rPr lang="en-US" dirty="0"/>
              <a:t>. The </a:t>
            </a:r>
            <a:r>
              <a:rPr lang="en-US" dirty="0">
                <a:solidFill>
                  <a:schemeClr val="accent6">
                    <a:lumMod val="75000"/>
                  </a:schemeClr>
                </a:solidFill>
              </a:rPr>
              <a:t>quality of my works </a:t>
            </a:r>
            <a:r>
              <a:rPr lang="en-US" dirty="0" smtClean="0">
                <a:solidFill>
                  <a:schemeClr val="accent6">
                    <a:lumMod val="75000"/>
                  </a:schemeClr>
                </a:solidFill>
              </a:rPr>
              <a:t>declines</a:t>
            </a:r>
            <a:r>
              <a:rPr lang="en-US" dirty="0" smtClean="0">
                <a:solidFill>
                  <a:srgbClr val="FFC000"/>
                </a:solidFill>
              </a:rPr>
              <a:t> </a:t>
            </a:r>
            <a:r>
              <a:rPr lang="en-US" dirty="0" smtClean="0"/>
              <a:t>drastically . </a:t>
            </a:r>
            <a:r>
              <a:rPr lang="en-US" dirty="0"/>
              <a:t>. .</a:t>
            </a:r>
          </a:p>
        </p:txBody>
      </p:sp>
      <p:sp>
        <p:nvSpPr>
          <p:cNvPr id="10" name="Rounded Rectangular Callout 9"/>
          <p:cNvSpPr/>
          <p:nvPr/>
        </p:nvSpPr>
        <p:spPr>
          <a:xfrm>
            <a:off x="927867" y="4124163"/>
            <a:ext cx="2862470" cy="1565934"/>
          </a:xfrm>
          <a:prstGeom prst="wedgeRoundRectCallou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Introducing </a:t>
            </a:r>
            <a:r>
              <a:rPr lang="en-US" dirty="0">
                <a:solidFill>
                  <a:schemeClr val="accent6">
                    <a:lumMod val="75000"/>
                  </a:schemeClr>
                </a:solidFill>
              </a:rPr>
              <a:t>bugs </a:t>
            </a:r>
            <a:r>
              <a:rPr lang="en-US" dirty="0"/>
              <a:t>into code, not deploying </a:t>
            </a:r>
            <a:r>
              <a:rPr lang="en-US" dirty="0" smtClean="0"/>
              <a:t>latest binaries </a:t>
            </a:r>
            <a:r>
              <a:rPr lang="en-US" dirty="0"/>
              <a:t>and being surprised at lack of change </a:t>
            </a:r>
            <a:r>
              <a:rPr lang="en-US" dirty="0" smtClean="0"/>
              <a:t>in behavior . </a:t>
            </a:r>
            <a:r>
              <a:rPr lang="en-US" dirty="0"/>
              <a:t>. .</a:t>
            </a:r>
          </a:p>
        </p:txBody>
      </p:sp>
      <p:sp>
        <p:nvSpPr>
          <p:cNvPr id="11" name="Rounded Rectangular Callout 10"/>
          <p:cNvSpPr/>
          <p:nvPr/>
        </p:nvSpPr>
        <p:spPr>
          <a:xfrm>
            <a:off x="4967749" y="4125013"/>
            <a:ext cx="3170901" cy="1565934"/>
          </a:xfrm>
          <a:prstGeom prst="wedgeRoundRectCallou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When I’m tired I </a:t>
            </a:r>
            <a:r>
              <a:rPr lang="en-US" dirty="0">
                <a:solidFill>
                  <a:schemeClr val="accent6">
                    <a:lumMod val="75000"/>
                  </a:schemeClr>
                </a:solidFill>
              </a:rPr>
              <a:t>lose all desire to continue</a:t>
            </a:r>
            <a:r>
              <a:rPr lang="en-US" dirty="0">
                <a:solidFill>
                  <a:srgbClr val="FFC000"/>
                </a:solidFill>
              </a:rPr>
              <a:t> </a:t>
            </a:r>
            <a:r>
              <a:rPr lang="en-US" dirty="0"/>
              <a:t>with </a:t>
            </a:r>
            <a:r>
              <a:rPr lang="en-US" dirty="0" smtClean="0"/>
              <a:t>the task </a:t>
            </a:r>
            <a:r>
              <a:rPr lang="en-US" dirty="0"/>
              <a:t>at hand which is </a:t>
            </a:r>
            <a:r>
              <a:rPr lang="en-US" dirty="0" smtClean="0"/>
              <a:t>upsetting . </a:t>
            </a:r>
            <a:r>
              <a:rPr lang="en-US" dirty="0"/>
              <a:t>. .</a:t>
            </a:r>
          </a:p>
        </p:txBody>
      </p:sp>
    </p:spTree>
    <p:extLst>
      <p:ext uri="{BB962C8B-B14F-4D97-AF65-F5344CB8AC3E}">
        <p14:creationId xmlns:p14="http://schemas.microsoft.com/office/powerpoint/2010/main" val="2186004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Fatigue</a:t>
            </a:r>
            <a:endParaRPr lang="en-US" dirty="0"/>
          </a:p>
        </p:txBody>
      </p:sp>
      <p:sp>
        <p:nvSpPr>
          <p:cNvPr id="3" name="Content Placeholder 2"/>
          <p:cNvSpPr>
            <a:spLocks noGrp="1"/>
          </p:cNvSpPr>
          <p:nvPr>
            <p:ph idx="1"/>
          </p:nvPr>
        </p:nvSpPr>
        <p:spPr>
          <a:xfrm>
            <a:off x="457200" y="1968500"/>
            <a:ext cx="8229600" cy="3884408"/>
          </a:xfrm>
        </p:spPr>
        <p:txBody>
          <a:bodyPr/>
          <a:lstStyle/>
          <a:p>
            <a:r>
              <a:rPr lang="en-US" sz="2000" u="sng" dirty="0"/>
              <a:t>Performance</a:t>
            </a:r>
            <a:r>
              <a:rPr lang="en-US" sz="2000" dirty="0"/>
              <a:t> [28.42</a:t>
            </a:r>
            <a:r>
              <a:rPr lang="en-US" sz="2000" dirty="0" smtClean="0"/>
              <a:t>%] </a:t>
            </a:r>
            <a:r>
              <a:rPr lang="en-US" sz="2000" dirty="0"/>
              <a:t>- </a:t>
            </a:r>
            <a:r>
              <a:rPr lang="en-US" sz="2000" i="1" dirty="0"/>
              <a:t>I couldn't do work </a:t>
            </a:r>
            <a:r>
              <a:rPr lang="en-US" sz="2000" b="1" i="1" dirty="0" smtClean="0"/>
              <a:t>as fast</a:t>
            </a:r>
          </a:p>
          <a:p>
            <a:endParaRPr lang="en-US" sz="2000" b="1" i="1" dirty="0"/>
          </a:p>
          <a:p>
            <a:r>
              <a:rPr lang="en-US" sz="2000" u="sng" dirty="0"/>
              <a:t>Focus</a:t>
            </a:r>
            <a:r>
              <a:rPr lang="en-US" sz="2000" dirty="0"/>
              <a:t> [20.64</a:t>
            </a:r>
            <a:r>
              <a:rPr lang="en-US" sz="2000" dirty="0" smtClean="0"/>
              <a:t>%] - </a:t>
            </a:r>
            <a:r>
              <a:rPr lang="en-US" sz="2000" i="1" dirty="0"/>
              <a:t>I couldn't </a:t>
            </a:r>
            <a:r>
              <a:rPr lang="en-US" sz="2000" b="1" i="1" dirty="0"/>
              <a:t>concentrate</a:t>
            </a:r>
            <a:r>
              <a:rPr lang="en-US" sz="2000" i="1" dirty="0"/>
              <a:t> on </a:t>
            </a:r>
            <a:r>
              <a:rPr lang="en-US" sz="2000" i="1" dirty="0" smtClean="0"/>
              <a:t>work</a:t>
            </a:r>
          </a:p>
          <a:p>
            <a:endParaRPr lang="en-US" sz="2000" i="1" dirty="0"/>
          </a:p>
          <a:p>
            <a:r>
              <a:rPr lang="en-US" sz="2000" u="sng" dirty="0"/>
              <a:t>Productivity</a:t>
            </a:r>
            <a:r>
              <a:rPr lang="en-US" sz="2000" dirty="0"/>
              <a:t> [19.03</a:t>
            </a:r>
            <a:r>
              <a:rPr lang="en-US" sz="2000" dirty="0" smtClean="0"/>
              <a:t>%] - </a:t>
            </a:r>
            <a:r>
              <a:rPr lang="en-US" sz="2000" i="1" dirty="0"/>
              <a:t>I couldn't do work </a:t>
            </a:r>
            <a:r>
              <a:rPr lang="en-US" sz="2000" b="1" i="1" dirty="0" smtClean="0"/>
              <a:t>as well</a:t>
            </a:r>
            <a:r>
              <a:rPr lang="en-US" sz="2000" i="1" dirty="0" smtClean="0"/>
              <a:t> </a:t>
            </a:r>
            <a:r>
              <a:rPr lang="en-US" sz="2000" i="1" dirty="0"/>
              <a:t>-- it was a </a:t>
            </a:r>
            <a:r>
              <a:rPr lang="en-US" sz="2000" i="1" dirty="0" smtClean="0"/>
              <a:t>hack</a:t>
            </a:r>
          </a:p>
          <a:p>
            <a:endParaRPr lang="en-US" sz="2000" i="1" dirty="0"/>
          </a:p>
          <a:p>
            <a:r>
              <a:rPr lang="en-US" sz="2000" u="sng" dirty="0"/>
              <a:t>Errors/Mistakes</a:t>
            </a:r>
            <a:r>
              <a:rPr lang="en-US" sz="2000" dirty="0"/>
              <a:t> [10.72</a:t>
            </a:r>
            <a:r>
              <a:rPr lang="en-US" sz="2000" dirty="0" smtClean="0"/>
              <a:t>%] - </a:t>
            </a:r>
            <a:r>
              <a:rPr lang="en-US" sz="2000" i="1" dirty="0"/>
              <a:t>I couldn't work without </a:t>
            </a:r>
            <a:r>
              <a:rPr lang="en-US" sz="2000" b="1" i="1" dirty="0" smtClean="0"/>
              <a:t>a </a:t>
            </a:r>
            <a:r>
              <a:rPr lang="en-US" sz="2000" b="1" i="1" dirty="0"/>
              <a:t>lot of </a:t>
            </a:r>
            <a:r>
              <a:rPr lang="en-US" sz="2000" b="1" i="1" dirty="0" smtClean="0"/>
              <a:t>errors</a:t>
            </a:r>
          </a:p>
          <a:p>
            <a:endParaRPr lang="en-US" sz="2000" b="1" i="1" dirty="0"/>
          </a:p>
          <a:p>
            <a:r>
              <a:rPr lang="en-US" sz="2000" u="sng" dirty="0" smtClean="0"/>
              <a:t>Mental </a:t>
            </a:r>
            <a:r>
              <a:rPr lang="en-US" sz="2000" u="sng" dirty="0"/>
              <a:t>Work-set </a:t>
            </a:r>
            <a:r>
              <a:rPr lang="en-US" sz="2000" dirty="0"/>
              <a:t>[7.77</a:t>
            </a:r>
            <a:r>
              <a:rPr lang="en-US" sz="2000" dirty="0" smtClean="0"/>
              <a:t>%] - </a:t>
            </a:r>
            <a:r>
              <a:rPr lang="en-US" sz="2000" i="1" dirty="0"/>
              <a:t>I couldn't do work with </a:t>
            </a:r>
            <a:r>
              <a:rPr lang="en-US" sz="2000" b="1" i="1" dirty="0" smtClean="0"/>
              <a:t>a </a:t>
            </a:r>
            <a:r>
              <a:rPr lang="en-US" sz="2000" b="1" i="1" dirty="0"/>
              <a:t>lot of </a:t>
            </a:r>
            <a:r>
              <a:rPr lang="en-US" sz="2000" b="1" i="1" dirty="0" smtClean="0"/>
              <a:t>code</a:t>
            </a:r>
          </a:p>
          <a:p>
            <a:endParaRPr lang="en-US" sz="2000" i="1" dirty="0"/>
          </a:p>
          <a:p>
            <a:r>
              <a:rPr lang="en-US" sz="2000" u="sng" dirty="0"/>
              <a:t>Motivation</a:t>
            </a:r>
            <a:r>
              <a:rPr lang="en-US" sz="2000" dirty="0"/>
              <a:t> [7.77</a:t>
            </a:r>
            <a:r>
              <a:rPr lang="en-US" sz="2000" dirty="0" smtClean="0"/>
              <a:t>%] - </a:t>
            </a:r>
            <a:r>
              <a:rPr lang="en-US" sz="2000" i="1" dirty="0"/>
              <a:t>I couldn't </a:t>
            </a:r>
            <a:r>
              <a:rPr lang="en-US" sz="2000" i="1" dirty="0" smtClean="0"/>
              <a:t>even </a:t>
            </a:r>
            <a:r>
              <a:rPr lang="en-US" sz="2000" b="1" i="1" dirty="0" smtClean="0"/>
              <a:t>start</a:t>
            </a:r>
            <a:r>
              <a:rPr lang="en-US" sz="2000" i="1" dirty="0" smtClean="0"/>
              <a:t> work</a:t>
            </a:r>
            <a:endParaRPr lang="en-US" sz="2000" i="1" dirty="0"/>
          </a:p>
          <a:p>
            <a:endParaRPr lang="en-US" dirty="0"/>
          </a:p>
        </p:txBody>
      </p:sp>
      <p:sp>
        <p:nvSpPr>
          <p:cNvPr id="4" name="Date Placeholder 3"/>
          <p:cNvSpPr>
            <a:spLocks noGrp="1"/>
          </p:cNvSpPr>
          <p:nvPr>
            <p:ph type="dt" sz="half" idx="10"/>
          </p:nvPr>
        </p:nvSpPr>
        <p:spPr/>
        <p:txBody>
          <a:bodyPr/>
          <a:lstStyle/>
          <a:p>
            <a:pPr>
              <a:defRPr/>
            </a:pPr>
            <a:r>
              <a:rPr lang="en-US" dirty="0" smtClean="0"/>
              <a:t>5/5/2015</a:t>
            </a:r>
            <a:endParaRPr lang="en-US" dirty="0"/>
          </a:p>
        </p:txBody>
      </p:sp>
      <p:sp>
        <p:nvSpPr>
          <p:cNvPr id="5" name="Footer Placeholder 4"/>
          <p:cNvSpPr>
            <a:spLocks noGrp="1"/>
          </p:cNvSpPr>
          <p:nvPr>
            <p:ph type="ftr" sz="quarter" idx="11"/>
          </p:nvPr>
        </p:nvSpPr>
        <p:spPr/>
        <p:txBody>
          <a:bodyPr/>
          <a:lstStyle/>
          <a:p>
            <a:pPr>
              <a:defRPr/>
            </a:pPr>
            <a:r>
              <a:rPr lang="en-US" dirty="0" smtClean="0"/>
              <a:t>Saurabh Sarkar (NCSU)</a:t>
            </a:r>
            <a:endParaRPr lang="en-US" dirty="0"/>
          </a:p>
        </p:txBody>
      </p:sp>
      <p:sp>
        <p:nvSpPr>
          <p:cNvPr id="6" name="Slide Number Placeholder 5"/>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spTree>
    <p:extLst>
      <p:ext uri="{BB962C8B-B14F-4D97-AF65-F5344CB8AC3E}">
        <p14:creationId xmlns:p14="http://schemas.microsoft.com/office/powerpoint/2010/main" val="2561297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219"/>
            <a:ext cx="8229600" cy="1068387"/>
          </a:xfrm>
        </p:spPr>
        <p:txBody>
          <a:bodyPr/>
          <a:lstStyle/>
          <a:p>
            <a:r>
              <a:rPr lang="en-US" dirty="0" smtClean="0"/>
              <a:t>Threats to Validity</a:t>
            </a:r>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13</a:t>
            </a:fld>
            <a:endParaRPr lang="en-US"/>
          </a:p>
        </p:txBody>
      </p:sp>
      <p:sp>
        <p:nvSpPr>
          <p:cNvPr id="7" name="Content Placeholder 2"/>
          <p:cNvSpPr>
            <a:spLocks noGrp="1"/>
          </p:cNvSpPr>
          <p:nvPr>
            <p:ph idx="1"/>
          </p:nvPr>
        </p:nvSpPr>
        <p:spPr>
          <a:xfrm>
            <a:off x="457200" y="2187713"/>
            <a:ext cx="8229600" cy="2163061"/>
          </a:xfrm>
        </p:spPr>
        <p:txBody>
          <a:bodyPr/>
          <a:lstStyle/>
          <a:p>
            <a:r>
              <a:rPr lang="en-US" sz="2000" b="1" dirty="0"/>
              <a:t>Selection </a:t>
            </a:r>
            <a:r>
              <a:rPr lang="en-US" sz="2000" b="1" dirty="0" smtClean="0"/>
              <a:t>Bias</a:t>
            </a:r>
          </a:p>
          <a:p>
            <a:pPr lvl="1"/>
            <a:r>
              <a:rPr lang="en-US" sz="2000" dirty="0" smtClean="0"/>
              <a:t>Survey </a:t>
            </a:r>
            <a:r>
              <a:rPr lang="en-US" sz="2000" dirty="0"/>
              <a:t>population may not generalize to all </a:t>
            </a:r>
            <a:r>
              <a:rPr lang="en-US" sz="2000" dirty="0" smtClean="0"/>
              <a:t>developers</a:t>
            </a:r>
          </a:p>
          <a:p>
            <a:endParaRPr lang="en-US" sz="2000" dirty="0" smtClean="0"/>
          </a:p>
          <a:p>
            <a:r>
              <a:rPr lang="en-US" sz="2000" b="1" dirty="0" smtClean="0"/>
              <a:t>Instrumentation</a:t>
            </a:r>
          </a:p>
          <a:p>
            <a:pPr lvl="1"/>
            <a:r>
              <a:rPr lang="en-US" sz="2000" dirty="0" smtClean="0"/>
              <a:t>The </a:t>
            </a:r>
            <a:r>
              <a:rPr lang="en-US" sz="2000" dirty="0"/>
              <a:t>fields </a:t>
            </a:r>
            <a:r>
              <a:rPr lang="en-US" sz="2000" dirty="0" smtClean="0"/>
              <a:t>were </a:t>
            </a:r>
            <a:r>
              <a:rPr lang="en-US" sz="2000" dirty="0"/>
              <a:t>not </a:t>
            </a:r>
            <a:r>
              <a:rPr lang="en-US" sz="2000" dirty="0" smtClean="0"/>
              <a:t>mandatory</a:t>
            </a:r>
            <a:endParaRPr lang="en-US" sz="1800" dirty="0" smtClean="0"/>
          </a:p>
          <a:p>
            <a:endParaRPr lang="en-US" sz="2000" dirty="0" smtClean="0"/>
          </a:p>
        </p:txBody>
      </p:sp>
    </p:spTree>
    <p:extLst>
      <p:ext uri="{BB962C8B-B14F-4D97-AF65-F5344CB8AC3E}">
        <p14:creationId xmlns:p14="http://schemas.microsoft.com/office/powerpoint/2010/main" val="566286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Text Placeholder 2"/>
          <p:cNvSpPr>
            <a:spLocks noGrp="1"/>
          </p:cNvSpPr>
          <p:nvPr>
            <p:ph type="body" idx="1"/>
          </p:nvPr>
        </p:nvSpPr>
        <p:spPr/>
        <p:txBody>
          <a:bodyPr/>
          <a:lstStyle/>
          <a:p>
            <a:r>
              <a:rPr lang="en-US" dirty="0" smtClean="0"/>
              <a:t>STUDY 2</a:t>
            </a:r>
            <a:endParaRPr lang="en-US" dirty="0"/>
          </a:p>
        </p:txBody>
      </p:sp>
      <p:sp>
        <p:nvSpPr>
          <p:cNvPr id="4" name="Date Placeholder 3"/>
          <p:cNvSpPr>
            <a:spLocks noGrp="1"/>
          </p:cNvSpPr>
          <p:nvPr>
            <p:ph type="dt" sz="half" idx="10"/>
          </p:nvPr>
        </p:nvSpPr>
        <p:spPr/>
        <p:txBody>
          <a:bodyPr/>
          <a:lstStyle/>
          <a:p>
            <a:pPr>
              <a:defRPr/>
            </a:pPr>
            <a:r>
              <a:rPr lang="en-US" smtClean="0"/>
              <a:t>5/5/2015</a:t>
            </a:r>
            <a:endParaRPr lang="en-US"/>
          </a:p>
        </p:txBody>
      </p:sp>
      <p:sp>
        <p:nvSpPr>
          <p:cNvPr id="5" name="Footer Placeholder 4"/>
          <p:cNvSpPr>
            <a:spLocks noGrp="1"/>
          </p:cNvSpPr>
          <p:nvPr>
            <p:ph type="ftr" sz="quarter" idx="11"/>
          </p:nvPr>
        </p:nvSpPr>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p>
            <a:pPr>
              <a:defRPr/>
            </a:pPr>
            <a:fld id="{0DA6BD0F-ABBC-C14D-BC96-77BE126A748B}" type="slidenum">
              <a:rPr lang="en-US" smtClean="0"/>
              <a:pPr>
                <a:defRPr/>
              </a:pPr>
              <a:t>14</a:t>
            </a:fld>
            <a:endParaRPr lang="en-US"/>
          </a:p>
        </p:txBody>
      </p:sp>
    </p:spTree>
    <p:extLst>
      <p:ext uri="{BB962C8B-B14F-4D97-AF65-F5344CB8AC3E}">
        <p14:creationId xmlns:p14="http://schemas.microsoft.com/office/powerpoint/2010/main" val="83124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219"/>
            <a:ext cx="8229600" cy="1068387"/>
          </a:xfrm>
        </p:spPr>
        <p:txBody>
          <a:bodyPr/>
          <a:lstStyle/>
          <a:p>
            <a:r>
              <a:rPr lang="en-US" dirty="0" smtClean="0"/>
              <a:t>Goal </a:t>
            </a:r>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15</a:t>
            </a:fld>
            <a:endParaRPr lang="en-US"/>
          </a:p>
        </p:txBody>
      </p:sp>
      <p:sp>
        <p:nvSpPr>
          <p:cNvPr id="7" name="Content Placeholder 2"/>
          <p:cNvSpPr>
            <a:spLocks noGrp="1"/>
          </p:cNvSpPr>
          <p:nvPr>
            <p:ph idx="1"/>
          </p:nvPr>
        </p:nvSpPr>
        <p:spPr>
          <a:xfrm>
            <a:off x="457200" y="2187713"/>
            <a:ext cx="8229600" cy="3868530"/>
          </a:xfrm>
        </p:spPr>
        <p:txBody>
          <a:bodyPr/>
          <a:lstStyle/>
          <a:p>
            <a:r>
              <a:rPr lang="en-US" sz="2000" dirty="0" smtClean="0"/>
              <a:t>Is the </a:t>
            </a:r>
            <a:r>
              <a:rPr lang="en-US" sz="2000" dirty="0"/>
              <a:t>perception of fatigue clear and </a:t>
            </a:r>
            <a:r>
              <a:rPr lang="en-US" sz="2000" dirty="0" smtClean="0"/>
              <a:t>common to </a:t>
            </a:r>
            <a:r>
              <a:rPr lang="en-US" sz="2000" dirty="0"/>
              <a:t>all software </a:t>
            </a:r>
            <a:r>
              <a:rPr lang="en-US" sz="2000" dirty="0" smtClean="0"/>
              <a:t>developers?</a:t>
            </a:r>
          </a:p>
          <a:p>
            <a:endParaRPr lang="en-US" sz="2000" dirty="0" smtClean="0"/>
          </a:p>
          <a:p>
            <a:r>
              <a:rPr lang="en-US" sz="2000" dirty="0" smtClean="0"/>
              <a:t>How</a:t>
            </a:r>
            <a:r>
              <a:rPr lang="en-US" sz="2000" dirty="0"/>
              <a:t>, when and what kind of tasks developers </a:t>
            </a:r>
            <a:r>
              <a:rPr lang="en-US" sz="2000" dirty="0" smtClean="0"/>
              <a:t>choose when </a:t>
            </a:r>
            <a:r>
              <a:rPr lang="en-US" sz="2000" dirty="0"/>
              <a:t>they </a:t>
            </a:r>
            <a:r>
              <a:rPr lang="en-US" sz="2000" dirty="0" smtClean="0"/>
              <a:t>are fatigued?</a:t>
            </a:r>
          </a:p>
          <a:p>
            <a:endParaRPr lang="en-US" sz="2000" dirty="0" smtClean="0"/>
          </a:p>
          <a:p>
            <a:r>
              <a:rPr lang="en-US" sz="2000" dirty="0" smtClean="0"/>
              <a:t>How </a:t>
            </a:r>
            <a:r>
              <a:rPr lang="en-US" sz="2000" dirty="0"/>
              <a:t>can we justify developers’ response by their activities?</a:t>
            </a:r>
            <a:endParaRPr lang="en-US" sz="2000" i="1" dirty="0" smtClean="0"/>
          </a:p>
        </p:txBody>
      </p:sp>
    </p:spTree>
    <p:extLst>
      <p:ext uri="{BB962C8B-B14F-4D97-AF65-F5344CB8AC3E}">
        <p14:creationId xmlns:p14="http://schemas.microsoft.com/office/powerpoint/2010/main" val="1119690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219"/>
            <a:ext cx="8229600" cy="1068387"/>
          </a:xfrm>
        </p:spPr>
        <p:txBody>
          <a:bodyPr/>
          <a:lstStyle/>
          <a:p>
            <a:r>
              <a:rPr lang="en-US" dirty="0" smtClean="0"/>
              <a:t>Participants</a:t>
            </a:r>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16</a:t>
            </a:fld>
            <a:endParaRPr lang="en-US"/>
          </a:p>
        </p:txBody>
      </p:sp>
      <p:sp>
        <p:nvSpPr>
          <p:cNvPr id="7" name="Content Placeholder 2"/>
          <p:cNvSpPr>
            <a:spLocks noGrp="1"/>
          </p:cNvSpPr>
          <p:nvPr>
            <p:ph idx="1"/>
          </p:nvPr>
        </p:nvSpPr>
        <p:spPr>
          <a:xfrm>
            <a:off x="457200" y="2187713"/>
            <a:ext cx="8229600" cy="3868530"/>
          </a:xfrm>
        </p:spPr>
        <p:txBody>
          <a:bodyPr/>
          <a:lstStyle/>
          <a:p>
            <a:r>
              <a:rPr lang="en-US" sz="2000" dirty="0"/>
              <a:t>Nine professional software </a:t>
            </a:r>
            <a:r>
              <a:rPr lang="en-US" sz="2000" dirty="0" smtClean="0"/>
              <a:t>developers.</a:t>
            </a:r>
          </a:p>
          <a:p>
            <a:pPr lvl="1"/>
            <a:r>
              <a:rPr lang="en-US" sz="2000" dirty="0" smtClean="0"/>
              <a:t>Recruited </a:t>
            </a:r>
            <a:r>
              <a:rPr lang="en-US" sz="2000" dirty="0"/>
              <a:t>from online free-lancing websites</a:t>
            </a:r>
            <a:endParaRPr lang="en-US" sz="2000" dirty="0" smtClean="0"/>
          </a:p>
          <a:p>
            <a:pPr lvl="1"/>
            <a:r>
              <a:rPr lang="en-US" sz="2000" dirty="0" smtClean="0"/>
              <a:t>Personal contacts</a:t>
            </a:r>
          </a:p>
          <a:p>
            <a:r>
              <a:rPr lang="en-US" sz="2000" dirty="0" smtClean="0"/>
              <a:t>Average industrial </a:t>
            </a:r>
            <a:r>
              <a:rPr lang="en-US" sz="2000" dirty="0"/>
              <a:t>experience of 3 to 4 </a:t>
            </a:r>
            <a:r>
              <a:rPr lang="en-US" sz="2000" dirty="0" smtClean="0"/>
              <a:t>years</a:t>
            </a:r>
          </a:p>
          <a:p>
            <a:r>
              <a:rPr lang="en-US" sz="2000" dirty="0" smtClean="0"/>
              <a:t>Average development work of 8-9 hours</a:t>
            </a:r>
          </a:p>
          <a:p>
            <a:r>
              <a:rPr lang="en-US" sz="2000" dirty="0" smtClean="0"/>
              <a:t>Expertise </a:t>
            </a:r>
            <a:r>
              <a:rPr lang="en-US" sz="2000" dirty="0"/>
              <a:t>with the Eclipse </a:t>
            </a:r>
            <a:r>
              <a:rPr lang="en-US" sz="2000" dirty="0" smtClean="0"/>
              <a:t>IDE (Java)</a:t>
            </a:r>
          </a:p>
          <a:p>
            <a:r>
              <a:rPr lang="en-US" sz="2000" dirty="0" smtClean="0"/>
              <a:t>Geographically diverse population</a:t>
            </a:r>
          </a:p>
          <a:p>
            <a:r>
              <a:rPr lang="en-US" sz="2000" dirty="0" smtClean="0"/>
              <a:t>Study period </a:t>
            </a:r>
            <a:r>
              <a:rPr lang="en-US" sz="2000" dirty="0"/>
              <a:t>of about 7 days</a:t>
            </a:r>
            <a:endParaRPr lang="en-US" sz="2000" dirty="0" smtClean="0"/>
          </a:p>
        </p:txBody>
      </p:sp>
    </p:spTree>
    <p:extLst>
      <p:ext uri="{BB962C8B-B14F-4D97-AF65-F5344CB8AC3E}">
        <p14:creationId xmlns:p14="http://schemas.microsoft.com/office/powerpoint/2010/main" val="2190039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219"/>
            <a:ext cx="8229600" cy="1068387"/>
          </a:xfrm>
        </p:spPr>
        <p:txBody>
          <a:bodyPr/>
          <a:lstStyle/>
          <a:p>
            <a:r>
              <a:rPr lang="en-US" dirty="0" smtClean="0"/>
              <a:t>Method</a:t>
            </a:r>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17</a:t>
            </a:fld>
            <a:endParaRPr lang="en-US"/>
          </a:p>
        </p:txBody>
      </p:sp>
      <p:sp>
        <p:nvSpPr>
          <p:cNvPr id="7" name="Content Placeholder 2"/>
          <p:cNvSpPr>
            <a:spLocks noGrp="1"/>
          </p:cNvSpPr>
          <p:nvPr>
            <p:ph idx="1"/>
          </p:nvPr>
        </p:nvSpPr>
        <p:spPr>
          <a:xfrm>
            <a:off x="457200" y="2187713"/>
            <a:ext cx="8229600" cy="3868530"/>
          </a:xfrm>
        </p:spPr>
        <p:txBody>
          <a:bodyPr/>
          <a:lstStyle/>
          <a:p>
            <a:r>
              <a:rPr lang="en-US" sz="2000" dirty="0" smtClean="0"/>
              <a:t>Pre-study questionnaire: Sleep Test</a:t>
            </a:r>
          </a:p>
          <a:p>
            <a:r>
              <a:rPr lang="en-US" sz="2000" dirty="0" smtClean="0"/>
              <a:t>User interaction data by </a:t>
            </a:r>
            <a:r>
              <a:rPr lang="en-US" sz="2000" i="1" dirty="0" err="1" smtClean="0"/>
              <a:t>DevFatigue</a:t>
            </a:r>
            <a:r>
              <a:rPr lang="en-US" sz="2000" dirty="0"/>
              <a:t> </a:t>
            </a:r>
            <a:r>
              <a:rPr lang="en-US" sz="2000" dirty="0" smtClean="0"/>
              <a:t>(extension of </a:t>
            </a:r>
            <a:r>
              <a:rPr lang="en-US" sz="2000" i="1" dirty="0" smtClean="0"/>
              <a:t>Rabbit</a:t>
            </a:r>
            <a:r>
              <a:rPr lang="en-US" sz="2000" dirty="0" smtClean="0"/>
              <a:t>)</a:t>
            </a:r>
          </a:p>
          <a:p>
            <a:pPr lvl="1"/>
            <a:r>
              <a:rPr lang="en-US" sz="2000" dirty="0"/>
              <a:t>User </a:t>
            </a:r>
            <a:r>
              <a:rPr lang="en-US" sz="2000" dirty="0" smtClean="0"/>
              <a:t>Activity</a:t>
            </a:r>
          </a:p>
          <a:p>
            <a:pPr lvl="1"/>
            <a:r>
              <a:rPr lang="en-US" sz="2000" dirty="0"/>
              <a:t>Focus </a:t>
            </a:r>
            <a:r>
              <a:rPr lang="en-US" sz="2000" dirty="0" smtClean="0"/>
              <a:t>Events</a:t>
            </a:r>
          </a:p>
          <a:p>
            <a:pPr lvl="1"/>
            <a:r>
              <a:rPr lang="en-US" sz="2000" dirty="0"/>
              <a:t>Project </a:t>
            </a:r>
            <a:r>
              <a:rPr lang="en-US" sz="2000" dirty="0" smtClean="0"/>
              <a:t>Events</a:t>
            </a:r>
          </a:p>
          <a:p>
            <a:pPr lvl="1"/>
            <a:r>
              <a:rPr lang="en-US" sz="2000" dirty="0"/>
              <a:t>Navigation </a:t>
            </a:r>
            <a:r>
              <a:rPr lang="en-US" sz="2000" dirty="0" smtClean="0"/>
              <a:t>Events</a:t>
            </a:r>
          </a:p>
          <a:p>
            <a:pPr lvl="1"/>
            <a:r>
              <a:rPr lang="en-US" sz="2000" dirty="0"/>
              <a:t>Self </a:t>
            </a:r>
            <a:r>
              <a:rPr lang="en-US" sz="2000" dirty="0" smtClean="0"/>
              <a:t>Assessment</a:t>
            </a:r>
          </a:p>
          <a:p>
            <a:pPr lvl="2"/>
            <a:r>
              <a:rPr lang="en-US" dirty="0" smtClean="0"/>
              <a:t>Daily Survey</a:t>
            </a:r>
          </a:p>
          <a:p>
            <a:pPr lvl="2"/>
            <a:r>
              <a:rPr lang="en-US" dirty="0" smtClean="0"/>
              <a:t>Session Survey</a:t>
            </a:r>
          </a:p>
          <a:p>
            <a:endParaRPr lang="en-US" dirty="0" smtClean="0"/>
          </a:p>
          <a:p>
            <a:endParaRPr lang="en-US" dirty="0" smtClean="0"/>
          </a:p>
        </p:txBody>
      </p:sp>
    </p:spTree>
    <p:extLst>
      <p:ext uri="{BB962C8B-B14F-4D97-AF65-F5344CB8AC3E}">
        <p14:creationId xmlns:p14="http://schemas.microsoft.com/office/powerpoint/2010/main" val="3921262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219"/>
            <a:ext cx="8229600" cy="1068387"/>
          </a:xfrm>
        </p:spPr>
        <p:txBody>
          <a:bodyPr/>
          <a:lstStyle/>
          <a:p>
            <a:r>
              <a:rPr lang="en-US" dirty="0" smtClean="0"/>
              <a:t>Method</a:t>
            </a:r>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18</a:t>
            </a:fld>
            <a:endParaRPr lang="en-US"/>
          </a:p>
        </p:txBody>
      </p:sp>
      <p:sp>
        <p:nvSpPr>
          <p:cNvPr id="7" name="Content Placeholder 2"/>
          <p:cNvSpPr>
            <a:spLocks noGrp="1"/>
          </p:cNvSpPr>
          <p:nvPr>
            <p:ph idx="1"/>
          </p:nvPr>
        </p:nvSpPr>
        <p:spPr>
          <a:xfrm>
            <a:off x="457200" y="2169255"/>
            <a:ext cx="8229600" cy="3868530"/>
          </a:xfrm>
        </p:spPr>
        <p:txBody>
          <a:bodyPr/>
          <a:lstStyle/>
          <a:p>
            <a:r>
              <a:rPr lang="en-US" sz="2000" dirty="0" err="1" smtClean="0"/>
              <a:t>DevFatigue</a:t>
            </a:r>
            <a:r>
              <a:rPr lang="en-US" sz="2000" dirty="0" smtClean="0"/>
              <a:t> self-</a:t>
            </a:r>
            <a:br>
              <a:rPr lang="en-US" sz="2000" dirty="0" smtClean="0"/>
            </a:br>
            <a:r>
              <a:rPr lang="en-US" sz="2000" dirty="0" smtClean="0"/>
              <a:t>assessment survey</a:t>
            </a:r>
          </a:p>
          <a:p>
            <a:pPr lvl="1"/>
            <a:r>
              <a:rPr lang="en-US" sz="1800" dirty="0"/>
              <a:t>Sleep </a:t>
            </a:r>
            <a:r>
              <a:rPr lang="en-US" sz="1800" dirty="0" smtClean="0"/>
              <a:t>routine</a:t>
            </a:r>
          </a:p>
          <a:p>
            <a:pPr lvl="1"/>
            <a:r>
              <a:rPr lang="en-US" sz="1800" dirty="0"/>
              <a:t>Project </a:t>
            </a:r>
            <a:r>
              <a:rPr lang="en-US" sz="1800" dirty="0" smtClean="0"/>
              <a:t>Information</a:t>
            </a:r>
          </a:p>
          <a:p>
            <a:pPr lvl="1"/>
            <a:r>
              <a:rPr lang="en-US" sz="1800" dirty="0" smtClean="0"/>
              <a:t>Lifestyle</a:t>
            </a:r>
          </a:p>
          <a:p>
            <a:pPr lvl="1"/>
            <a:r>
              <a:rPr lang="en-US" sz="1800" dirty="0" smtClean="0"/>
              <a:t>Workload </a:t>
            </a:r>
            <a:br>
              <a:rPr lang="en-US" sz="1800" dirty="0" smtClean="0"/>
            </a:br>
            <a:r>
              <a:rPr lang="en-US" sz="1800" dirty="0" smtClean="0"/>
              <a:t>assessment: </a:t>
            </a:r>
            <a:br>
              <a:rPr lang="en-US" sz="1800" dirty="0" smtClean="0"/>
            </a:br>
            <a:r>
              <a:rPr lang="en-US" sz="1800" dirty="0" smtClean="0"/>
              <a:t>NASA-TLX</a:t>
            </a:r>
            <a:br>
              <a:rPr lang="en-US" sz="1800" dirty="0" smtClean="0"/>
            </a:br>
            <a:r>
              <a:rPr lang="en-US" sz="1800" dirty="0" smtClean="0"/>
              <a:t>(Sandra </a:t>
            </a:r>
            <a:r>
              <a:rPr lang="en-US" sz="1800" dirty="0"/>
              <a:t>G. </a:t>
            </a:r>
            <a:r>
              <a:rPr lang="en-US" sz="1800" dirty="0" smtClean="0"/>
              <a:t>Hart, 1988)</a:t>
            </a:r>
          </a:p>
          <a:p>
            <a:endParaRPr lang="en-US" dirty="0" smtClean="0"/>
          </a:p>
          <a:p>
            <a:endParaRPr lang="en-US" dirty="0" smtClean="0"/>
          </a:p>
        </p:txBody>
      </p:sp>
      <p:pic>
        <p:nvPicPr>
          <p:cNvPr id="3" name="Picture 2"/>
          <p:cNvPicPr>
            <a:picLocks noChangeAspect="1"/>
          </p:cNvPicPr>
          <p:nvPr/>
        </p:nvPicPr>
        <p:blipFill>
          <a:blip r:embed="rId2"/>
          <a:stretch>
            <a:fillRect/>
          </a:stretch>
        </p:blipFill>
        <p:spPr>
          <a:xfrm>
            <a:off x="3677264" y="2187713"/>
            <a:ext cx="5161935" cy="3047168"/>
          </a:xfrm>
          <a:prstGeom prst="rect">
            <a:avLst/>
          </a:prstGeom>
        </p:spPr>
      </p:pic>
    </p:spTree>
    <p:extLst>
      <p:ext uri="{BB962C8B-B14F-4D97-AF65-F5344CB8AC3E}">
        <p14:creationId xmlns:p14="http://schemas.microsoft.com/office/powerpoint/2010/main" val="287237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813"/>
            <a:ext cx="8229600" cy="1068387"/>
          </a:xfrm>
        </p:spPr>
        <p:txBody>
          <a:bodyPr/>
          <a:lstStyle/>
          <a:p>
            <a:r>
              <a:rPr lang="en-US" dirty="0"/>
              <a:t>Fatigue Predictors</a:t>
            </a:r>
          </a:p>
        </p:txBody>
      </p:sp>
      <p:sp>
        <p:nvSpPr>
          <p:cNvPr id="3" name="Content Placeholder 2"/>
          <p:cNvSpPr>
            <a:spLocks noGrp="1"/>
          </p:cNvSpPr>
          <p:nvPr>
            <p:ph sz="half" idx="1"/>
          </p:nvPr>
        </p:nvSpPr>
        <p:spPr/>
        <p:txBody>
          <a:bodyPr/>
          <a:lstStyle/>
          <a:p>
            <a:r>
              <a:rPr lang="en-US" sz="2000" b="1" dirty="0"/>
              <a:t>Performance</a:t>
            </a:r>
          </a:p>
          <a:p>
            <a:pPr lvl="1"/>
            <a:r>
              <a:rPr lang="en-US" sz="2000" dirty="0"/>
              <a:t>Key down time</a:t>
            </a:r>
          </a:p>
          <a:p>
            <a:pPr lvl="1"/>
            <a:r>
              <a:rPr lang="en-US" sz="2000" dirty="0"/>
              <a:t>Time between keys</a:t>
            </a:r>
          </a:p>
          <a:p>
            <a:pPr lvl="1"/>
            <a:r>
              <a:rPr lang="en-US" sz="2000" dirty="0"/>
              <a:t>Time between clicks</a:t>
            </a:r>
          </a:p>
          <a:p>
            <a:pPr lvl="1"/>
            <a:r>
              <a:rPr lang="en-US" sz="2000" dirty="0"/>
              <a:t>Mouse velocity</a:t>
            </a:r>
          </a:p>
          <a:p>
            <a:pPr lvl="1"/>
            <a:r>
              <a:rPr lang="en-US" sz="2000" dirty="0"/>
              <a:t>Mouse </a:t>
            </a:r>
            <a:r>
              <a:rPr lang="en-US" sz="2000" dirty="0" smtClean="0"/>
              <a:t>acceleration</a:t>
            </a:r>
            <a:endParaRPr lang="en-US" sz="2000" dirty="0"/>
          </a:p>
          <a:p>
            <a:r>
              <a:rPr lang="en-US" sz="2000" b="1" dirty="0"/>
              <a:t>Focus</a:t>
            </a:r>
          </a:p>
          <a:p>
            <a:pPr lvl="1"/>
            <a:r>
              <a:rPr lang="en-US" sz="2000" dirty="0"/>
              <a:t>Time per </a:t>
            </a:r>
            <a:r>
              <a:rPr lang="en-US" sz="2000" dirty="0" smtClean="0"/>
              <a:t>file</a:t>
            </a:r>
            <a:endParaRPr lang="en-US" sz="2000" dirty="0"/>
          </a:p>
          <a:p>
            <a:pPr lvl="1"/>
            <a:r>
              <a:rPr lang="en-US" sz="2000" dirty="0" smtClean="0"/>
              <a:t>Navigation</a:t>
            </a:r>
            <a:endParaRPr lang="en-US" sz="2000" dirty="0"/>
          </a:p>
          <a:p>
            <a:r>
              <a:rPr lang="en-US" sz="2000" b="1" dirty="0" smtClean="0"/>
              <a:t>Productivity</a:t>
            </a:r>
          </a:p>
          <a:p>
            <a:pPr lvl="1"/>
            <a:r>
              <a:rPr lang="en-US" sz="2000" dirty="0" smtClean="0"/>
              <a:t>Code quality</a:t>
            </a:r>
          </a:p>
          <a:p>
            <a:pPr lvl="1"/>
            <a:r>
              <a:rPr lang="en-US" sz="2000" dirty="0" smtClean="0"/>
              <a:t>Goal achieved</a:t>
            </a:r>
            <a:endParaRPr lang="en-US" sz="2000" dirty="0"/>
          </a:p>
        </p:txBody>
      </p:sp>
      <p:sp>
        <p:nvSpPr>
          <p:cNvPr id="4" name="Content Placeholder 3"/>
          <p:cNvSpPr>
            <a:spLocks noGrp="1"/>
          </p:cNvSpPr>
          <p:nvPr>
            <p:ph sz="half" idx="2"/>
          </p:nvPr>
        </p:nvSpPr>
        <p:spPr/>
        <p:txBody>
          <a:bodyPr/>
          <a:lstStyle/>
          <a:p>
            <a:r>
              <a:rPr lang="en-US" sz="2000" b="1" dirty="0" smtClean="0"/>
              <a:t>Errors</a:t>
            </a:r>
          </a:p>
          <a:p>
            <a:pPr lvl="1"/>
            <a:r>
              <a:rPr lang="en-US" sz="2000" dirty="0" smtClean="0"/>
              <a:t>Errors/Corrections</a:t>
            </a:r>
          </a:p>
          <a:p>
            <a:r>
              <a:rPr lang="en-US" sz="2000" b="1" dirty="0" smtClean="0"/>
              <a:t>Mental Work-set</a:t>
            </a:r>
          </a:p>
          <a:p>
            <a:pPr lvl="1"/>
            <a:r>
              <a:rPr lang="en-US" sz="2000" dirty="0" smtClean="0"/>
              <a:t>Files per </a:t>
            </a:r>
            <a:r>
              <a:rPr lang="en-US" sz="2000" dirty="0"/>
              <a:t>t</a:t>
            </a:r>
            <a:r>
              <a:rPr lang="en-US" sz="2000" dirty="0" smtClean="0"/>
              <a:t>ime</a:t>
            </a:r>
          </a:p>
          <a:p>
            <a:pPr lvl="1"/>
            <a:r>
              <a:rPr lang="en-US" sz="2000" dirty="0" smtClean="0"/>
              <a:t>Systematic manipulation</a:t>
            </a:r>
          </a:p>
          <a:p>
            <a:r>
              <a:rPr lang="en-US" sz="2000" b="1" dirty="0" smtClean="0"/>
              <a:t>Motivation</a:t>
            </a:r>
          </a:p>
          <a:p>
            <a:pPr lvl="1"/>
            <a:r>
              <a:rPr lang="en-US" sz="2000" dirty="0" smtClean="0"/>
              <a:t>User activities</a:t>
            </a:r>
          </a:p>
          <a:p>
            <a:pPr lvl="1"/>
            <a:r>
              <a:rPr lang="en-US" sz="2000" dirty="0" smtClean="0"/>
              <a:t>Key </a:t>
            </a:r>
            <a:r>
              <a:rPr lang="en-US" sz="2000" dirty="0"/>
              <a:t>u</a:t>
            </a:r>
            <a:r>
              <a:rPr lang="en-US" sz="2000" dirty="0" smtClean="0"/>
              <a:t>sage</a:t>
            </a:r>
          </a:p>
          <a:p>
            <a:pPr lvl="1"/>
            <a:r>
              <a:rPr lang="en-US" sz="2000" dirty="0" smtClean="0"/>
              <a:t>Mouse usage</a:t>
            </a:r>
          </a:p>
          <a:p>
            <a:pPr lvl="1"/>
            <a:r>
              <a:rPr lang="en-US" sz="2000" dirty="0" smtClean="0"/>
              <a:t>Time spent</a:t>
            </a:r>
          </a:p>
        </p:txBody>
      </p:sp>
      <p:sp>
        <p:nvSpPr>
          <p:cNvPr id="5" name="Date Placeholder 4"/>
          <p:cNvSpPr>
            <a:spLocks noGrp="1"/>
          </p:cNvSpPr>
          <p:nvPr>
            <p:ph type="dt" sz="half" idx="10"/>
          </p:nvPr>
        </p:nvSpPr>
        <p:spPr/>
        <p:txBody>
          <a:bodyPr/>
          <a:lstStyle/>
          <a:p>
            <a:pPr>
              <a:defRPr/>
            </a:pPr>
            <a:r>
              <a:rPr lang="en-US" smtClean="0"/>
              <a:t>5/5/2015</a:t>
            </a:r>
            <a:endParaRPr lang="en-US"/>
          </a:p>
        </p:txBody>
      </p:sp>
      <p:sp>
        <p:nvSpPr>
          <p:cNvPr id="6" name="Footer Placeholder 5"/>
          <p:cNvSpPr>
            <a:spLocks noGrp="1"/>
          </p:cNvSpPr>
          <p:nvPr>
            <p:ph type="ftr" sz="quarter" idx="11"/>
          </p:nvPr>
        </p:nvSpPr>
        <p:spPr/>
        <p:txBody>
          <a:bodyPr/>
          <a:lstStyle/>
          <a:p>
            <a:pPr>
              <a:defRPr/>
            </a:pPr>
            <a:r>
              <a:rPr lang="en-US" smtClean="0"/>
              <a:t>Saurabh Sarkar (NCSU)</a:t>
            </a:r>
            <a:endParaRPr lang="en-US"/>
          </a:p>
        </p:txBody>
      </p:sp>
      <p:sp>
        <p:nvSpPr>
          <p:cNvPr id="7" name="Slide Number Placeholder 6"/>
          <p:cNvSpPr>
            <a:spLocks noGrp="1"/>
          </p:cNvSpPr>
          <p:nvPr>
            <p:ph type="sldNum" sz="quarter" idx="12"/>
          </p:nvPr>
        </p:nvSpPr>
        <p:spPr/>
        <p:txBody>
          <a:bodyPr/>
          <a:lstStyle/>
          <a:p>
            <a:pPr>
              <a:defRPr/>
            </a:pPr>
            <a:fld id="{EC35E9FC-F6D5-0349-BBED-EA7D7A9BC49B}" type="slidenum">
              <a:rPr lang="en-US" smtClean="0"/>
              <a:pPr>
                <a:defRPr/>
              </a:pPr>
              <a:t>19</a:t>
            </a:fld>
            <a:endParaRPr lang="en-US"/>
          </a:p>
        </p:txBody>
      </p:sp>
    </p:spTree>
    <p:extLst>
      <p:ext uri="{BB962C8B-B14F-4D97-AF65-F5344CB8AC3E}">
        <p14:creationId xmlns:p14="http://schemas.microsoft.com/office/powerpoint/2010/main" val="1595288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795" y="2712278"/>
            <a:ext cx="4396409" cy="205165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852" y="2399233"/>
            <a:ext cx="4623352" cy="3077419"/>
          </a:xfrm>
          <a:prstGeom prst="rect">
            <a:avLst/>
          </a:prstGeom>
        </p:spPr>
      </p:pic>
      <p:sp>
        <p:nvSpPr>
          <p:cNvPr id="6" name="Date Placeholder 5"/>
          <p:cNvSpPr>
            <a:spLocks noGrp="1"/>
          </p:cNvSpPr>
          <p:nvPr>
            <p:ph type="dt" sz="half" idx="10"/>
          </p:nvPr>
        </p:nvSpPr>
        <p:spPr/>
        <p:txBody>
          <a:bodyPr/>
          <a:lstStyle/>
          <a:p>
            <a:pPr>
              <a:defRPr/>
            </a:pPr>
            <a:r>
              <a:rPr lang="en-US" smtClean="0"/>
              <a:t>5/5/2015</a:t>
            </a:r>
            <a:endParaRPr lang="en-US"/>
          </a:p>
        </p:txBody>
      </p:sp>
      <p:sp>
        <p:nvSpPr>
          <p:cNvPr id="7" name="Footer Placeholder 6"/>
          <p:cNvSpPr>
            <a:spLocks noGrp="1"/>
          </p:cNvSpPr>
          <p:nvPr>
            <p:ph type="ftr" sz="quarter" idx="11"/>
          </p:nvPr>
        </p:nvSpPr>
        <p:spPr/>
        <p:txBody>
          <a:bodyPr/>
          <a:lstStyle/>
          <a:p>
            <a:pPr>
              <a:defRPr/>
            </a:pPr>
            <a:r>
              <a:rPr lang="en-US" smtClean="0"/>
              <a:t>Saurabh Sarkar (NCSU)</a:t>
            </a:r>
            <a:endParaRPr lang="en-US"/>
          </a:p>
        </p:txBody>
      </p:sp>
      <p:sp>
        <p:nvSpPr>
          <p:cNvPr id="8" name="Slide Number Placeholder 7"/>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38719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2398"/>
            <a:ext cx="8229600" cy="1068387"/>
          </a:xfrm>
        </p:spPr>
        <p:txBody>
          <a:bodyPr/>
          <a:lstStyle/>
          <a:p>
            <a:r>
              <a:rPr lang="en-US" dirty="0" smtClean="0"/>
              <a:t>Performance</a:t>
            </a:r>
            <a:endParaRPr lang="en-US" dirty="0"/>
          </a:p>
        </p:txBody>
      </p:sp>
      <p:sp>
        <p:nvSpPr>
          <p:cNvPr id="3" name="Date Placeholder 2"/>
          <p:cNvSpPr>
            <a:spLocks noGrp="1"/>
          </p:cNvSpPr>
          <p:nvPr>
            <p:ph type="dt" sz="half" idx="10"/>
          </p:nvPr>
        </p:nvSpPr>
        <p:spPr/>
        <p:txBody>
          <a:bodyPr/>
          <a:lstStyle/>
          <a:p>
            <a:pPr>
              <a:defRPr/>
            </a:pPr>
            <a:r>
              <a:rPr lang="en-US" smtClean="0"/>
              <a:t>5/5/2015</a:t>
            </a:r>
            <a:endParaRPr lang="en-US"/>
          </a:p>
        </p:txBody>
      </p:sp>
      <p:sp>
        <p:nvSpPr>
          <p:cNvPr id="4" name="Footer Placeholder 3"/>
          <p:cNvSpPr>
            <a:spLocks noGrp="1"/>
          </p:cNvSpPr>
          <p:nvPr>
            <p:ph type="ftr" sz="quarter" idx="11"/>
          </p:nvPr>
        </p:nvSpPr>
        <p:spPr/>
        <p:txBody>
          <a:bodyPr/>
          <a:lstStyle/>
          <a:p>
            <a:pPr>
              <a:defRPr/>
            </a:pPr>
            <a:r>
              <a:rPr lang="en-US" smtClean="0"/>
              <a:t>Saurabh Sarkar (NCSU)</a:t>
            </a:r>
            <a:endParaRPr lang="en-US"/>
          </a:p>
        </p:txBody>
      </p:sp>
      <p:sp>
        <p:nvSpPr>
          <p:cNvPr id="5" name="Slide Number Placeholder 4"/>
          <p:cNvSpPr>
            <a:spLocks noGrp="1"/>
          </p:cNvSpPr>
          <p:nvPr>
            <p:ph type="sldNum" sz="quarter" idx="12"/>
          </p:nvPr>
        </p:nvSpPr>
        <p:spPr/>
        <p:txBody>
          <a:bodyPr/>
          <a:lstStyle/>
          <a:p>
            <a:pPr>
              <a:defRPr/>
            </a:pPr>
            <a:fld id="{C2AB7D4D-4E81-5B40-91F6-CF14C25F8623}" type="slidenum">
              <a:rPr lang="en-US" smtClean="0"/>
              <a:pPr>
                <a:defRPr/>
              </a:pPr>
              <a:t>20</a:t>
            </a:fld>
            <a:endParaRPr lang="en-US"/>
          </a:p>
        </p:txBody>
      </p:sp>
      <p:sp>
        <p:nvSpPr>
          <p:cNvPr id="6" name="Title 1"/>
          <p:cNvSpPr txBox="1">
            <a:spLocks/>
          </p:cNvSpPr>
          <p:nvPr/>
        </p:nvSpPr>
        <p:spPr bwMode="auto">
          <a:xfrm>
            <a:off x="3124200" y="5757580"/>
            <a:ext cx="3008313" cy="8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r>
              <a:rPr lang="en-US" sz="2400" dirty="0" smtClean="0"/>
              <a:t>Key-down Time</a:t>
            </a:r>
            <a:r>
              <a:rPr lang="en-US" dirty="0" smtClean="0"/>
              <a:t/>
            </a:r>
            <a:br>
              <a:rPr lang="en-US" dirty="0" smtClean="0"/>
            </a:b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98" y="1703451"/>
            <a:ext cx="3975815" cy="2273463"/>
          </a:xfrm>
          <a:prstGeom prst="rect">
            <a:avLst/>
          </a:prstGeom>
        </p:spPr>
      </p:pic>
      <p:pic>
        <p:nvPicPr>
          <p:cNvPr id="8" name="Picture 7"/>
          <p:cNvPicPr>
            <a:picLocks noChangeAspect="1"/>
          </p:cNvPicPr>
          <p:nvPr/>
        </p:nvPicPr>
        <p:blipFill>
          <a:blip r:embed="rId4"/>
          <a:stretch>
            <a:fillRect/>
          </a:stretch>
        </p:blipFill>
        <p:spPr>
          <a:xfrm>
            <a:off x="4782343" y="1703451"/>
            <a:ext cx="3975815" cy="227346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62168937"/>
              </p:ext>
            </p:extLst>
          </p:nvPr>
        </p:nvGraphicFramePr>
        <p:xfrm>
          <a:off x="653143" y="4411458"/>
          <a:ext cx="7837714" cy="1280160"/>
        </p:xfrm>
        <a:graphic>
          <a:graphicData uri="http://schemas.openxmlformats.org/drawingml/2006/table">
            <a:tbl>
              <a:tblPr firstRow="1" bandRow="1">
                <a:tableStyleId>{8A107856-5554-42FB-B03E-39F5DBC370BA}</a:tableStyleId>
              </a:tblPr>
              <a:tblGrid>
                <a:gridCol w="5909889"/>
                <a:gridCol w="1927825"/>
              </a:tblGrid>
              <a:tr h="259968">
                <a:tc>
                  <a:txBody>
                    <a:bodyPr/>
                    <a:lstStyle/>
                    <a:p>
                      <a:r>
                        <a:rPr lang="en-US" b="0" dirty="0" smtClean="0"/>
                        <a:t>Spearman’s rank correlation coefficient</a:t>
                      </a:r>
                      <a:endParaRPr lang="en-US" b="0" dirty="0"/>
                    </a:p>
                  </a:txBody>
                  <a:tcPr/>
                </a:tc>
                <a:tc>
                  <a:txBody>
                    <a:bodyPr/>
                    <a:lstStyle/>
                    <a:p>
                      <a:r>
                        <a:rPr lang="el-GR" b="0" dirty="0" smtClean="0"/>
                        <a:t>ρ</a:t>
                      </a:r>
                      <a:r>
                        <a:rPr lang="en-US" b="0" dirty="0" smtClean="0"/>
                        <a:t> = 0.999784</a:t>
                      </a:r>
                      <a:endParaRPr lang="en-US" b="0" dirty="0"/>
                    </a:p>
                  </a:txBody>
                  <a:tcPr/>
                </a:tc>
              </a:tr>
              <a:tr h="6499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aseline="0" dirty="0" smtClean="0"/>
                        <a:t>Null hypothesis: A lower fatigue day will have similar weighted average of key down times to a higher fatigue day</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p-value = 0.2161</a:t>
                      </a:r>
                    </a:p>
                    <a:p>
                      <a:endParaRPr lang="en-US" dirty="0"/>
                    </a:p>
                  </a:txBody>
                  <a:tcPr/>
                </a:tc>
              </a:tr>
            </a:tbl>
          </a:graphicData>
        </a:graphic>
      </p:graphicFrame>
    </p:spTree>
    <p:extLst>
      <p:ext uri="{BB962C8B-B14F-4D97-AF65-F5344CB8AC3E}">
        <p14:creationId xmlns:p14="http://schemas.microsoft.com/office/powerpoint/2010/main" val="1597246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2398"/>
            <a:ext cx="8229600" cy="1068387"/>
          </a:xfrm>
        </p:spPr>
        <p:txBody>
          <a:bodyPr/>
          <a:lstStyle/>
          <a:p>
            <a:r>
              <a:rPr lang="en-US" dirty="0" smtClean="0"/>
              <a:t>When fatigued, developers:</a:t>
            </a:r>
            <a:endParaRPr lang="en-US" dirty="0"/>
          </a:p>
        </p:txBody>
      </p:sp>
      <p:sp>
        <p:nvSpPr>
          <p:cNvPr id="3" name="Date Placeholder 2"/>
          <p:cNvSpPr>
            <a:spLocks noGrp="1"/>
          </p:cNvSpPr>
          <p:nvPr>
            <p:ph type="dt" sz="half" idx="10"/>
          </p:nvPr>
        </p:nvSpPr>
        <p:spPr/>
        <p:txBody>
          <a:bodyPr/>
          <a:lstStyle/>
          <a:p>
            <a:pPr>
              <a:defRPr/>
            </a:pPr>
            <a:r>
              <a:rPr lang="en-US" smtClean="0"/>
              <a:t>5/5/2015</a:t>
            </a:r>
            <a:endParaRPr lang="en-US"/>
          </a:p>
        </p:txBody>
      </p:sp>
      <p:sp>
        <p:nvSpPr>
          <p:cNvPr id="4" name="Footer Placeholder 3"/>
          <p:cNvSpPr>
            <a:spLocks noGrp="1"/>
          </p:cNvSpPr>
          <p:nvPr>
            <p:ph type="ftr" sz="quarter" idx="11"/>
          </p:nvPr>
        </p:nvSpPr>
        <p:spPr/>
        <p:txBody>
          <a:bodyPr/>
          <a:lstStyle/>
          <a:p>
            <a:pPr>
              <a:defRPr/>
            </a:pPr>
            <a:r>
              <a:rPr lang="en-US" smtClean="0"/>
              <a:t>Saurabh Sarkar (NCSU)</a:t>
            </a:r>
            <a:endParaRPr lang="en-US"/>
          </a:p>
        </p:txBody>
      </p:sp>
      <p:sp>
        <p:nvSpPr>
          <p:cNvPr id="5" name="Slide Number Placeholder 4"/>
          <p:cNvSpPr>
            <a:spLocks noGrp="1"/>
          </p:cNvSpPr>
          <p:nvPr>
            <p:ph type="sldNum" sz="quarter" idx="12"/>
          </p:nvPr>
        </p:nvSpPr>
        <p:spPr/>
        <p:txBody>
          <a:bodyPr/>
          <a:lstStyle/>
          <a:p>
            <a:pPr>
              <a:defRPr/>
            </a:pPr>
            <a:fld id="{C2AB7D4D-4E81-5B40-91F6-CF14C25F8623}" type="slidenum">
              <a:rPr lang="en-US" smtClean="0"/>
              <a:pPr>
                <a:defRPr/>
              </a:pPr>
              <a:t>21</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437005022"/>
              </p:ext>
            </p:extLst>
          </p:nvPr>
        </p:nvGraphicFramePr>
        <p:xfrm>
          <a:off x="580570" y="1750785"/>
          <a:ext cx="7924800" cy="4403272"/>
        </p:xfrm>
        <a:graphic>
          <a:graphicData uri="http://schemas.openxmlformats.org/drawingml/2006/table">
            <a:tbl>
              <a:tblPr firstRow="1" bandRow="1">
                <a:tableStyleId>{8A107856-5554-42FB-B03E-39F5DBC370BA}</a:tableStyleId>
              </a:tblPr>
              <a:tblGrid>
                <a:gridCol w="1584960"/>
                <a:gridCol w="1584960"/>
                <a:gridCol w="1584960"/>
                <a:gridCol w="1584960"/>
                <a:gridCol w="1584960"/>
              </a:tblGrid>
              <a:tr h="1133195">
                <a:tc>
                  <a:txBody>
                    <a:bodyPr/>
                    <a:lstStyle/>
                    <a:p>
                      <a:endParaRPr lang="en-US" sz="1400" dirty="0"/>
                    </a:p>
                  </a:txBody>
                  <a:tcPr/>
                </a:tc>
                <a:tc>
                  <a:txBody>
                    <a:bodyPr/>
                    <a:lstStyle/>
                    <a:p>
                      <a:r>
                        <a:rPr lang="en-US" sz="1400" dirty="0" smtClean="0"/>
                        <a:t>Indicator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Spearman’s rank correlation coefficient (</a:t>
                      </a:r>
                      <a:r>
                        <a:rPr lang="el-GR" sz="1400" b="0" dirty="0" smtClean="0"/>
                        <a:t>ρ</a:t>
                      </a:r>
                      <a:r>
                        <a:rPr lang="en-US" sz="1400" b="0" dirty="0" smtClean="0"/>
                        <a:t>)</a:t>
                      </a:r>
                      <a:endParaRPr lang="en-US" sz="1400" dirty="0" smtClean="0"/>
                    </a:p>
                    <a:p>
                      <a:endParaRPr lang="en-US" sz="1400" dirty="0"/>
                    </a:p>
                  </a:txBody>
                  <a:tcPr/>
                </a:tc>
                <a:tc>
                  <a:txBody>
                    <a:bodyPr/>
                    <a:lstStyle/>
                    <a:p>
                      <a:r>
                        <a:rPr lang="en-US" sz="1400" dirty="0" smtClean="0"/>
                        <a:t>p-value</a:t>
                      </a:r>
                      <a:endParaRPr lang="en-US" sz="1400" dirty="0"/>
                    </a:p>
                  </a:txBody>
                  <a:tcPr/>
                </a:tc>
                <a:tc>
                  <a:txBody>
                    <a:bodyPr/>
                    <a:lstStyle/>
                    <a:p>
                      <a:endParaRPr lang="en-US" sz="1400" dirty="0"/>
                    </a:p>
                  </a:txBody>
                  <a:tcPr/>
                </a:tc>
              </a:tr>
              <a:tr h="6151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tend to code slower</a:t>
                      </a:r>
                      <a:endParaRPr lang="en-US" sz="1400" dirty="0" smtClean="0"/>
                    </a:p>
                  </a:txBody>
                  <a:tcPr/>
                </a:tc>
                <a:tc>
                  <a:txBody>
                    <a:bodyPr/>
                    <a:lstStyle/>
                    <a:p>
                      <a:r>
                        <a:rPr lang="en-US" sz="1400" dirty="0" smtClean="0"/>
                        <a:t>Key-down time</a:t>
                      </a:r>
                      <a:endParaRPr lang="en-US" sz="1400" dirty="0"/>
                    </a:p>
                  </a:txBody>
                  <a:tcPr/>
                </a:tc>
                <a:tc>
                  <a:txBody>
                    <a:bodyPr/>
                    <a:lstStyle/>
                    <a:p>
                      <a:r>
                        <a:rPr lang="en-US" sz="1400" dirty="0" smtClean="0"/>
                        <a:t>0.999784</a:t>
                      </a:r>
                      <a:endParaRPr lang="en-US" sz="1400" dirty="0"/>
                    </a:p>
                  </a:txBody>
                  <a:tcPr/>
                </a:tc>
                <a:tc>
                  <a:txBody>
                    <a:bodyPr/>
                    <a:lstStyle/>
                    <a:p>
                      <a:r>
                        <a:rPr lang="en-US" sz="1400" u="none" strike="noStrike" kern="1200" baseline="0" dirty="0" smtClean="0"/>
                        <a:t>0.2161</a:t>
                      </a:r>
                      <a:endParaRPr lang="en-US" sz="1400" dirty="0"/>
                    </a:p>
                  </a:txBody>
                  <a:tcPr/>
                </a:tc>
                <a:tc>
                  <a:txBody>
                    <a:bodyPr/>
                    <a:lstStyle/>
                    <a:p>
                      <a:endParaRPr lang="en-US" sz="1400" dirty="0"/>
                    </a:p>
                  </a:txBody>
                  <a:tcPr/>
                </a:tc>
              </a:tr>
              <a:tr h="6151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tend to code slower</a:t>
                      </a:r>
                      <a:endParaRPr lang="en-US" sz="1400" dirty="0" smtClean="0"/>
                    </a:p>
                  </a:txBody>
                  <a:tcPr/>
                </a:tc>
                <a:tc>
                  <a:txBody>
                    <a:bodyPr/>
                    <a:lstStyle/>
                    <a:p>
                      <a:r>
                        <a:rPr lang="en-US" sz="1400" dirty="0" smtClean="0"/>
                        <a:t>Time between</a:t>
                      </a:r>
                      <a:r>
                        <a:rPr lang="en-US" sz="1400" baseline="0" dirty="0" smtClean="0"/>
                        <a:t> keys</a:t>
                      </a:r>
                    </a:p>
                  </a:txBody>
                  <a:tcPr/>
                </a:tc>
                <a:tc>
                  <a:txBody>
                    <a:bodyPr/>
                    <a:lstStyle/>
                    <a:p>
                      <a:r>
                        <a:rPr lang="en-US" sz="1400" dirty="0" smtClean="0"/>
                        <a:t>0.960758</a:t>
                      </a:r>
                      <a:endParaRPr lang="en-US" sz="1400" dirty="0"/>
                    </a:p>
                  </a:txBody>
                  <a:tcPr/>
                </a:tc>
                <a:tc>
                  <a:txBody>
                    <a:bodyPr/>
                    <a:lstStyle/>
                    <a:p>
                      <a:r>
                        <a:rPr lang="en-US" sz="1400" u="none" strike="noStrike" kern="1200" baseline="0" dirty="0" smtClean="0"/>
                        <a:t>0.2305</a:t>
                      </a:r>
                      <a:endParaRPr lang="en-US" sz="1400" dirty="0"/>
                    </a:p>
                  </a:txBody>
                  <a:tcPr/>
                </a:tc>
                <a:tc>
                  <a:txBody>
                    <a:bodyPr/>
                    <a:lstStyle/>
                    <a:p>
                      <a:endParaRPr lang="en-US" sz="1400" dirty="0"/>
                    </a:p>
                  </a:txBody>
                  <a:tcPr/>
                </a:tc>
              </a:tr>
              <a:tr h="679917">
                <a:tc>
                  <a:txBody>
                    <a:bodyPr/>
                    <a:lstStyle/>
                    <a:p>
                      <a:r>
                        <a:rPr lang="en-US" sz="1400" b="0" i="0" u="none" strike="noStrike" kern="1200" baseline="0" dirty="0" smtClean="0">
                          <a:solidFill>
                            <a:schemeClr val="dk1"/>
                          </a:solidFill>
                          <a:latin typeface="+mn-lt"/>
                          <a:ea typeface="+mn-ea"/>
                          <a:cs typeface="+mn-cs"/>
                        </a:rPr>
                        <a:t>tend to click mouse slower</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Time between</a:t>
                      </a:r>
                      <a:r>
                        <a:rPr lang="en-US" sz="1400" baseline="0" dirty="0" smtClean="0"/>
                        <a:t> clicks</a:t>
                      </a:r>
                    </a:p>
                  </a:txBody>
                  <a:tcPr/>
                </a:tc>
                <a:tc>
                  <a:txBody>
                    <a:bodyPr/>
                    <a:lstStyle/>
                    <a:p>
                      <a:r>
                        <a:rPr lang="en-US" sz="1400" dirty="0" smtClean="0"/>
                        <a:t>0.99451</a:t>
                      </a:r>
                      <a:endParaRPr lang="en-US" sz="1400" dirty="0"/>
                    </a:p>
                  </a:txBody>
                  <a:tcPr/>
                </a:tc>
                <a:tc>
                  <a:txBody>
                    <a:bodyPr/>
                    <a:lstStyle/>
                    <a:p>
                      <a:r>
                        <a:rPr lang="en-US" sz="1400" u="none" strike="noStrike" kern="1200" baseline="0" dirty="0" smtClean="0"/>
                        <a:t>0.5815</a:t>
                      </a:r>
                      <a:endParaRPr lang="en-US" sz="1400" dirty="0"/>
                    </a:p>
                  </a:txBody>
                  <a:tcPr/>
                </a:tc>
                <a:tc>
                  <a:txBody>
                    <a:bodyPr/>
                    <a:lstStyle/>
                    <a:p>
                      <a:endParaRPr lang="en-US" sz="1400" dirty="0"/>
                    </a:p>
                  </a:txBody>
                  <a:tcPr/>
                </a:tc>
              </a:tr>
              <a:tr h="679917">
                <a:tc>
                  <a:txBody>
                    <a:bodyPr/>
                    <a:lstStyle/>
                    <a:p>
                      <a:r>
                        <a:rPr lang="en-US" sz="1400" b="0" i="0" u="none" strike="noStrike" kern="1200" baseline="0" dirty="0" smtClean="0">
                          <a:solidFill>
                            <a:schemeClr val="dk1"/>
                          </a:solidFill>
                          <a:latin typeface="+mn-lt"/>
                          <a:ea typeface="+mn-ea"/>
                          <a:cs typeface="+mn-cs"/>
                        </a:rPr>
                        <a:t>tend to move mouse slower</a:t>
                      </a:r>
                      <a:endParaRPr lang="en-US" sz="1200" dirty="0"/>
                    </a:p>
                  </a:txBody>
                  <a:tcPr/>
                </a:tc>
                <a:tc>
                  <a:txBody>
                    <a:bodyPr/>
                    <a:lstStyle/>
                    <a:p>
                      <a:r>
                        <a:rPr lang="en-US" sz="1400" dirty="0" smtClean="0"/>
                        <a:t>Mouse velocity</a:t>
                      </a:r>
                      <a:endParaRPr lang="en-US" sz="1400" dirty="0"/>
                    </a:p>
                  </a:txBody>
                  <a:tcPr/>
                </a:tc>
                <a:tc>
                  <a:txBody>
                    <a:bodyPr/>
                    <a:lstStyle/>
                    <a:p>
                      <a:r>
                        <a:rPr lang="en-US" sz="1400" dirty="0" smtClean="0"/>
                        <a:t>- 0.78762</a:t>
                      </a:r>
                      <a:endParaRPr lang="en-US" sz="1400" dirty="0"/>
                    </a:p>
                  </a:txBody>
                  <a:tcPr/>
                </a:tc>
                <a:tc>
                  <a:txBody>
                    <a:bodyPr/>
                    <a:lstStyle/>
                    <a:p>
                      <a:r>
                        <a:rPr lang="en-US" sz="1400" u="none" strike="noStrike" kern="1200" baseline="0" dirty="0" smtClean="0"/>
                        <a:t>0.1644</a:t>
                      </a:r>
                      <a:endParaRPr lang="en-US" sz="1400" dirty="0"/>
                    </a:p>
                  </a:txBody>
                  <a:tcPr/>
                </a:tc>
                <a:tc>
                  <a:txBody>
                    <a:bodyPr/>
                    <a:lstStyle/>
                    <a:p>
                      <a:endParaRPr lang="en-US" sz="1400" dirty="0"/>
                    </a:p>
                  </a:txBody>
                  <a:tcPr/>
                </a:tc>
              </a:tr>
              <a:tr h="679917">
                <a:tc>
                  <a:txBody>
                    <a:bodyPr/>
                    <a:lstStyle/>
                    <a:p>
                      <a:r>
                        <a:rPr lang="en-US" sz="1400" b="0" i="0" u="none" strike="noStrike" kern="1200" baseline="0" dirty="0" smtClean="0">
                          <a:solidFill>
                            <a:schemeClr val="dk1"/>
                          </a:solidFill>
                          <a:latin typeface="+mn-lt"/>
                          <a:ea typeface="+mn-ea"/>
                          <a:cs typeface="+mn-cs"/>
                        </a:rPr>
                        <a:t>tend to move mouse slower</a:t>
                      </a:r>
                      <a:endParaRPr lang="en-US" sz="1200" dirty="0"/>
                    </a:p>
                  </a:txBody>
                  <a:tcPr/>
                </a:tc>
                <a:tc>
                  <a:txBody>
                    <a:bodyPr/>
                    <a:lstStyle/>
                    <a:p>
                      <a:r>
                        <a:rPr lang="en-US" sz="1400" dirty="0" smtClean="0"/>
                        <a:t>Mouse acceleration</a:t>
                      </a:r>
                      <a:endParaRPr lang="en-US" sz="1400" dirty="0"/>
                    </a:p>
                  </a:txBody>
                  <a:tcPr/>
                </a:tc>
                <a:tc>
                  <a:txBody>
                    <a:bodyPr/>
                    <a:lstStyle/>
                    <a:p>
                      <a:r>
                        <a:rPr lang="en-US" sz="1400" dirty="0" smtClean="0"/>
                        <a:t>- 0.62234</a:t>
                      </a:r>
                      <a:endParaRPr lang="en-US" sz="1400" dirty="0"/>
                    </a:p>
                  </a:txBody>
                  <a:tcPr/>
                </a:tc>
                <a:tc>
                  <a:txBody>
                    <a:bodyPr/>
                    <a:lstStyle/>
                    <a:p>
                      <a:r>
                        <a:rPr lang="en-US" sz="1400" dirty="0" smtClean="0"/>
                        <a:t>0.1562</a:t>
                      </a:r>
                      <a:endParaRPr lang="en-US" sz="1400" dirty="0"/>
                    </a:p>
                  </a:txBody>
                  <a:tcPr/>
                </a:tc>
                <a:tc>
                  <a:txBody>
                    <a:bodyPr/>
                    <a:lstStyle/>
                    <a:p>
                      <a:endParaRPr lang="en-US" sz="1400" dirty="0"/>
                    </a:p>
                  </a:txBody>
                  <a:tcPr/>
                </a:tc>
              </a:tr>
            </a:tbl>
          </a:graphicData>
        </a:graphic>
      </p:graphicFrame>
      <p:graphicFrame>
        <p:nvGraphicFramePr>
          <p:cNvPr id="21" name="Chart 20"/>
          <p:cNvGraphicFramePr>
            <a:graphicFrameLocks/>
          </p:cNvGraphicFramePr>
          <p:nvPr>
            <p:extLst>
              <p:ext uri="{D42A27DB-BD31-4B8C-83A1-F6EECF244321}">
                <p14:modId xmlns:p14="http://schemas.microsoft.com/office/powerpoint/2010/main" val="2069558203"/>
              </p:ext>
            </p:extLst>
          </p:nvPr>
        </p:nvGraphicFramePr>
        <p:xfrm>
          <a:off x="7024915" y="2808515"/>
          <a:ext cx="1222828" cy="76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p:cNvGraphicFramePr>
            <a:graphicFrameLocks/>
          </p:cNvGraphicFramePr>
          <p:nvPr>
            <p:extLst>
              <p:ext uri="{D42A27DB-BD31-4B8C-83A1-F6EECF244321}">
                <p14:modId xmlns:p14="http://schemas.microsoft.com/office/powerpoint/2010/main" val="1916435463"/>
              </p:ext>
            </p:extLst>
          </p:nvPr>
        </p:nvGraphicFramePr>
        <p:xfrm>
          <a:off x="6887030" y="3436257"/>
          <a:ext cx="1364342" cy="7728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p:cNvGraphicFramePr>
            <a:graphicFrameLocks/>
          </p:cNvGraphicFramePr>
          <p:nvPr>
            <p:extLst>
              <p:ext uri="{D42A27DB-BD31-4B8C-83A1-F6EECF244321}">
                <p14:modId xmlns:p14="http://schemas.microsoft.com/office/powerpoint/2010/main" val="1016142697"/>
              </p:ext>
            </p:extLst>
          </p:nvPr>
        </p:nvGraphicFramePr>
        <p:xfrm>
          <a:off x="6887030" y="4045856"/>
          <a:ext cx="1360713" cy="7728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p:cNvGraphicFramePr>
            <a:graphicFrameLocks/>
          </p:cNvGraphicFramePr>
          <p:nvPr>
            <p:extLst>
              <p:ext uri="{D42A27DB-BD31-4B8C-83A1-F6EECF244321}">
                <p14:modId xmlns:p14="http://schemas.microsoft.com/office/powerpoint/2010/main" val="2641310376"/>
              </p:ext>
            </p:extLst>
          </p:nvPr>
        </p:nvGraphicFramePr>
        <p:xfrm>
          <a:off x="6923314" y="4669971"/>
          <a:ext cx="1328058" cy="84545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a:graphicFrameLocks/>
          </p:cNvGraphicFramePr>
          <p:nvPr>
            <p:extLst>
              <p:ext uri="{D42A27DB-BD31-4B8C-83A1-F6EECF244321}">
                <p14:modId xmlns:p14="http://schemas.microsoft.com/office/powerpoint/2010/main" val="1953714242"/>
              </p:ext>
            </p:extLst>
          </p:nvPr>
        </p:nvGraphicFramePr>
        <p:xfrm>
          <a:off x="6923314" y="5410200"/>
          <a:ext cx="1328058" cy="74385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03344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838"/>
            <a:ext cx="3008313" cy="839877"/>
          </a:xfrm>
        </p:spPr>
        <p:txBody>
          <a:bodyPr/>
          <a:lstStyle/>
          <a:p>
            <a:r>
              <a:rPr lang="en-US" dirty="0"/>
              <a:t>Mistakes/Corrections:</a:t>
            </a:r>
            <a:br>
              <a:rPr lang="en-US" dirty="0"/>
            </a:br>
            <a:endParaRPr lang="en-US" dirty="0"/>
          </a:p>
        </p:txBody>
      </p:sp>
      <p:sp>
        <p:nvSpPr>
          <p:cNvPr id="5" name="Date Placeholder 4"/>
          <p:cNvSpPr>
            <a:spLocks noGrp="1"/>
          </p:cNvSpPr>
          <p:nvPr>
            <p:ph type="dt" sz="half" idx="10"/>
          </p:nvPr>
        </p:nvSpPr>
        <p:spPr/>
        <p:txBody>
          <a:bodyPr/>
          <a:lstStyle/>
          <a:p>
            <a:pPr>
              <a:defRPr/>
            </a:pPr>
            <a:r>
              <a:rPr lang="en-US" smtClean="0"/>
              <a:t>5/5/2015</a:t>
            </a:r>
            <a:endParaRPr lang="en-US"/>
          </a:p>
        </p:txBody>
      </p:sp>
      <p:sp>
        <p:nvSpPr>
          <p:cNvPr id="6" name="Footer Placeholder 5"/>
          <p:cNvSpPr>
            <a:spLocks noGrp="1"/>
          </p:cNvSpPr>
          <p:nvPr>
            <p:ph type="ftr" sz="quarter" idx="11"/>
          </p:nvPr>
        </p:nvSpPr>
        <p:spPr/>
        <p:txBody>
          <a:bodyPr/>
          <a:lstStyle/>
          <a:p>
            <a:pPr>
              <a:defRPr/>
            </a:pPr>
            <a:r>
              <a:rPr lang="en-US" smtClean="0"/>
              <a:t>Saurabh Sarkar (NCSU)</a:t>
            </a:r>
            <a:endParaRPr lang="en-US"/>
          </a:p>
        </p:txBody>
      </p:sp>
      <p:sp>
        <p:nvSpPr>
          <p:cNvPr id="7" name="Slide Number Placeholder 6"/>
          <p:cNvSpPr>
            <a:spLocks noGrp="1"/>
          </p:cNvSpPr>
          <p:nvPr>
            <p:ph type="sldNum" sz="quarter" idx="12"/>
          </p:nvPr>
        </p:nvSpPr>
        <p:spPr/>
        <p:txBody>
          <a:bodyPr/>
          <a:lstStyle/>
          <a:p>
            <a:pPr>
              <a:defRPr/>
            </a:pPr>
            <a:fld id="{91DD8B14-AE1E-054C-8668-93D0F0400A18}" type="slidenum">
              <a:rPr lang="en-US" smtClean="0"/>
              <a:pPr>
                <a:defRPr/>
              </a:pPr>
              <a:t>22</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248327015"/>
              </p:ext>
            </p:extLst>
          </p:nvPr>
        </p:nvGraphicFramePr>
        <p:xfrm>
          <a:off x="457200" y="4479731"/>
          <a:ext cx="7990752" cy="1482080"/>
        </p:xfrm>
        <a:graphic>
          <a:graphicData uri="http://schemas.openxmlformats.org/drawingml/2006/table">
            <a:tbl>
              <a:tblPr firstRow="1" bandRow="1">
                <a:tableStyleId>{8A107856-5554-42FB-B03E-39F5DBC370BA}</a:tableStyleId>
              </a:tblPr>
              <a:tblGrid>
                <a:gridCol w="6002594"/>
                <a:gridCol w="1988158"/>
              </a:tblGrid>
              <a:tr h="336800">
                <a:tc>
                  <a:txBody>
                    <a:bodyPr/>
                    <a:lstStyle/>
                    <a:p>
                      <a:r>
                        <a:rPr lang="en-US" b="0" dirty="0" smtClean="0"/>
                        <a:t>Spearman’s rank correlation coefficient: </a:t>
                      </a:r>
                      <a:r>
                        <a:rPr lang="en-US" dirty="0" smtClean="0"/>
                        <a:t>Key based rate </a:t>
                      </a:r>
                    </a:p>
                    <a:p>
                      <a:r>
                        <a:rPr lang="en-US" b="0" dirty="0" smtClean="0"/>
                        <a:t>                                                                       </a:t>
                      </a:r>
                      <a:r>
                        <a:rPr lang="en-US" b="0" baseline="0" dirty="0" smtClean="0"/>
                        <a:t> </a:t>
                      </a:r>
                      <a:r>
                        <a:rPr lang="en-US" dirty="0" smtClean="0"/>
                        <a:t>Command based rate </a:t>
                      </a:r>
                      <a:endParaRPr lang="en-US" b="0" dirty="0"/>
                    </a:p>
                  </a:txBody>
                  <a:tcPr/>
                </a:tc>
                <a:tc>
                  <a:txBody>
                    <a:bodyPr/>
                    <a:lstStyle/>
                    <a:p>
                      <a:r>
                        <a:rPr lang="el-GR" b="0" dirty="0" smtClean="0"/>
                        <a:t>ρ</a:t>
                      </a:r>
                      <a:r>
                        <a:rPr lang="en-US" b="0" dirty="0" smtClean="0"/>
                        <a:t> = 0.732263</a:t>
                      </a:r>
                    </a:p>
                    <a:p>
                      <a:r>
                        <a:rPr lang="el-GR" b="0" dirty="0" smtClean="0"/>
                        <a:t>ρ</a:t>
                      </a:r>
                      <a:r>
                        <a:rPr lang="en-US" b="0" dirty="0" smtClean="0"/>
                        <a:t> = 0.697866</a:t>
                      </a:r>
                    </a:p>
                  </a:txBody>
                  <a:tcPr/>
                </a:tc>
              </a:tr>
              <a:tr h="8420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aseline="0" dirty="0" smtClean="0"/>
                        <a:t>Null hypothesis: A lower fatigue day will have similar mean error rate to a higher fatigue day</a:t>
                      </a:r>
                      <a:endParaRPr lang="en-US" sz="18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p-value = 0.2913</a:t>
                      </a:r>
                      <a:endParaRPr lang="en-US" sz="1800" u="none" strike="noStrike" kern="1200" baseline="0" dirty="0" smtClean="0"/>
                    </a:p>
                  </a:txBody>
                  <a:tcPr/>
                </a:tc>
              </a:tr>
            </a:tbl>
          </a:graphicData>
        </a:graphic>
      </p:graphicFrame>
      <p:sp>
        <p:nvSpPr>
          <p:cNvPr id="11" name="Content Placeholder 2"/>
          <p:cNvSpPr>
            <a:spLocks noGrp="1"/>
          </p:cNvSpPr>
          <p:nvPr>
            <p:ph idx="1"/>
          </p:nvPr>
        </p:nvSpPr>
        <p:spPr>
          <a:xfrm>
            <a:off x="3575050" y="595223"/>
            <a:ext cx="5111750" cy="5530940"/>
          </a:xfrm>
        </p:spPr>
        <p:txBody>
          <a:bodyPr/>
          <a:lstStyle/>
          <a:p>
            <a:pPr marL="0" indent="0">
              <a:buNone/>
            </a:pPr>
            <a:r>
              <a:rPr lang="en-US" b="1" dirty="0" smtClean="0"/>
              <a:t>Errors</a:t>
            </a:r>
            <a:endParaRPr lang="en-US" b="1" dirty="0"/>
          </a:p>
        </p:txBody>
      </p:sp>
      <p:pic>
        <p:nvPicPr>
          <p:cNvPr id="12"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668422" y="1354346"/>
            <a:ext cx="4925005" cy="294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1780699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838"/>
            <a:ext cx="3008313" cy="839877"/>
          </a:xfrm>
        </p:spPr>
        <p:txBody>
          <a:bodyPr/>
          <a:lstStyle/>
          <a:p>
            <a:r>
              <a:rPr lang="en-US" dirty="0" smtClean="0"/>
              <a:t>File Transaction: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Focus</a:t>
            </a:r>
            <a:endParaRPr lang="en-US" b="1" dirty="0"/>
          </a:p>
        </p:txBody>
      </p:sp>
      <p:sp>
        <p:nvSpPr>
          <p:cNvPr id="5" name="Date Placeholder 4"/>
          <p:cNvSpPr>
            <a:spLocks noGrp="1"/>
          </p:cNvSpPr>
          <p:nvPr>
            <p:ph type="dt" sz="half" idx="10"/>
          </p:nvPr>
        </p:nvSpPr>
        <p:spPr/>
        <p:txBody>
          <a:bodyPr/>
          <a:lstStyle/>
          <a:p>
            <a:pPr>
              <a:defRPr/>
            </a:pPr>
            <a:r>
              <a:rPr lang="en-US" smtClean="0"/>
              <a:t>5/5/2015</a:t>
            </a:r>
            <a:endParaRPr lang="en-US"/>
          </a:p>
        </p:txBody>
      </p:sp>
      <p:sp>
        <p:nvSpPr>
          <p:cNvPr id="6" name="Footer Placeholder 5"/>
          <p:cNvSpPr>
            <a:spLocks noGrp="1"/>
          </p:cNvSpPr>
          <p:nvPr>
            <p:ph type="ftr" sz="quarter" idx="11"/>
          </p:nvPr>
        </p:nvSpPr>
        <p:spPr/>
        <p:txBody>
          <a:bodyPr/>
          <a:lstStyle/>
          <a:p>
            <a:pPr>
              <a:defRPr/>
            </a:pPr>
            <a:r>
              <a:rPr lang="en-US" smtClean="0"/>
              <a:t>Saurabh Sarkar (NCSU)</a:t>
            </a:r>
            <a:endParaRPr lang="en-US"/>
          </a:p>
        </p:txBody>
      </p:sp>
      <p:sp>
        <p:nvSpPr>
          <p:cNvPr id="7" name="Slide Number Placeholder 6"/>
          <p:cNvSpPr>
            <a:spLocks noGrp="1"/>
          </p:cNvSpPr>
          <p:nvPr>
            <p:ph type="sldNum" sz="quarter" idx="12"/>
          </p:nvPr>
        </p:nvSpPr>
        <p:spPr/>
        <p:txBody>
          <a:bodyPr/>
          <a:lstStyle/>
          <a:p>
            <a:pPr>
              <a:defRPr/>
            </a:pPr>
            <a:fld id="{91DD8B14-AE1E-054C-8668-93D0F0400A18}" type="slidenum">
              <a:rPr lang="en-US" smtClean="0"/>
              <a:pPr>
                <a:defRPr/>
              </a:pPr>
              <a:t>23</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022" y="1456985"/>
            <a:ext cx="4586930" cy="2752158"/>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781520749"/>
              </p:ext>
            </p:extLst>
          </p:nvPr>
        </p:nvGraphicFramePr>
        <p:xfrm>
          <a:off x="457200" y="4479731"/>
          <a:ext cx="7990752" cy="1207760"/>
        </p:xfrm>
        <a:graphic>
          <a:graphicData uri="http://schemas.openxmlformats.org/drawingml/2006/table">
            <a:tbl>
              <a:tblPr firstRow="1" bandRow="1">
                <a:tableStyleId>{8A107856-5554-42FB-B03E-39F5DBC370BA}</a:tableStyleId>
              </a:tblPr>
              <a:tblGrid>
                <a:gridCol w="5958348"/>
                <a:gridCol w="2032404"/>
              </a:tblGrid>
              <a:tr h="336800">
                <a:tc>
                  <a:txBody>
                    <a:bodyPr/>
                    <a:lstStyle/>
                    <a:p>
                      <a:r>
                        <a:rPr lang="en-US" b="0" dirty="0" smtClean="0"/>
                        <a:t>Spearman’s rank correlation coefficient</a:t>
                      </a:r>
                      <a:endParaRPr lang="en-US" b="0" dirty="0"/>
                    </a:p>
                  </a:txBody>
                  <a:tcPr/>
                </a:tc>
                <a:tc>
                  <a:txBody>
                    <a:bodyPr/>
                    <a:lstStyle/>
                    <a:p>
                      <a:r>
                        <a:rPr lang="el-GR" b="0" dirty="0" smtClean="0"/>
                        <a:t>ρ</a:t>
                      </a:r>
                      <a:r>
                        <a:rPr lang="en-US" b="0" dirty="0" smtClean="0"/>
                        <a:t> = - 0.91452</a:t>
                      </a:r>
                    </a:p>
                  </a:txBody>
                  <a:tcPr/>
                </a:tc>
              </a:tr>
              <a:tr h="842000">
                <a:tc>
                  <a:txBody>
                    <a:bodyPr/>
                    <a:lstStyle/>
                    <a:p>
                      <a:r>
                        <a:rPr lang="en-US" sz="1800" baseline="0" dirty="0" smtClean="0"/>
                        <a:t>Null hypothesis: A lower fatigue day will have similar time per files to a higher fatigue day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p-value = 0.5007</a:t>
                      </a:r>
                    </a:p>
                  </a:txBody>
                  <a:tcPr/>
                </a:tc>
              </a:tr>
            </a:tbl>
          </a:graphicData>
        </a:graphic>
      </p:graphicFrame>
    </p:spTree>
    <p:extLst>
      <p:ext uri="{BB962C8B-B14F-4D97-AF65-F5344CB8AC3E}">
        <p14:creationId xmlns:p14="http://schemas.microsoft.com/office/powerpoint/2010/main" val="2987691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a:t>
            </a:r>
            <a:endParaRPr lang="en-US" dirty="0"/>
          </a:p>
        </p:txBody>
      </p:sp>
      <p:sp>
        <p:nvSpPr>
          <p:cNvPr id="7" name="Date Placeholder 6"/>
          <p:cNvSpPr>
            <a:spLocks noGrp="1"/>
          </p:cNvSpPr>
          <p:nvPr>
            <p:ph type="dt" sz="half" idx="10"/>
          </p:nvPr>
        </p:nvSpPr>
        <p:spPr/>
        <p:txBody>
          <a:bodyPr/>
          <a:lstStyle/>
          <a:p>
            <a:pPr>
              <a:defRPr/>
            </a:pPr>
            <a:r>
              <a:rPr lang="en-US" smtClean="0"/>
              <a:t>5/5/2015</a:t>
            </a:r>
            <a:endParaRPr lang="en-US"/>
          </a:p>
        </p:txBody>
      </p:sp>
      <p:sp>
        <p:nvSpPr>
          <p:cNvPr id="8" name="Footer Placeholder 7"/>
          <p:cNvSpPr>
            <a:spLocks noGrp="1"/>
          </p:cNvSpPr>
          <p:nvPr>
            <p:ph type="ftr" sz="quarter" idx="11"/>
          </p:nvPr>
        </p:nvSpPr>
        <p:spPr/>
        <p:txBody>
          <a:bodyPr/>
          <a:lstStyle/>
          <a:p>
            <a:pPr>
              <a:defRPr/>
            </a:pPr>
            <a:r>
              <a:rPr lang="en-US" smtClean="0"/>
              <a:t>Saurabh Sarkar (NCSU)</a:t>
            </a:r>
            <a:endParaRPr lang="en-US"/>
          </a:p>
        </p:txBody>
      </p:sp>
      <p:sp>
        <p:nvSpPr>
          <p:cNvPr id="9" name="Slide Number Placeholder 8"/>
          <p:cNvSpPr>
            <a:spLocks noGrp="1"/>
          </p:cNvSpPr>
          <p:nvPr>
            <p:ph type="sldNum" sz="quarter" idx="12"/>
          </p:nvPr>
        </p:nvSpPr>
        <p:spPr/>
        <p:txBody>
          <a:bodyPr/>
          <a:lstStyle/>
          <a:p>
            <a:pPr>
              <a:defRPr/>
            </a:pPr>
            <a:fld id="{BB5B94E0-5E06-6D42-A41D-50D581B40900}" type="slidenum">
              <a:rPr lang="en-US" smtClean="0"/>
              <a:pPr>
                <a:defRPr/>
              </a:pPr>
              <a:t>24</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63" y="2174875"/>
            <a:ext cx="4173290" cy="119737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658" y="2174875"/>
            <a:ext cx="4235449" cy="307246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63" y="3964537"/>
            <a:ext cx="4219780" cy="2263038"/>
          </a:xfrm>
          <a:prstGeom prst="rect">
            <a:avLst/>
          </a:prstGeom>
        </p:spPr>
      </p:pic>
      <p:sp>
        <p:nvSpPr>
          <p:cNvPr id="14" name="Title 1"/>
          <p:cNvSpPr txBox="1">
            <a:spLocks/>
          </p:cNvSpPr>
          <p:nvPr/>
        </p:nvSpPr>
        <p:spPr bwMode="auto">
          <a:xfrm>
            <a:off x="5234225" y="5987141"/>
            <a:ext cx="3008313" cy="528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r>
              <a:rPr lang="en-US" sz="2000" dirty="0" smtClean="0"/>
              <a:t>File Traversal Pattern</a:t>
            </a:r>
            <a:r>
              <a:rPr lang="en-US" dirty="0" smtClean="0"/>
              <a:t/>
            </a:r>
            <a:br>
              <a:rPr lang="en-US" dirty="0" smtClean="0"/>
            </a:br>
            <a:endParaRPr lang="en-US" dirty="0"/>
          </a:p>
        </p:txBody>
      </p:sp>
      <p:sp>
        <p:nvSpPr>
          <p:cNvPr id="18" name="Rounded Rectangle 17"/>
          <p:cNvSpPr/>
          <p:nvPr/>
        </p:nvSpPr>
        <p:spPr>
          <a:xfrm>
            <a:off x="509897" y="1683995"/>
            <a:ext cx="2941227" cy="4438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Low Fatigue Day</a:t>
            </a:r>
            <a:endParaRPr lang="en-US" dirty="0"/>
          </a:p>
        </p:txBody>
      </p:sp>
      <p:sp>
        <p:nvSpPr>
          <p:cNvPr id="19" name="Rounded Rectangle 18"/>
          <p:cNvSpPr/>
          <p:nvPr/>
        </p:nvSpPr>
        <p:spPr>
          <a:xfrm>
            <a:off x="457200" y="3499122"/>
            <a:ext cx="2993924" cy="4164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Medium Fatigue Day</a:t>
            </a:r>
            <a:endParaRPr lang="en-US" dirty="0"/>
          </a:p>
        </p:txBody>
      </p:sp>
      <p:sp>
        <p:nvSpPr>
          <p:cNvPr id="20" name="Rounded Rectangle 19"/>
          <p:cNvSpPr/>
          <p:nvPr/>
        </p:nvSpPr>
        <p:spPr>
          <a:xfrm>
            <a:off x="5745573" y="1683995"/>
            <a:ext cx="2941227" cy="4438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High Fatigue Day</a:t>
            </a:r>
            <a:endParaRPr lang="en-US" dirty="0"/>
          </a:p>
        </p:txBody>
      </p:sp>
    </p:spTree>
    <p:extLst>
      <p:ext uri="{BB962C8B-B14F-4D97-AF65-F5344CB8AC3E}">
        <p14:creationId xmlns:p14="http://schemas.microsoft.com/office/powerpoint/2010/main" val="31241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838"/>
            <a:ext cx="3008313" cy="839877"/>
          </a:xfrm>
        </p:spPr>
        <p:txBody>
          <a:bodyPr/>
          <a:lstStyle/>
          <a:p>
            <a:r>
              <a:rPr lang="en-US" dirty="0" smtClean="0"/>
              <a:t>Navigation: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Focus</a:t>
            </a:r>
            <a:endParaRPr lang="en-US" b="1" dirty="0"/>
          </a:p>
        </p:txBody>
      </p:sp>
      <p:sp>
        <p:nvSpPr>
          <p:cNvPr id="5" name="Date Placeholder 4"/>
          <p:cNvSpPr>
            <a:spLocks noGrp="1"/>
          </p:cNvSpPr>
          <p:nvPr>
            <p:ph type="dt" sz="half" idx="10"/>
          </p:nvPr>
        </p:nvSpPr>
        <p:spPr/>
        <p:txBody>
          <a:bodyPr/>
          <a:lstStyle/>
          <a:p>
            <a:pPr>
              <a:defRPr/>
            </a:pPr>
            <a:r>
              <a:rPr lang="en-US" smtClean="0"/>
              <a:t>5/5/2015</a:t>
            </a:r>
            <a:endParaRPr lang="en-US"/>
          </a:p>
        </p:txBody>
      </p:sp>
      <p:sp>
        <p:nvSpPr>
          <p:cNvPr id="6" name="Footer Placeholder 5"/>
          <p:cNvSpPr>
            <a:spLocks noGrp="1"/>
          </p:cNvSpPr>
          <p:nvPr>
            <p:ph type="ftr" sz="quarter" idx="11"/>
          </p:nvPr>
        </p:nvSpPr>
        <p:spPr/>
        <p:txBody>
          <a:bodyPr/>
          <a:lstStyle/>
          <a:p>
            <a:pPr>
              <a:defRPr/>
            </a:pPr>
            <a:r>
              <a:rPr lang="en-US" smtClean="0"/>
              <a:t>Saurabh Sarkar (NCSU)</a:t>
            </a:r>
            <a:endParaRPr lang="en-US"/>
          </a:p>
        </p:txBody>
      </p:sp>
      <p:sp>
        <p:nvSpPr>
          <p:cNvPr id="7" name="Slide Number Placeholder 6"/>
          <p:cNvSpPr>
            <a:spLocks noGrp="1"/>
          </p:cNvSpPr>
          <p:nvPr>
            <p:ph type="sldNum" sz="quarter" idx="12"/>
          </p:nvPr>
        </p:nvSpPr>
        <p:spPr/>
        <p:txBody>
          <a:bodyPr/>
          <a:lstStyle/>
          <a:p>
            <a:pPr>
              <a:defRPr/>
            </a:pPr>
            <a:fld id="{91DD8B14-AE1E-054C-8668-93D0F0400A18}" type="slidenum">
              <a:rPr lang="en-US" smtClean="0"/>
              <a:pPr>
                <a:defRPr/>
              </a:pPr>
              <a:t>25</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856857667"/>
              </p:ext>
            </p:extLst>
          </p:nvPr>
        </p:nvGraphicFramePr>
        <p:xfrm>
          <a:off x="457200" y="4479731"/>
          <a:ext cx="7990752" cy="1482080"/>
        </p:xfrm>
        <a:graphic>
          <a:graphicData uri="http://schemas.openxmlformats.org/drawingml/2006/table">
            <a:tbl>
              <a:tblPr firstRow="1" bandRow="1">
                <a:tableStyleId>{8A107856-5554-42FB-B03E-39F5DBC370BA}</a:tableStyleId>
              </a:tblPr>
              <a:tblGrid>
                <a:gridCol w="6076335"/>
                <a:gridCol w="1914417"/>
              </a:tblGrid>
              <a:tr h="336800">
                <a:tc>
                  <a:txBody>
                    <a:bodyPr/>
                    <a:lstStyle/>
                    <a:p>
                      <a:r>
                        <a:rPr lang="en-US" b="0" dirty="0" smtClean="0"/>
                        <a:t>Spearman’s rank correlation coefficient: </a:t>
                      </a:r>
                      <a:r>
                        <a:rPr lang="en-US" dirty="0" smtClean="0"/>
                        <a:t>Key/mouse navigation</a:t>
                      </a:r>
                    </a:p>
                    <a:p>
                      <a:r>
                        <a:rPr lang="en-US" b="0" dirty="0" smtClean="0"/>
                        <a:t>                                                                       </a:t>
                      </a:r>
                      <a:r>
                        <a:rPr lang="en-US" b="0" baseline="0" dirty="0" smtClean="0"/>
                        <a:t> </a:t>
                      </a:r>
                      <a:r>
                        <a:rPr lang="en-US" b="1" baseline="0" dirty="0" smtClean="0"/>
                        <a:t>C</a:t>
                      </a:r>
                      <a:r>
                        <a:rPr lang="en-US" dirty="0" smtClean="0"/>
                        <a:t>ommand navigation </a:t>
                      </a:r>
                      <a:endParaRPr lang="en-US" b="0" dirty="0"/>
                    </a:p>
                  </a:txBody>
                  <a:tcPr/>
                </a:tc>
                <a:tc>
                  <a:txBody>
                    <a:bodyPr/>
                    <a:lstStyle/>
                    <a:p>
                      <a:r>
                        <a:rPr lang="el-GR" b="0" dirty="0" smtClean="0"/>
                        <a:t>ρ</a:t>
                      </a:r>
                      <a:r>
                        <a:rPr lang="en-US" b="0" dirty="0" smtClean="0"/>
                        <a:t> = 0.949245</a:t>
                      </a:r>
                    </a:p>
                    <a:p>
                      <a:r>
                        <a:rPr lang="el-GR" b="0" dirty="0" smtClean="0"/>
                        <a:t>ρ</a:t>
                      </a:r>
                      <a:r>
                        <a:rPr lang="en-US" b="0" dirty="0" smtClean="0"/>
                        <a:t> = 0.295376</a:t>
                      </a:r>
                    </a:p>
                  </a:txBody>
                  <a:tcPr/>
                </a:tc>
              </a:tr>
              <a:tr h="842000">
                <a:tc>
                  <a:txBody>
                    <a:bodyPr/>
                    <a:lstStyle/>
                    <a:p>
                      <a:r>
                        <a:rPr lang="en-US" sz="1800" baseline="0" dirty="0" smtClean="0"/>
                        <a:t>Null hypothesis: A lower fatigue day will have similar mean navigation count to a higher fatigue day</a:t>
                      </a:r>
                      <a:endParaRPr 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p-value = 0.4372</a:t>
                      </a:r>
                    </a:p>
                  </a:txBody>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050" y="1328147"/>
            <a:ext cx="5002095" cy="3001257"/>
          </a:xfrm>
          <a:prstGeom prst="rect">
            <a:avLst/>
          </a:prstGeom>
        </p:spPr>
      </p:pic>
    </p:spTree>
    <p:extLst>
      <p:ext uri="{BB962C8B-B14F-4D97-AF65-F5344CB8AC3E}">
        <p14:creationId xmlns:p14="http://schemas.microsoft.com/office/powerpoint/2010/main" val="3518393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8900"/>
            <a:ext cx="3008313" cy="839877"/>
          </a:xfrm>
        </p:spPr>
        <p:txBody>
          <a:bodyPr/>
          <a:lstStyle/>
          <a:p>
            <a:r>
              <a:rPr lang="en-US" dirty="0"/>
              <a:t>Method </a:t>
            </a:r>
            <a:r>
              <a:rPr lang="en-US" dirty="0" smtClean="0"/>
              <a:t>Transition: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Focus</a:t>
            </a:r>
            <a:endParaRPr lang="en-US" b="1" dirty="0"/>
          </a:p>
        </p:txBody>
      </p:sp>
      <p:sp>
        <p:nvSpPr>
          <p:cNvPr id="5" name="Date Placeholder 4"/>
          <p:cNvSpPr>
            <a:spLocks noGrp="1"/>
          </p:cNvSpPr>
          <p:nvPr>
            <p:ph type="dt" sz="half" idx="10"/>
          </p:nvPr>
        </p:nvSpPr>
        <p:spPr/>
        <p:txBody>
          <a:bodyPr/>
          <a:lstStyle/>
          <a:p>
            <a:pPr>
              <a:defRPr/>
            </a:pPr>
            <a:r>
              <a:rPr lang="en-US" smtClean="0"/>
              <a:t>5/5/2015</a:t>
            </a:r>
            <a:endParaRPr lang="en-US"/>
          </a:p>
        </p:txBody>
      </p:sp>
      <p:sp>
        <p:nvSpPr>
          <p:cNvPr id="6" name="Footer Placeholder 5"/>
          <p:cNvSpPr>
            <a:spLocks noGrp="1"/>
          </p:cNvSpPr>
          <p:nvPr>
            <p:ph type="ftr" sz="quarter" idx="11"/>
          </p:nvPr>
        </p:nvSpPr>
        <p:spPr/>
        <p:txBody>
          <a:bodyPr/>
          <a:lstStyle/>
          <a:p>
            <a:pPr>
              <a:defRPr/>
            </a:pPr>
            <a:r>
              <a:rPr lang="en-US" smtClean="0"/>
              <a:t>Saurabh Sarkar (NCSU)</a:t>
            </a:r>
            <a:endParaRPr lang="en-US"/>
          </a:p>
        </p:txBody>
      </p:sp>
      <p:sp>
        <p:nvSpPr>
          <p:cNvPr id="7" name="Slide Number Placeholder 6"/>
          <p:cNvSpPr>
            <a:spLocks noGrp="1"/>
          </p:cNvSpPr>
          <p:nvPr>
            <p:ph type="sldNum" sz="quarter" idx="12"/>
          </p:nvPr>
        </p:nvSpPr>
        <p:spPr/>
        <p:txBody>
          <a:bodyPr/>
          <a:lstStyle/>
          <a:p>
            <a:pPr>
              <a:defRPr/>
            </a:pPr>
            <a:fld id="{91DD8B14-AE1E-054C-8668-93D0F0400A18}" type="slidenum">
              <a:rPr lang="en-US" smtClean="0"/>
              <a:pPr>
                <a:defRPr/>
              </a:pPr>
              <a:t>26</a:t>
            </a:fld>
            <a:endParaRPr lang="en-US"/>
          </a:p>
        </p:txBody>
      </p:sp>
      <p:graphicFrame>
        <p:nvGraphicFramePr>
          <p:cNvPr id="9" name="Table 8"/>
          <p:cNvGraphicFramePr>
            <a:graphicFrameLocks noGrp="1"/>
          </p:cNvGraphicFramePr>
          <p:nvPr>
            <p:extLst/>
          </p:nvPr>
        </p:nvGraphicFramePr>
        <p:xfrm>
          <a:off x="4001942" y="1988900"/>
          <a:ext cx="4459458" cy="4044315"/>
        </p:xfrm>
        <a:graphic>
          <a:graphicData uri="http://schemas.openxmlformats.org/drawingml/2006/table">
            <a:tbl>
              <a:tblPr firstRow="1" bandRow="1">
                <a:tableStyleId>{D7AC3CCA-C797-4891-BE02-D94E43425B78}</a:tableStyleId>
              </a:tblPr>
              <a:tblGrid>
                <a:gridCol w="688521"/>
                <a:gridCol w="688521"/>
                <a:gridCol w="688521"/>
                <a:gridCol w="943865"/>
                <a:gridCol w="433177"/>
                <a:gridCol w="1016853"/>
              </a:tblGrid>
              <a:tr h="442503">
                <a:tc gridSpan="2">
                  <a:txBody>
                    <a:bodyPr/>
                    <a:lstStyle/>
                    <a:p>
                      <a:pPr algn="ctr" fontAlgn="b"/>
                      <a:r>
                        <a:rPr lang="en-US" sz="1600" u="none" strike="noStrike" dirty="0">
                          <a:effectLst/>
                        </a:rPr>
                        <a:t>Low Fatigue Level</a:t>
                      </a:r>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600" u="none" strike="noStrike" dirty="0">
                          <a:effectLst/>
                        </a:rPr>
                        <a:t>Medium Fatigue Level</a:t>
                      </a:r>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600" u="none" strike="noStrike" dirty="0">
                          <a:effectLst/>
                        </a:rPr>
                        <a:t>High Fatigue Level</a:t>
                      </a:r>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225490">
                <a:tc>
                  <a:txBody>
                    <a:bodyPr/>
                    <a:lstStyle/>
                    <a:p>
                      <a:pPr algn="ctr" fontAlgn="b"/>
                      <a:r>
                        <a:rPr lang="en-US" sz="1600" u="none" strike="noStrike">
                          <a:effectLst/>
                        </a:rPr>
                        <a:t>A</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A</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A</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B</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B</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B</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C</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C</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C</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F</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F</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F</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G</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G</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H</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I</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I</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J</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J</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K</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K</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M</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tr>
              <a:tr h="225490">
                <a:tc>
                  <a:txBody>
                    <a:bodyPr/>
                    <a:lstStyle/>
                    <a:p>
                      <a:pPr algn="ctr" fontAlgn="b"/>
                      <a:r>
                        <a:rPr lang="en-US" sz="1600" u="none" strike="noStrike">
                          <a:effectLst/>
                        </a:rPr>
                        <a:t>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27775"/>
            <a:ext cx="3298874" cy="872259"/>
          </a:xfrm>
          <a:prstGeom prst="rect">
            <a:avLst/>
          </a:prstGeom>
        </p:spPr>
      </p:pic>
    </p:spTree>
    <p:extLst>
      <p:ext uri="{BB962C8B-B14F-4D97-AF65-F5344CB8AC3E}">
        <p14:creationId xmlns:p14="http://schemas.microsoft.com/office/powerpoint/2010/main" val="1305058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8900"/>
            <a:ext cx="3008313" cy="839877"/>
          </a:xfrm>
        </p:spPr>
        <p:txBody>
          <a:bodyPr/>
          <a:lstStyle/>
          <a:p>
            <a:r>
              <a:rPr lang="en-US" dirty="0"/>
              <a:t>Method </a:t>
            </a:r>
            <a:r>
              <a:rPr lang="en-US" dirty="0" smtClean="0"/>
              <a:t>Transition: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Focus</a:t>
            </a:r>
            <a:endParaRPr lang="en-US" b="1" dirty="0"/>
          </a:p>
        </p:txBody>
      </p:sp>
      <p:sp>
        <p:nvSpPr>
          <p:cNvPr id="4" name="Text Placeholder 3"/>
          <p:cNvSpPr>
            <a:spLocks noGrp="1"/>
          </p:cNvSpPr>
          <p:nvPr>
            <p:ph type="body" sz="half" idx="2"/>
          </p:nvPr>
        </p:nvSpPr>
        <p:spPr>
          <a:xfrm>
            <a:off x="457200" y="2856912"/>
            <a:ext cx="2860602" cy="3107790"/>
          </a:xfrm>
        </p:spPr>
        <p:txBody>
          <a:bodyPr/>
          <a:lstStyle/>
          <a:p>
            <a:r>
              <a:rPr lang="en-US" dirty="0" smtClean="0"/>
              <a:t>Pareto Distribution:</a:t>
            </a:r>
          </a:p>
          <a:p>
            <a:endParaRPr lang="en-US" dirty="0" smtClean="0"/>
          </a:p>
          <a:p>
            <a:r>
              <a:rPr lang="en-US" dirty="0"/>
              <a:t>shape parameter </a:t>
            </a:r>
            <a:r>
              <a:rPr lang="el-GR" dirty="0" smtClean="0"/>
              <a:t>α</a:t>
            </a:r>
            <a:endParaRPr lang="en-US" dirty="0" smtClean="0"/>
          </a:p>
          <a:p>
            <a:r>
              <a:rPr lang="en-US" dirty="0" smtClean="0"/>
              <a:t>Low = 1.40392</a:t>
            </a:r>
          </a:p>
          <a:p>
            <a:r>
              <a:rPr lang="en-US" dirty="0" smtClean="0"/>
              <a:t>Medium = 1.709138</a:t>
            </a:r>
          </a:p>
          <a:p>
            <a:r>
              <a:rPr lang="en-US" dirty="0" smtClean="0"/>
              <a:t>High = 1.870616</a:t>
            </a:r>
          </a:p>
          <a:p>
            <a:endParaRPr lang="en-US" dirty="0"/>
          </a:p>
        </p:txBody>
      </p:sp>
      <p:sp>
        <p:nvSpPr>
          <p:cNvPr id="5" name="Date Placeholder 4"/>
          <p:cNvSpPr>
            <a:spLocks noGrp="1"/>
          </p:cNvSpPr>
          <p:nvPr>
            <p:ph type="dt" sz="half" idx="10"/>
          </p:nvPr>
        </p:nvSpPr>
        <p:spPr/>
        <p:txBody>
          <a:bodyPr/>
          <a:lstStyle/>
          <a:p>
            <a:pPr>
              <a:defRPr/>
            </a:pPr>
            <a:r>
              <a:rPr lang="en-US" smtClean="0"/>
              <a:t>5/5/2015</a:t>
            </a:r>
            <a:endParaRPr lang="en-US"/>
          </a:p>
        </p:txBody>
      </p:sp>
      <p:sp>
        <p:nvSpPr>
          <p:cNvPr id="6" name="Footer Placeholder 5"/>
          <p:cNvSpPr>
            <a:spLocks noGrp="1"/>
          </p:cNvSpPr>
          <p:nvPr>
            <p:ph type="ftr" sz="quarter" idx="11"/>
          </p:nvPr>
        </p:nvSpPr>
        <p:spPr/>
        <p:txBody>
          <a:bodyPr/>
          <a:lstStyle/>
          <a:p>
            <a:pPr>
              <a:defRPr/>
            </a:pPr>
            <a:r>
              <a:rPr lang="en-US" smtClean="0"/>
              <a:t>Saurabh Sarkar (NCSU)</a:t>
            </a:r>
            <a:endParaRPr lang="en-US"/>
          </a:p>
        </p:txBody>
      </p:sp>
      <p:sp>
        <p:nvSpPr>
          <p:cNvPr id="7" name="Slide Number Placeholder 6"/>
          <p:cNvSpPr>
            <a:spLocks noGrp="1"/>
          </p:cNvSpPr>
          <p:nvPr>
            <p:ph type="sldNum" sz="quarter" idx="12"/>
          </p:nvPr>
        </p:nvSpPr>
        <p:spPr/>
        <p:txBody>
          <a:bodyPr/>
          <a:lstStyle/>
          <a:p>
            <a:pPr>
              <a:defRPr/>
            </a:pPr>
            <a:fld id="{91DD8B14-AE1E-054C-8668-93D0F0400A18}" type="slidenum">
              <a:rPr lang="en-US" smtClean="0"/>
              <a:pPr>
                <a:defRPr/>
              </a:pPr>
              <a:t>27</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559" y="1988900"/>
            <a:ext cx="5295241" cy="3757329"/>
          </a:xfrm>
          <a:prstGeom prst="rect">
            <a:avLst/>
          </a:prstGeom>
        </p:spPr>
      </p:pic>
    </p:spTree>
    <p:extLst>
      <p:ext uri="{BB962C8B-B14F-4D97-AF65-F5344CB8AC3E}">
        <p14:creationId xmlns:p14="http://schemas.microsoft.com/office/powerpoint/2010/main" val="3743769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838"/>
            <a:ext cx="3008313" cy="839877"/>
          </a:xfrm>
        </p:spPr>
        <p:txBody>
          <a:bodyPr/>
          <a:lstStyle/>
          <a:p>
            <a:r>
              <a:rPr lang="en-US" dirty="0" smtClean="0"/>
              <a:t>Code Quality:</a:t>
            </a:r>
            <a:r>
              <a:rPr lang="en-US" dirty="0"/>
              <a:t/>
            </a:r>
            <a:br>
              <a:rPr lang="en-US" dirty="0"/>
            </a:br>
            <a:endParaRPr lang="en-US" dirty="0"/>
          </a:p>
        </p:txBody>
      </p:sp>
      <p:sp>
        <p:nvSpPr>
          <p:cNvPr id="5" name="Date Placeholder 4"/>
          <p:cNvSpPr>
            <a:spLocks noGrp="1"/>
          </p:cNvSpPr>
          <p:nvPr>
            <p:ph type="dt" sz="half" idx="10"/>
          </p:nvPr>
        </p:nvSpPr>
        <p:spPr/>
        <p:txBody>
          <a:bodyPr/>
          <a:lstStyle/>
          <a:p>
            <a:pPr>
              <a:defRPr/>
            </a:pPr>
            <a:r>
              <a:rPr lang="en-US" smtClean="0"/>
              <a:t>5/5/2015</a:t>
            </a:r>
            <a:endParaRPr lang="en-US"/>
          </a:p>
        </p:txBody>
      </p:sp>
      <p:sp>
        <p:nvSpPr>
          <p:cNvPr id="6" name="Footer Placeholder 5"/>
          <p:cNvSpPr>
            <a:spLocks noGrp="1"/>
          </p:cNvSpPr>
          <p:nvPr>
            <p:ph type="ftr" sz="quarter" idx="11"/>
          </p:nvPr>
        </p:nvSpPr>
        <p:spPr/>
        <p:txBody>
          <a:bodyPr/>
          <a:lstStyle/>
          <a:p>
            <a:pPr>
              <a:defRPr/>
            </a:pPr>
            <a:r>
              <a:rPr lang="en-US" smtClean="0"/>
              <a:t>Saurabh Sarkar (NCSU)</a:t>
            </a:r>
            <a:endParaRPr lang="en-US"/>
          </a:p>
        </p:txBody>
      </p:sp>
      <p:sp>
        <p:nvSpPr>
          <p:cNvPr id="7" name="Slide Number Placeholder 6"/>
          <p:cNvSpPr>
            <a:spLocks noGrp="1"/>
          </p:cNvSpPr>
          <p:nvPr>
            <p:ph type="sldNum" sz="quarter" idx="12"/>
          </p:nvPr>
        </p:nvSpPr>
        <p:spPr/>
        <p:txBody>
          <a:bodyPr/>
          <a:lstStyle/>
          <a:p>
            <a:pPr>
              <a:defRPr/>
            </a:pPr>
            <a:fld id="{91DD8B14-AE1E-054C-8668-93D0F0400A18}" type="slidenum">
              <a:rPr lang="en-US" smtClean="0"/>
              <a:pPr>
                <a:defRPr/>
              </a:pPr>
              <a:t>28</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36086384"/>
              </p:ext>
            </p:extLst>
          </p:nvPr>
        </p:nvGraphicFramePr>
        <p:xfrm>
          <a:off x="457200" y="4479731"/>
          <a:ext cx="7990752" cy="1207760"/>
        </p:xfrm>
        <a:graphic>
          <a:graphicData uri="http://schemas.openxmlformats.org/drawingml/2006/table">
            <a:tbl>
              <a:tblPr firstRow="1" bandRow="1">
                <a:tableStyleId>{8A107856-5554-42FB-B03E-39F5DBC370BA}</a:tableStyleId>
              </a:tblPr>
              <a:tblGrid>
                <a:gridCol w="5766619"/>
                <a:gridCol w="2224133"/>
              </a:tblGrid>
              <a:tr h="336800">
                <a:tc>
                  <a:txBody>
                    <a:bodyPr/>
                    <a:lstStyle/>
                    <a:p>
                      <a:r>
                        <a:rPr lang="en-US" b="0" dirty="0" smtClean="0"/>
                        <a:t>Spearman’s rank correlation coefficient</a:t>
                      </a:r>
                      <a:endParaRPr lang="en-US" b="0" dirty="0"/>
                    </a:p>
                  </a:txBody>
                  <a:tcPr/>
                </a:tc>
                <a:tc>
                  <a:txBody>
                    <a:bodyPr/>
                    <a:lstStyle/>
                    <a:p>
                      <a:r>
                        <a:rPr lang="el-GR" b="0" dirty="0" smtClean="0"/>
                        <a:t>ρ</a:t>
                      </a:r>
                      <a:r>
                        <a:rPr lang="en-US" b="0" dirty="0" smtClean="0"/>
                        <a:t> = - 0.92984</a:t>
                      </a:r>
                    </a:p>
                  </a:txBody>
                  <a:tcPr/>
                </a:tc>
              </a:tr>
              <a:tr h="8420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aseline="0" dirty="0" smtClean="0"/>
                        <a:t>Null hypothesis: A lower fatigue day will have similar code quality score to a higher fatigue day</a:t>
                      </a:r>
                      <a:endParaRPr lang="en-US" sz="18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p-value = 0.1856</a:t>
                      </a:r>
                    </a:p>
                  </a:txBody>
                  <a:tcPr/>
                </a:tc>
              </a:tr>
            </a:tbl>
          </a:graphicData>
        </a:graphic>
      </p:graphicFrame>
      <p:sp>
        <p:nvSpPr>
          <p:cNvPr id="11" name="Content Placeholder 2"/>
          <p:cNvSpPr>
            <a:spLocks noGrp="1"/>
          </p:cNvSpPr>
          <p:nvPr>
            <p:ph idx="1"/>
          </p:nvPr>
        </p:nvSpPr>
        <p:spPr>
          <a:xfrm>
            <a:off x="3575050" y="595223"/>
            <a:ext cx="5111750" cy="5530940"/>
          </a:xfrm>
        </p:spPr>
        <p:txBody>
          <a:bodyPr/>
          <a:lstStyle/>
          <a:p>
            <a:pPr marL="0" indent="0">
              <a:buNone/>
            </a:pPr>
            <a:r>
              <a:rPr lang="en-US" b="1" dirty="0" smtClean="0"/>
              <a:t>Productivity</a:t>
            </a:r>
            <a:endParaRPr lang="en-US" b="1"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843" y="1456984"/>
            <a:ext cx="4582164" cy="2743583"/>
          </a:xfrm>
          <a:prstGeom prst="rect">
            <a:avLst/>
          </a:prstGeom>
        </p:spPr>
      </p:pic>
    </p:spTree>
    <p:extLst>
      <p:ext uri="{BB962C8B-B14F-4D97-AF65-F5344CB8AC3E}">
        <p14:creationId xmlns:p14="http://schemas.microsoft.com/office/powerpoint/2010/main" val="1407128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838"/>
            <a:ext cx="3008313" cy="839877"/>
          </a:xfrm>
        </p:spPr>
        <p:txBody>
          <a:bodyPr/>
          <a:lstStyle/>
          <a:p>
            <a:r>
              <a:rPr lang="en-US" dirty="0"/>
              <a:t>Goal </a:t>
            </a:r>
            <a:r>
              <a:rPr lang="en-US" dirty="0" smtClean="0"/>
              <a:t>Achieved:</a:t>
            </a:r>
            <a:r>
              <a:rPr lang="en-US" dirty="0"/>
              <a:t/>
            </a:r>
            <a:br>
              <a:rPr lang="en-US" dirty="0"/>
            </a:br>
            <a:endParaRPr lang="en-US" dirty="0"/>
          </a:p>
        </p:txBody>
      </p:sp>
      <p:sp>
        <p:nvSpPr>
          <p:cNvPr id="5" name="Date Placeholder 4"/>
          <p:cNvSpPr>
            <a:spLocks noGrp="1"/>
          </p:cNvSpPr>
          <p:nvPr>
            <p:ph type="dt" sz="half" idx="10"/>
          </p:nvPr>
        </p:nvSpPr>
        <p:spPr/>
        <p:txBody>
          <a:bodyPr/>
          <a:lstStyle/>
          <a:p>
            <a:pPr>
              <a:defRPr/>
            </a:pPr>
            <a:r>
              <a:rPr lang="en-US" smtClean="0"/>
              <a:t>5/5/2015</a:t>
            </a:r>
            <a:endParaRPr lang="en-US"/>
          </a:p>
        </p:txBody>
      </p:sp>
      <p:sp>
        <p:nvSpPr>
          <p:cNvPr id="6" name="Footer Placeholder 5"/>
          <p:cNvSpPr>
            <a:spLocks noGrp="1"/>
          </p:cNvSpPr>
          <p:nvPr>
            <p:ph type="ftr" sz="quarter" idx="11"/>
          </p:nvPr>
        </p:nvSpPr>
        <p:spPr/>
        <p:txBody>
          <a:bodyPr/>
          <a:lstStyle/>
          <a:p>
            <a:pPr>
              <a:defRPr/>
            </a:pPr>
            <a:r>
              <a:rPr lang="en-US" smtClean="0"/>
              <a:t>Saurabh Sarkar (NCSU)</a:t>
            </a:r>
            <a:endParaRPr lang="en-US"/>
          </a:p>
        </p:txBody>
      </p:sp>
      <p:sp>
        <p:nvSpPr>
          <p:cNvPr id="7" name="Slide Number Placeholder 6"/>
          <p:cNvSpPr>
            <a:spLocks noGrp="1"/>
          </p:cNvSpPr>
          <p:nvPr>
            <p:ph type="sldNum" sz="quarter" idx="12"/>
          </p:nvPr>
        </p:nvSpPr>
        <p:spPr/>
        <p:txBody>
          <a:bodyPr/>
          <a:lstStyle/>
          <a:p>
            <a:pPr>
              <a:defRPr/>
            </a:pPr>
            <a:fld id="{91DD8B14-AE1E-054C-8668-93D0F0400A18}" type="slidenum">
              <a:rPr lang="en-US" smtClean="0"/>
              <a:pPr>
                <a:defRPr/>
              </a:pPr>
              <a:t>29</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767576035"/>
              </p:ext>
            </p:extLst>
          </p:nvPr>
        </p:nvGraphicFramePr>
        <p:xfrm>
          <a:off x="457200" y="4479731"/>
          <a:ext cx="7990752" cy="1207760"/>
        </p:xfrm>
        <a:graphic>
          <a:graphicData uri="http://schemas.openxmlformats.org/drawingml/2006/table">
            <a:tbl>
              <a:tblPr firstRow="1" bandRow="1">
                <a:tableStyleId>{8A107856-5554-42FB-B03E-39F5DBC370BA}</a:tableStyleId>
              </a:tblPr>
              <a:tblGrid>
                <a:gridCol w="5766619"/>
                <a:gridCol w="2224133"/>
              </a:tblGrid>
              <a:tr h="336800">
                <a:tc>
                  <a:txBody>
                    <a:bodyPr/>
                    <a:lstStyle/>
                    <a:p>
                      <a:r>
                        <a:rPr lang="en-US" b="0" dirty="0" smtClean="0"/>
                        <a:t>Spearman’s rank correlation coefficient</a:t>
                      </a:r>
                      <a:endParaRPr lang="en-US" b="0" dirty="0"/>
                    </a:p>
                  </a:txBody>
                  <a:tcPr/>
                </a:tc>
                <a:tc>
                  <a:txBody>
                    <a:bodyPr/>
                    <a:lstStyle/>
                    <a:p>
                      <a:r>
                        <a:rPr lang="el-GR" b="0" dirty="0" smtClean="0"/>
                        <a:t>ρ</a:t>
                      </a:r>
                      <a:r>
                        <a:rPr lang="en-US" b="0" dirty="0" smtClean="0"/>
                        <a:t> = - 0.96556</a:t>
                      </a:r>
                    </a:p>
                  </a:txBody>
                  <a:tcPr/>
                </a:tc>
              </a:tr>
              <a:tr h="8420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aseline="0" dirty="0" smtClean="0"/>
                        <a:t>Null hypothesis: A lower fatigue day will have similar goal achieved score to a higher fatigue day</a:t>
                      </a:r>
                      <a:endParaRPr lang="en-US" sz="18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p-value = 0.5389</a:t>
                      </a:r>
                    </a:p>
                  </a:txBody>
                  <a:tcPr/>
                </a:tc>
              </a:tr>
            </a:tbl>
          </a:graphicData>
        </a:graphic>
      </p:graphicFrame>
      <p:sp>
        <p:nvSpPr>
          <p:cNvPr id="11" name="Content Placeholder 2"/>
          <p:cNvSpPr>
            <a:spLocks noGrp="1"/>
          </p:cNvSpPr>
          <p:nvPr>
            <p:ph idx="1"/>
          </p:nvPr>
        </p:nvSpPr>
        <p:spPr>
          <a:xfrm>
            <a:off x="3575050" y="595223"/>
            <a:ext cx="5111750" cy="5530940"/>
          </a:xfrm>
        </p:spPr>
        <p:txBody>
          <a:bodyPr/>
          <a:lstStyle/>
          <a:p>
            <a:pPr marL="0" indent="0">
              <a:buNone/>
            </a:pPr>
            <a:r>
              <a:rPr lang="en-US" b="1" dirty="0" smtClean="0"/>
              <a:t>Productivity</a:t>
            </a:r>
            <a:endParaRPr lang="en-US"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843" y="1456984"/>
            <a:ext cx="4582164" cy="2743583"/>
          </a:xfrm>
          <a:prstGeom prst="rect">
            <a:avLst/>
          </a:prstGeom>
        </p:spPr>
      </p:pic>
    </p:spTree>
    <p:extLst>
      <p:ext uri="{BB962C8B-B14F-4D97-AF65-F5344CB8AC3E}">
        <p14:creationId xmlns:p14="http://schemas.microsoft.com/office/powerpoint/2010/main" val="2796967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Fatigue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9887" y="2233544"/>
            <a:ext cx="3324225" cy="292417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5561" y="1921827"/>
            <a:ext cx="5412044" cy="3547608"/>
          </a:xfrm>
          <a:prstGeom prst="rect">
            <a:avLst/>
          </a:prstGeom>
        </p:spPr>
      </p:pic>
      <p:sp>
        <p:nvSpPr>
          <p:cNvPr id="6" name="Date Placeholder 5"/>
          <p:cNvSpPr>
            <a:spLocks noGrp="1"/>
          </p:cNvSpPr>
          <p:nvPr>
            <p:ph type="dt" sz="half" idx="10"/>
          </p:nvPr>
        </p:nvSpPr>
        <p:spPr/>
        <p:txBody>
          <a:bodyPr/>
          <a:lstStyle/>
          <a:p>
            <a:pPr>
              <a:defRPr/>
            </a:pPr>
            <a:r>
              <a:rPr lang="en-US" smtClean="0"/>
              <a:t>5/5/2015</a:t>
            </a:r>
            <a:endParaRPr lang="en-US"/>
          </a:p>
        </p:txBody>
      </p:sp>
      <p:sp>
        <p:nvSpPr>
          <p:cNvPr id="7" name="Footer Placeholder 6"/>
          <p:cNvSpPr>
            <a:spLocks noGrp="1"/>
          </p:cNvSpPr>
          <p:nvPr>
            <p:ph type="ftr" sz="quarter" idx="11"/>
          </p:nvPr>
        </p:nvSpPr>
        <p:spPr/>
        <p:txBody>
          <a:bodyPr/>
          <a:lstStyle/>
          <a:p>
            <a:pPr>
              <a:defRPr/>
            </a:pPr>
            <a:r>
              <a:rPr lang="en-US" smtClean="0"/>
              <a:t>Saurabh Sarkar (NCSU)</a:t>
            </a:r>
            <a:endParaRPr lang="en-US"/>
          </a:p>
        </p:txBody>
      </p:sp>
      <p:sp>
        <p:nvSpPr>
          <p:cNvPr id="8" name="Slide Number Placeholder 7"/>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sp>
        <p:nvSpPr>
          <p:cNvPr id="9" name="Rectangle 8"/>
          <p:cNvSpPr/>
          <p:nvPr/>
        </p:nvSpPr>
        <p:spPr>
          <a:xfrm>
            <a:off x="189449" y="1756490"/>
            <a:ext cx="3072224" cy="954107"/>
          </a:xfrm>
          <a:prstGeom prst="rect">
            <a:avLst/>
          </a:prstGeom>
          <a:noFill/>
        </p:spPr>
        <p:txBody>
          <a:bodyPr wrap="square" lIns="91440" tIns="45720" rIns="91440" bIns="45720">
            <a:spAutoFit/>
          </a:bodyPr>
          <a:lstStyle/>
          <a:p>
            <a:pPr algn="ctr"/>
            <a:r>
              <a:rPr lang="en-US" sz="2800" dirty="0" smtClean="0">
                <a:ln w="0"/>
                <a:gradFill>
                  <a:gsLst>
                    <a:gs pos="21000">
                      <a:srgbClr val="53575C"/>
                    </a:gs>
                    <a:gs pos="88000">
                      <a:srgbClr val="C5C7CA"/>
                    </a:gs>
                  </a:gsLst>
                  <a:lin ang="5400000"/>
                </a:gradFill>
              </a:rPr>
              <a:t>Physical/Muscular Fatigue</a:t>
            </a:r>
            <a:endParaRPr lang="en-US" sz="2800" b="0" cap="none" spc="0" dirty="0">
              <a:ln w="0"/>
              <a:gradFill>
                <a:gsLst>
                  <a:gs pos="21000">
                    <a:srgbClr val="53575C"/>
                  </a:gs>
                  <a:gs pos="88000">
                    <a:srgbClr val="C5C7CA"/>
                  </a:gs>
                </a:gsLst>
                <a:lin ang="5400000"/>
              </a:gradFill>
              <a:effectLst/>
            </a:endParaRPr>
          </a:p>
        </p:txBody>
      </p:sp>
      <p:sp>
        <p:nvSpPr>
          <p:cNvPr id="10" name="Rectangle 9"/>
          <p:cNvSpPr/>
          <p:nvPr/>
        </p:nvSpPr>
        <p:spPr>
          <a:xfrm>
            <a:off x="189449" y="4468656"/>
            <a:ext cx="3072224"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Mental </a:t>
            </a:r>
            <a:r>
              <a:rPr lang="en-US" sz="2800" dirty="0" smtClean="0">
                <a:ln w="0"/>
                <a:gradFill>
                  <a:gsLst>
                    <a:gs pos="21000">
                      <a:srgbClr val="53575C"/>
                    </a:gs>
                    <a:gs pos="88000">
                      <a:srgbClr val="C5C7CA"/>
                    </a:gs>
                  </a:gsLst>
                  <a:lin ang="5400000"/>
                </a:gradFill>
              </a:rPr>
              <a:t>Fatigue </a:t>
            </a:r>
            <a:endParaRPr lang="en-US" sz="2800" b="0" cap="none" spc="0" dirty="0">
              <a:ln w="0"/>
              <a:gradFill>
                <a:gsLst>
                  <a:gs pos="21000">
                    <a:srgbClr val="53575C"/>
                  </a:gs>
                  <a:gs pos="88000">
                    <a:srgbClr val="C5C7CA"/>
                  </a:gs>
                </a:gsLst>
                <a:lin ang="5400000"/>
              </a:gradFill>
              <a:effectLst/>
            </a:endParaRPr>
          </a:p>
        </p:txBody>
      </p:sp>
      <p:sp>
        <p:nvSpPr>
          <p:cNvPr id="11" name="Rectangle 10"/>
          <p:cNvSpPr/>
          <p:nvPr/>
        </p:nvSpPr>
        <p:spPr>
          <a:xfrm>
            <a:off x="6083888" y="1756490"/>
            <a:ext cx="3072224"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Emotional Fatigue</a:t>
            </a:r>
            <a:endParaRPr lang="en-US" sz="2800" b="0" cap="none" spc="0" dirty="0">
              <a:ln w="0"/>
              <a:gradFill>
                <a:gsLst>
                  <a:gs pos="21000">
                    <a:srgbClr val="53575C"/>
                  </a:gs>
                  <a:gs pos="88000">
                    <a:srgbClr val="C5C7CA"/>
                  </a:gs>
                </a:gsLst>
                <a:lin ang="5400000"/>
              </a:gradFill>
              <a:effectLst/>
            </a:endParaRPr>
          </a:p>
        </p:txBody>
      </p:sp>
      <p:sp>
        <p:nvSpPr>
          <p:cNvPr id="12" name="Rectangle 11"/>
          <p:cNvSpPr/>
          <p:nvPr/>
        </p:nvSpPr>
        <p:spPr>
          <a:xfrm>
            <a:off x="6038632" y="4468656"/>
            <a:ext cx="3072224"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Skills Fatigue</a:t>
            </a:r>
            <a:endParaRPr lang="en-US" sz="28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229837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219"/>
            <a:ext cx="8229600" cy="1068387"/>
          </a:xfrm>
        </p:spPr>
        <p:txBody>
          <a:bodyPr/>
          <a:lstStyle/>
          <a:p>
            <a:r>
              <a:rPr lang="en-US" dirty="0" smtClean="0"/>
              <a:t>Threats to Validity</a:t>
            </a:r>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30</a:t>
            </a:fld>
            <a:endParaRPr lang="en-US"/>
          </a:p>
        </p:txBody>
      </p:sp>
      <p:sp>
        <p:nvSpPr>
          <p:cNvPr id="7" name="Content Placeholder 2"/>
          <p:cNvSpPr>
            <a:spLocks noGrp="1"/>
          </p:cNvSpPr>
          <p:nvPr>
            <p:ph idx="1"/>
          </p:nvPr>
        </p:nvSpPr>
        <p:spPr>
          <a:xfrm>
            <a:off x="457200" y="2187713"/>
            <a:ext cx="8229600" cy="3868530"/>
          </a:xfrm>
        </p:spPr>
        <p:txBody>
          <a:bodyPr/>
          <a:lstStyle/>
          <a:p>
            <a:r>
              <a:rPr lang="en-US" dirty="0" smtClean="0"/>
              <a:t>Smaller </a:t>
            </a:r>
            <a:r>
              <a:rPr lang="en-US" dirty="0" smtClean="0"/>
              <a:t>population : 9 Software Developers</a:t>
            </a:r>
          </a:p>
          <a:p>
            <a:r>
              <a:rPr lang="en-US" dirty="0" smtClean="0"/>
              <a:t>Study period : ~7 days</a:t>
            </a:r>
          </a:p>
          <a:p>
            <a:r>
              <a:rPr lang="en-US" dirty="0"/>
              <a:t>Sleep </a:t>
            </a:r>
            <a:r>
              <a:rPr lang="en-US" dirty="0" smtClean="0"/>
              <a:t>Disorders</a:t>
            </a:r>
          </a:p>
          <a:p>
            <a:r>
              <a:rPr lang="en-US" dirty="0" smtClean="0"/>
              <a:t>Missing </a:t>
            </a:r>
            <a:r>
              <a:rPr lang="en-US" dirty="0" smtClean="0"/>
              <a:t>Data</a:t>
            </a:r>
          </a:p>
          <a:p>
            <a:r>
              <a:rPr lang="en-US" dirty="0" smtClean="0"/>
              <a:t>Different </a:t>
            </a:r>
            <a:r>
              <a:rPr lang="en-US" dirty="0" smtClean="0"/>
              <a:t>perception of fatigue and workload</a:t>
            </a:r>
          </a:p>
          <a:p>
            <a:r>
              <a:rPr lang="en-US" dirty="0" smtClean="0"/>
              <a:t>Developer’s Recognition</a:t>
            </a:r>
            <a:endParaRPr lang="en-US" dirty="0"/>
          </a:p>
        </p:txBody>
      </p:sp>
    </p:spTree>
    <p:extLst>
      <p:ext uri="{BB962C8B-B14F-4D97-AF65-F5344CB8AC3E}">
        <p14:creationId xmlns:p14="http://schemas.microsoft.com/office/powerpoint/2010/main" val="1055546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446453"/>
          </a:xfrm>
        </p:spPr>
        <p:txBody>
          <a:bodyPr/>
          <a:lstStyle/>
          <a:p>
            <a:pPr algn="l"/>
            <a:r>
              <a:rPr lang="en-US" dirty="0"/>
              <a:t>DISCUSSION</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0DA6BD0F-ABBC-C14D-BC96-77BE126A748B}" type="slidenum">
              <a:rPr lang="en-US" smtClean="0"/>
              <a:pPr>
                <a:defRPr/>
              </a:pPr>
              <a:t>31</a:t>
            </a:fld>
            <a:endParaRPr lang="en-US"/>
          </a:p>
        </p:txBody>
      </p:sp>
    </p:spTree>
    <p:extLst>
      <p:ext uri="{BB962C8B-B14F-4D97-AF65-F5344CB8AC3E}">
        <p14:creationId xmlns:p14="http://schemas.microsoft.com/office/powerpoint/2010/main" val="1521665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4355"/>
            <a:ext cx="8229600" cy="1068387"/>
          </a:xfrm>
        </p:spPr>
        <p:txBody>
          <a:bodyPr/>
          <a:lstStyle/>
          <a:p>
            <a:r>
              <a:rPr lang="en-US" dirty="0" smtClean="0"/>
              <a:t>Fatigue Predictors</a:t>
            </a:r>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32</a:t>
            </a:fld>
            <a:endParaRPr lang="en-US"/>
          </a:p>
        </p:txBody>
      </p:sp>
      <p:pic>
        <p:nvPicPr>
          <p:cNvPr id="8" name="Picture 7"/>
          <p:cNvPicPr>
            <a:picLocks noChangeAspect="1"/>
          </p:cNvPicPr>
          <p:nvPr/>
        </p:nvPicPr>
        <p:blipFill>
          <a:blip r:embed="rId3"/>
          <a:stretch>
            <a:fillRect/>
          </a:stretch>
        </p:blipFill>
        <p:spPr>
          <a:xfrm>
            <a:off x="479941" y="1872742"/>
            <a:ext cx="8206859" cy="3363708"/>
          </a:xfrm>
          <a:prstGeom prst="rect">
            <a:avLst/>
          </a:prstGeom>
        </p:spPr>
      </p:pic>
    </p:spTree>
    <p:extLst>
      <p:ext uri="{BB962C8B-B14F-4D97-AF65-F5344CB8AC3E}">
        <p14:creationId xmlns:p14="http://schemas.microsoft.com/office/powerpoint/2010/main" val="1300110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14" y="667884"/>
            <a:ext cx="8229600" cy="1068387"/>
          </a:xfrm>
        </p:spPr>
        <p:txBody>
          <a:bodyPr/>
          <a:lstStyle/>
          <a:p>
            <a:r>
              <a:rPr lang="en-US" dirty="0" smtClean="0"/>
              <a:t>Interventions</a:t>
            </a:r>
            <a:endParaRPr lang="en-US" dirty="0"/>
          </a:p>
        </p:txBody>
      </p:sp>
      <p:sp>
        <p:nvSpPr>
          <p:cNvPr id="3" name="Content Placeholder 2"/>
          <p:cNvSpPr>
            <a:spLocks noGrp="1"/>
          </p:cNvSpPr>
          <p:nvPr>
            <p:ph idx="1"/>
          </p:nvPr>
        </p:nvSpPr>
        <p:spPr>
          <a:xfrm>
            <a:off x="457200" y="2187713"/>
            <a:ext cx="8229600" cy="3868530"/>
          </a:xfrm>
        </p:spPr>
        <p:txBody>
          <a:bodyPr/>
          <a:lstStyle/>
          <a:p>
            <a:r>
              <a:rPr lang="en-US" dirty="0" smtClean="0"/>
              <a:t>Explicit management </a:t>
            </a:r>
            <a:r>
              <a:rPr lang="en-US" dirty="0"/>
              <a:t>of the working time and effort invested in each </a:t>
            </a:r>
            <a:r>
              <a:rPr lang="en-US" dirty="0" smtClean="0"/>
              <a:t>task</a:t>
            </a:r>
          </a:p>
          <a:p>
            <a:r>
              <a:rPr lang="en-US" dirty="0" smtClean="0"/>
              <a:t>Breaks at work</a:t>
            </a:r>
          </a:p>
          <a:p>
            <a:r>
              <a:rPr lang="en-US" dirty="0" smtClean="0"/>
              <a:t>Evaluation of feasibility of timeline</a:t>
            </a:r>
          </a:p>
          <a:p>
            <a:r>
              <a:rPr lang="en-US" dirty="0" smtClean="0"/>
              <a:t>Survey Responses : </a:t>
            </a:r>
            <a:r>
              <a:rPr lang="en-US" i="1" dirty="0"/>
              <a:t>“Switch to other tasks and until you regain your concentration</a:t>
            </a:r>
            <a:r>
              <a:rPr lang="en-US" i="1" dirty="0" smtClean="0"/>
              <a:t>.” – 45%</a:t>
            </a:r>
          </a:p>
          <a:p>
            <a:endParaRPr lang="en-US" i="1" dirty="0" smtClean="0"/>
          </a:p>
          <a:p>
            <a:endParaRPr lang="en-US" dirty="0" smtClean="0"/>
          </a:p>
          <a:p>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33</a:t>
            </a:fld>
            <a:endParaRPr lang="en-US"/>
          </a:p>
        </p:txBody>
      </p:sp>
    </p:spTree>
    <p:extLst>
      <p:ext uri="{BB962C8B-B14F-4D97-AF65-F5344CB8AC3E}">
        <p14:creationId xmlns:p14="http://schemas.microsoft.com/office/powerpoint/2010/main" val="1509790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14" y="667884"/>
            <a:ext cx="8229600" cy="1068387"/>
          </a:xfrm>
        </p:spPr>
        <p:txBody>
          <a:bodyPr/>
          <a:lstStyle/>
          <a:p>
            <a:r>
              <a:rPr lang="en-US" dirty="0" smtClean="0"/>
              <a:t>Interventions</a:t>
            </a:r>
            <a:endParaRPr lang="en-US" dirty="0"/>
          </a:p>
        </p:txBody>
      </p:sp>
      <p:sp>
        <p:nvSpPr>
          <p:cNvPr id="3" name="Content Placeholder 2"/>
          <p:cNvSpPr>
            <a:spLocks noGrp="1"/>
          </p:cNvSpPr>
          <p:nvPr>
            <p:ph idx="1"/>
          </p:nvPr>
        </p:nvSpPr>
        <p:spPr>
          <a:xfrm>
            <a:off x="457200" y="2187713"/>
            <a:ext cx="8229600" cy="3868530"/>
          </a:xfrm>
        </p:spPr>
        <p:txBody>
          <a:bodyPr/>
          <a:lstStyle/>
          <a:p>
            <a:r>
              <a:rPr lang="en-US" dirty="0" smtClean="0"/>
              <a:t>Coping Mechanisms</a:t>
            </a:r>
          </a:p>
          <a:p>
            <a:pPr lvl="1"/>
            <a:r>
              <a:rPr lang="en-US" dirty="0" smtClean="0"/>
              <a:t>Alerts</a:t>
            </a:r>
          </a:p>
          <a:p>
            <a:pPr lvl="1"/>
            <a:r>
              <a:rPr lang="en-US" dirty="0" smtClean="0"/>
              <a:t>Screen freezes</a:t>
            </a:r>
          </a:p>
          <a:p>
            <a:pPr lvl="1"/>
            <a:r>
              <a:rPr lang="en-US" dirty="0" err="1" smtClean="0"/>
              <a:t>Pomodoro</a:t>
            </a:r>
            <a:r>
              <a:rPr lang="en-US" dirty="0" smtClean="0"/>
              <a:t> Technique - </a:t>
            </a:r>
            <a:r>
              <a:rPr lang="en-US" sz="2000" i="1" dirty="0"/>
              <a:t>“I think slower, and start becoming distracted. But I found that using a </a:t>
            </a:r>
            <a:r>
              <a:rPr lang="en-US" sz="2000" i="1" dirty="0" err="1"/>
              <a:t>Pomodoro</a:t>
            </a:r>
            <a:r>
              <a:rPr lang="en-US" sz="2000" i="1" dirty="0"/>
              <a:t> Timer can </a:t>
            </a:r>
            <a:r>
              <a:rPr lang="en-US" sz="2000" i="1" dirty="0" smtClean="0"/>
              <a:t>keep my </a:t>
            </a:r>
            <a:r>
              <a:rPr lang="en-US" sz="2000" i="1" dirty="0"/>
              <a:t>energy up and myself focused</a:t>
            </a:r>
            <a:r>
              <a:rPr lang="en-US" sz="2000" i="1" dirty="0" smtClean="0"/>
              <a:t>.”</a:t>
            </a:r>
          </a:p>
          <a:p>
            <a:pPr lvl="1"/>
            <a:r>
              <a:rPr lang="en-US" dirty="0" smtClean="0"/>
              <a:t>Flagging code for further inspection</a:t>
            </a:r>
          </a:p>
          <a:p>
            <a:pPr lvl="1"/>
            <a:endParaRPr lang="en-US" i="1" dirty="0" smtClean="0"/>
          </a:p>
          <a:p>
            <a:endParaRPr lang="en-US" i="1" dirty="0" smtClean="0"/>
          </a:p>
          <a:p>
            <a:endParaRPr lang="en-US" i="1" dirty="0" smtClean="0"/>
          </a:p>
          <a:p>
            <a:endParaRPr lang="en-US" dirty="0" smtClean="0"/>
          </a:p>
          <a:p>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34</a:t>
            </a:fld>
            <a:endParaRPr lang="en-US"/>
          </a:p>
        </p:txBody>
      </p:sp>
    </p:spTree>
    <p:extLst>
      <p:ext uri="{BB962C8B-B14F-4D97-AF65-F5344CB8AC3E}">
        <p14:creationId xmlns:p14="http://schemas.microsoft.com/office/powerpoint/2010/main" val="18649054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14" y="667884"/>
            <a:ext cx="8229600" cy="1068387"/>
          </a:xfrm>
        </p:spPr>
        <p:txBody>
          <a:bodyPr/>
          <a:lstStyle/>
          <a:p>
            <a:r>
              <a:rPr lang="en-US" dirty="0" smtClean="0"/>
              <a:t>Conclusion</a:t>
            </a:r>
            <a:endParaRPr lang="en-US" dirty="0"/>
          </a:p>
        </p:txBody>
      </p:sp>
      <p:sp>
        <p:nvSpPr>
          <p:cNvPr id="3" name="Content Placeholder 2"/>
          <p:cNvSpPr>
            <a:spLocks noGrp="1"/>
          </p:cNvSpPr>
          <p:nvPr>
            <p:ph idx="1"/>
          </p:nvPr>
        </p:nvSpPr>
        <p:spPr>
          <a:xfrm>
            <a:off x="457200" y="2187713"/>
            <a:ext cx="8229600" cy="3868530"/>
          </a:xfrm>
        </p:spPr>
        <p:txBody>
          <a:bodyPr/>
          <a:lstStyle/>
          <a:p>
            <a:r>
              <a:rPr lang="en-US" dirty="0" smtClean="0"/>
              <a:t>Survey Study: Discovered six effects of fatigue</a:t>
            </a:r>
          </a:p>
          <a:p>
            <a:r>
              <a:rPr lang="en-US" dirty="0" smtClean="0"/>
              <a:t>Observation Study: Defined predictors of fatigue from developer’s interaction history</a:t>
            </a:r>
          </a:p>
          <a:p>
            <a:r>
              <a:rPr lang="en-US" dirty="0" smtClean="0"/>
              <a:t>Fundamental </a:t>
            </a:r>
            <a:r>
              <a:rPr lang="en-US" dirty="0"/>
              <a:t>guidelines for building a model to </a:t>
            </a:r>
            <a:r>
              <a:rPr lang="en-US" dirty="0" smtClean="0"/>
              <a:t>predict/detect fatigue</a:t>
            </a:r>
            <a:r>
              <a:rPr lang="en-US" dirty="0"/>
              <a:t> </a:t>
            </a:r>
            <a:r>
              <a:rPr lang="en-US" dirty="0" smtClean="0"/>
              <a:t>in industry</a:t>
            </a:r>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35</a:t>
            </a:fld>
            <a:endParaRPr lang="en-US"/>
          </a:p>
        </p:txBody>
      </p:sp>
    </p:spTree>
    <p:extLst>
      <p:ext uri="{BB962C8B-B14F-4D97-AF65-F5344CB8AC3E}">
        <p14:creationId xmlns:p14="http://schemas.microsoft.com/office/powerpoint/2010/main" val="2156982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14" y="667884"/>
            <a:ext cx="8229600" cy="1068387"/>
          </a:xfrm>
        </p:spPr>
        <p:txBody>
          <a:bodyPr/>
          <a:lstStyle/>
          <a:p>
            <a:r>
              <a:rPr lang="en-US" dirty="0" smtClean="0"/>
              <a:t>Future Directions</a:t>
            </a:r>
            <a:endParaRPr lang="en-US" dirty="0"/>
          </a:p>
        </p:txBody>
      </p:sp>
      <p:sp>
        <p:nvSpPr>
          <p:cNvPr id="3" name="Content Placeholder 2"/>
          <p:cNvSpPr>
            <a:spLocks noGrp="1"/>
          </p:cNvSpPr>
          <p:nvPr>
            <p:ph idx="1"/>
          </p:nvPr>
        </p:nvSpPr>
        <p:spPr>
          <a:xfrm>
            <a:off x="457200" y="2187713"/>
            <a:ext cx="8229600" cy="3868530"/>
          </a:xfrm>
        </p:spPr>
        <p:txBody>
          <a:bodyPr/>
          <a:lstStyle/>
          <a:p>
            <a:r>
              <a:rPr lang="en-US" dirty="0" smtClean="0"/>
              <a:t>More research to identify the adverse effects of fatigue with large data set</a:t>
            </a:r>
          </a:p>
          <a:p>
            <a:r>
              <a:rPr lang="en-US" dirty="0" smtClean="0"/>
              <a:t>Controlled experiments using physiological sensors</a:t>
            </a:r>
          </a:p>
          <a:p>
            <a:r>
              <a:rPr lang="en-US" dirty="0"/>
              <a:t>Coping Strategy for </a:t>
            </a:r>
            <a:r>
              <a:rPr lang="en-US" dirty="0" smtClean="0"/>
              <a:t>Fatigue</a:t>
            </a:r>
          </a:p>
          <a:p>
            <a:r>
              <a:rPr lang="en-US" dirty="0" smtClean="0"/>
              <a:t>Development </a:t>
            </a:r>
            <a:r>
              <a:rPr lang="en-US" dirty="0"/>
              <a:t>of real-time systems for fatigue monitoring </a:t>
            </a:r>
            <a:r>
              <a:rPr lang="en-US" dirty="0" smtClean="0"/>
              <a:t>and classification </a:t>
            </a:r>
            <a:r>
              <a:rPr lang="en-US" dirty="0"/>
              <a:t>through the defined </a:t>
            </a:r>
            <a:r>
              <a:rPr lang="en-US" dirty="0" smtClean="0"/>
              <a:t>predictors</a:t>
            </a:r>
          </a:p>
          <a:p>
            <a:r>
              <a:rPr lang="en-US" dirty="0" smtClean="0"/>
              <a:t>Models </a:t>
            </a:r>
            <a:r>
              <a:rPr lang="en-US" dirty="0"/>
              <a:t>could be built depending on </a:t>
            </a:r>
            <a:r>
              <a:rPr lang="en-US" dirty="0" smtClean="0"/>
              <a:t>user specific </a:t>
            </a:r>
            <a:r>
              <a:rPr lang="en-US" dirty="0"/>
              <a:t>patterns to identify them</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36</a:t>
            </a:fld>
            <a:endParaRPr lang="en-US"/>
          </a:p>
        </p:txBody>
      </p:sp>
    </p:spTree>
    <p:extLst>
      <p:ext uri="{BB962C8B-B14F-4D97-AF65-F5344CB8AC3E}">
        <p14:creationId xmlns:p14="http://schemas.microsoft.com/office/powerpoint/2010/main" val="3304689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446453"/>
          </a:xfrm>
        </p:spPr>
        <p:txBody>
          <a:bodyPr/>
          <a:lstStyle/>
          <a:p>
            <a:pPr algn="l"/>
            <a:r>
              <a:rPr lang="en-US" dirty="0"/>
              <a:t>THANK YOU!!</a:t>
            </a:r>
          </a:p>
        </p:txBody>
      </p:sp>
      <p:sp>
        <p:nvSpPr>
          <p:cNvPr id="3" name="Text Placeholder 2"/>
          <p:cNvSpPr>
            <a:spLocks noGrp="1"/>
          </p:cNvSpPr>
          <p:nvPr>
            <p:ph type="body" idx="1"/>
          </p:nvPr>
        </p:nvSpPr>
        <p:spPr/>
        <p:txBody>
          <a:bodyPr/>
          <a:lstStyle/>
          <a:p>
            <a:r>
              <a:rPr lang="en-US" dirty="0" smtClean="0">
                <a:sym typeface="Wingdings" panose="05000000000000000000" pitchFamily="2" charset="2"/>
              </a:rPr>
              <a:t></a:t>
            </a:r>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0DA6BD0F-ABBC-C14D-BC96-77BE126A748B}" type="slidenum">
              <a:rPr lang="en-US" smtClean="0"/>
              <a:pPr>
                <a:defRPr/>
              </a:pPr>
              <a:t>37</a:t>
            </a:fld>
            <a:endParaRPr lang="en-US"/>
          </a:p>
        </p:txBody>
      </p:sp>
    </p:spTree>
    <p:extLst>
      <p:ext uri="{BB962C8B-B14F-4D97-AF65-F5344CB8AC3E}">
        <p14:creationId xmlns:p14="http://schemas.microsoft.com/office/powerpoint/2010/main" val="33736291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446453"/>
          </a:xfrm>
        </p:spPr>
        <p:txBody>
          <a:bodyPr/>
          <a:lstStyle/>
          <a:p>
            <a:pPr algn="l"/>
            <a:r>
              <a:rPr lang="en-US" dirty="0" err="1" smtClean="0"/>
              <a:t>BackUp</a:t>
            </a:r>
            <a:r>
              <a:rPr lang="en-US" dirty="0" smtClean="0"/>
              <a:t> Slides</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0DA6BD0F-ABBC-C14D-BC96-77BE126A748B}" type="slidenum">
              <a:rPr lang="en-US" smtClean="0"/>
              <a:pPr>
                <a:defRPr/>
              </a:pPr>
              <a:t>38</a:t>
            </a:fld>
            <a:endParaRPr lang="en-US"/>
          </a:p>
        </p:txBody>
      </p:sp>
    </p:spTree>
    <p:extLst>
      <p:ext uri="{BB962C8B-B14F-4D97-AF65-F5344CB8AC3E}">
        <p14:creationId xmlns:p14="http://schemas.microsoft.com/office/powerpoint/2010/main" val="24592825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14" y="667884"/>
            <a:ext cx="8229600" cy="1068387"/>
          </a:xfrm>
        </p:spPr>
        <p:txBody>
          <a:bodyPr/>
          <a:lstStyle/>
          <a:p>
            <a:r>
              <a:rPr lang="en-US" dirty="0" smtClean="0"/>
              <a:t>Usage Data Collector</a:t>
            </a:r>
            <a:endParaRPr lang="en-US" dirty="0"/>
          </a:p>
        </p:txBody>
      </p:sp>
      <p:sp>
        <p:nvSpPr>
          <p:cNvPr id="3" name="Content Placeholder 2"/>
          <p:cNvSpPr>
            <a:spLocks noGrp="1"/>
          </p:cNvSpPr>
          <p:nvPr>
            <p:ph idx="1"/>
          </p:nvPr>
        </p:nvSpPr>
        <p:spPr>
          <a:xfrm>
            <a:off x="457200" y="2187713"/>
            <a:ext cx="8229600" cy="3868530"/>
          </a:xfrm>
        </p:spPr>
        <p:txBody>
          <a:bodyPr/>
          <a:lstStyle/>
          <a:p>
            <a:r>
              <a:rPr lang="en-US" dirty="0"/>
              <a:t>More than 50000 records were available for </a:t>
            </a:r>
            <a:r>
              <a:rPr lang="en-US" dirty="0" smtClean="0"/>
              <a:t>each user.</a:t>
            </a:r>
          </a:p>
          <a:p>
            <a:r>
              <a:rPr lang="en-US" dirty="0" smtClean="0"/>
              <a:t>Analyze 100 </a:t>
            </a:r>
            <a:r>
              <a:rPr lang="en-US" dirty="0"/>
              <a:t>days sessions of 2 </a:t>
            </a:r>
            <a:r>
              <a:rPr lang="en-US" dirty="0" smtClean="0"/>
              <a:t>users.</a:t>
            </a:r>
          </a:p>
          <a:p>
            <a:r>
              <a:rPr lang="en-US" dirty="0"/>
              <a:t>Paired t-test (two tailed</a:t>
            </a:r>
            <a:r>
              <a:rPr lang="en-US" dirty="0" smtClean="0"/>
              <a:t>)</a:t>
            </a:r>
          </a:p>
          <a:p>
            <a:pPr lvl="1"/>
            <a:r>
              <a:rPr lang="en-US" dirty="0" smtClean="0"/>
              <a:t>Firstly</a:t>
            </a:r>
            <a:r>
              <a:rPr lang="en-US" dirty="0"/>
              <a:t>, we considered </a:t>
            </a:r>
            <a:r>
              <a:rPr lang="en-US" dirty="0" smtClean="0"/>
              <a:t>day </a:t>
            </a:r>
            <a:r>
              <a:rPr lang="en-US" dirty="0"/>
              <a:t>of </a:t>
            </a:r>
            <a:r>
              <a:rPr lang="en-US" dirty="0" smtClean="0"/>
              <a:t>week</a:t>
            </a:r>
          </a:p>
          <a:p>
            <a:pPr lvl="1"/>
            <a:r>
              <a:rPr lang="en-US" dirty="0"/>
              <a:t>Secondly, we considered </a:t>
            </a:r>
            <a:r>
              <a:rPr lang="en-US" dirty="0" smtClean="0"/>
              <a:t>session time</a:t>
            </a:r>
          </a:p>
          <a:p>
            <a:r>
              <a:rPr lang="en-US" dirty="0" smtClean="0"/>
              <a:t>H</a:t>
            </a:r>
            <a:r>
              <a:rPr lang="en-US" baseline="-25000" dirty="0" smtClean="0"/>
              <a:t>0</a:t>
            </a:r>
            <a:r>
              <a:rPr lang="en-US" dirty="0" smtClean="0"/>
              <a:t>: The energy </a:t>
            </a:r>
            <a:r>
              <a:rPr lang="en-US" dirty="0"/>
              <a:t>level of day time sessions would be similar to </a:t>
            </a:r>
            <a:r>
              <a:rPr lang="en-US" dirty="0" smtClean="0"/>
              <a:t>night time </a:t>
            </a:r>
            <a:r>
              <a:rPr lang="en-US" dirty="0"/>
              <a:t>sessions of a user.</a:t>
            </a:r>
            <a:endParaRPr lang="en-US" dirty="0" smtClean="0"/>
          </a:p>
          <a:p>
            <a:r>
              <a:rPr lang="en-US" dirty="0" smtClean="0"/>
              <a:t>H</a:t>
            </a:r>
            <a:r>
              <a:rPr lang="en-US" baseline="-25000" dirty="0" smtClean="0"/>
              <a:t>1</a:t>
            </a:r>
            <a:r>
              <a:rPr lang="en-US" dirty="0" smtClean="0"/>
              <a:t>: </a:t>
            </a:r>
            <a:r>
              <a:rPr lang="en-US" dirty="0"/>
              <a:t>The session durations of </a:t>
            </a:r>
            <a:r>
              <a:rPr lang="en-US" dirty="0" smtClean="0"/>
              <a:t>day time </a:t>
            </a:r>
            <a:r>
              <a:rPr lang="en-US" dirty="0"/>
              <a:t>sessions would be similar to night time sessions of </a:t>
            </a:r>
            <a:r>
              <a:rPr lang="en-US" dirty="0" smtClean="0"/>
              <a:t>a user</a:t>
            </a:r>
            <a:r>
              <a:rPr lang="en-US" dirty="0"/>
              <a:t>.</a:t>
            </a:r>
            <a:endParaRPr lang="en-US" dirty="0" smtClean="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39</a:t>
            </a:fld>
            <a:endParaRPr lang="en-US"/>
          </a:p>
        </p:txBody>
      </p:sp>
    </p:spTree>
    <p:extLst>
      <p:ext uri="{BB962C8B-B14F-4D97-AF65-F5344CB8AC3E}">
        <p14:creationId xmlns:p14="http://schemas.microsoft.com/office/powerpoint/2010/main" val="3861991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p:cNvGraphicFramePr>
            <a:graphicFrameLocks noChangeAspect="1"/>
          </p:cNvGraphicFramePr>
          <p:nvPr>
            <p:extLst>
              <p:ext uri="{D42A27DB-BD31-4B8C-83A1-F6EECF244321}">
                <p14:modId xmlns:p14="http://schemas.microsoft.com/office/powerpoint/2010/main" val="2667119414"/>
              </p:ext>
            </p:extLst>
          </p:nvPr>
        </p:nvGraphicFramePr>
        <p:xfrm>
          <a:off x="3731853" y="4484823"/>
          <a:ext cx="2081981" cy="1531912"/>
        </p:xfrm>
        <a:graphic>
          <a:graphicData uri="http://schemas.openxmlformats.org/presentationml/2006/ole">
            <mc:AlternateContent xmlns:mc="http://schemas.openxmlformats.org/markup-compatibility/2006">
              <mc:Choice xmlns:v="urn:schemas-microsoft-com:vml" Requires="v">
                <p:oleObj spid="_x0000_s1162" name="Bitmap Image" r:id="rId4" imgW="3352680" imgH="2467080" progId="Paint.Picture">
                  <p:embed/>
                </p:oleObj>
              </mc:Choice>
              <mc:Fallback>
                <p:oleObj name="Bitmap Image" r:id="rId4" imgW="3352680" imgH="2467080" progId="Paint.Picture">
                  <p:embed/>
                  <p:pic>
                    <p:nvPicPr>
                      <p:cNvPr id="0" name=""/>
                      <p:cNvPicPr/>
                      <p:nvPr/>
                    </p:nvPicPr>
                    <p:blipFill>
                      <a:blip r:embed="rId5"/>
                      <a:stretch>
                        <a:fillRect/>
                      </a:stretch>
                    </p:blipFill>
                    <p:spPr>
                      <a:xfrm>
                        <a:off x="3731853" y="4484823"/>
                        <a:ext cx="2081981" cy="1531912"/>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Background</a:t>
            </a:r>
            <a:endParaRPr lang="en-US" dirty="0"/>
          </a:p>
        </p:txBody>
      </p:sp>
      <p:sp>
        <p:nvSpPr>
          <p:cNvPr id="4" name="Date Placeholder 3"/>
          <p:cNvSpPr>
            <a:spLocks noGrp="1"/>
          </p:cNvSpPr>
          <p:nvPr>
            <p:ph type="dt" sz="half" idx="10"/>
          </p:nvPr>
        </p:nvSpPr>
        <p:spPr/>
        <p:txBody>
          <a:bodyPr/>
          <a:lstStyle/>
          <a:p>
            <a:pPr>
              <a:defRPr/>
            </a:pPr>
            <a:r>
              <a:rPr lang="en-US" smtClean="0"/>
              <a:t>5/5/2015</a:t>
            </a:r>
            <a:endParaRPr lang="en-US"/>
          </a:p>
        </p:txBody>
      </p:sp>
      <p:sp>
        <p:nvSpPr>
          <p:cNvPr id="5" name="Footer Placeholder 4"/>
          <p:cNvSpPr>
            <a:spLocks noGrp="1"/>
          </p:cNvSpPr>
          <p:nvPr>
            <p:ph type="ftr" sz="quarter" idx="11"/>
          </p:nvPr>
        </p:nvSpPr>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1958" y="2338929"/>
            <a:ext cx="1524000" cy="141922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121" y="2192827"/>
            <a:ext cx="2997609" cy="1532869"/>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2698" y="3048542"/>
            <a:ext cx="1680292" cy="112219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0369" y="3635150"/>
            <a:ext cx="7423259" cy="2381585"/>
          </a:xfrm>
          <a:prstGeom prst="rect">
            <a:avLst/>
          </a:prstGeom>
        </p:spPr>
      </p:pic>
      <p:pic>
        <p:nvPicPr>
          <p:cNvPr id="10" name="Picture 9"/>
          <p:cNvPicPr>
            <a:picLocks noChangeAspect="1"/>
          </p:cNvPicPr>
          <p:nvPr/>
        </p:nvPicPr>
        <p:blipFill>
          <a:blip r:embed="rId10"/>
          <a:stretch>
            <a:fillRect/>
          </a:stretch>
        </p:blipFill>
        <p:spPr>
          <a:xfrm>
            <a:off x="700085" y="2086517"/>
            <a:ext cx="7743825" cy="1924050"/>
          </a:xfrm>
          <a:prstGeom prst="rect">
            <a:avLst/>
          </a:prstGeom>
        </p:spPr>
      </p:pic>
      <p:sp>
        <p:nvSpPr>
          <p:cNvPr id="3" name="TextBox 2"/>
          <p:cNvSpPr txBox="1"/>
          <p:nvPr/>
        </p:nvSpPr>
        <p:spPr>
          <a:xfrm rot="16200000">
            <a:off x="-290523" y="2869367"/>
            <a:ext cx="1563954" cy="276999"/>
          </a:xfrm>
          <a:prstGeom prst="rect">
            <a:avLst/>
          </a:prstGeom>
          <a:noFill/>
        </p:spPr>
        <p:txBody>
          <a:bodyPr wrap="none" rtlCol="0">
            <a:spAutoFit/>
          </a:bodyPr>
          <a:lstStyle/>
          <a:p>
            <a:r>
              <a:rPr lang="en-US" sz="1200" dirty="0" err="1" smtClean="0"/>
              <a:t>Pimental</a:t>
            </a:r>
            <a:r>
              <a:rPr lang="en-US" sz="1200" dirty="0" smtClean="0"/>
              <a:t> et. al. (2014)</a:t>
            </a:r>
            <a:endParaRPr lang="en-US" sz="1200" dirty="0"/>
          </a:p>
        </p:txBody>
      </p:sp>
    </p:spTree>
    <p:extLst>
      <p:ext uri="{BB962C8B-B14F-4D97-AF65-F5344CB8AC3E}">
        <p14:creationId xmlns:p14="http://schemas.microsoft.com/office/powerpoint/2010/main" val="274476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14" y="667884"/>
            <a:ext cx="8229600" cy="1068387"/>
          </a:xfrm>
        </p:spPr>
        <p:txBody>
          <a:bodyPr/>
          <a:lstStyle/>
          <a:p>
            <a:r>
              <a:rPr lang="en-US" dirty="0" smtClean="0"/>
              <a:t>Usage Data Collector</a:t>
            </a:r>
            <a:endParaRPr lang="en-US" dirty="0"/>
          </a:p>
        </p:txBody>
      </p:sp>
      <p:graphicFrame>
        <p:nvGraphicFramePr>
          <p:cNvPr id="7" name="Content Placeholder 6"/>
          <p:cNvGraphicFramePr>
            <a:graphicFrameLocks noGrp="1"/>
          </p:cNvGraphicFramePr>
          <p:nvPr>
            <p:ph idx="1"/>
            <p:extLst/>
          </p:nvPr>
        </p:nvGraphicFramePr>
        <p:xfrm>
          <a:off x="457200" y="2187575"/>
          <a:ext cx="8229600" cy="2123440"/>
        </p:xfrm>
        <a:graphic>
          <a:graphicData uri="http://schemas.openxmlformats.org/drawingml/2006/table">
            <a:tbl>
              <a:tblPr firstRow="1" bandRow="1">
                <a:tableStyleId>{21E4AEA4-8DFA-4A89-87EB-49C32662AFE0}</a:tableStyleId>
              </a:tblPr>
              <a:tblGrid>
                <a:gridCol w="2057400"/>
                <a:gridCol w="2057400"/>
                <a:gridCol w="2057400"/>
                <a:gridCol w="2057400"/>
              </a:tblGrid>
              <a:tr h="370840">
                <a:tc>
                  <a:txBody>
                    <a:bodyPr/>
                    <a:lstStyle/>
                    <a:p>
                      <a:r>
                        <a:rPr lang="en-US" dirty="0" smtClean="0"/>
                        <a:t>User</a:t>
                      </a:r>
                      <a:endParaRPr lang="en-US" dirty="0"/>
                    </a:p>
                  </a:txBody>
                  <a:tcPr/>
                </a:tc>
                <a:tc>
                  <a:txBody>
                    <a:bodyPr/>
                    <a:lstStyle/>
                    <a:p>
                      <a:r>
                        <a:rPr lang="en-US" dirty="0" smtClean="0"/>
                        <a:t>Hypothesis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Null-Hypothesis</a:t>
                      </a:r>
                      <a:r>
                        <a:rPr lang="en-US" baseline="0" dirty="0" smtClean="0"/>
                        <a:t> (</a:t>
                      </a:r>
                      <a:r>
                        <a:rPr lang="en-US" dirty="0" smtClean="0"/>
                        <a:t>p-score)</a:t>
                      </a:r>
                      <a:endParaRPr lang="en-US" dirty="0"/>
                    </a:p>
                  </a:txBody>
                  <a:tcPr/>
                </a:tc>
                <a:tc>
                  <a:txBody>
                    <a:bodyPr/>
                    <a:lstStyle/>
                    <a:p>
                      <a:r>
                        <a:rPr lang="en-US" dirty="0" smtClean="0"/>
                        <a:t>Rejected</a:t>
                      </a:r>
                      <a:r>
                        <a:rPr lang="en-US" baseline="0" dirty="0" smtClean="0"/>
                        <a:t> at </a:t>
                      </a:r>
                      <a:r>
                        <a:rPr lang="el-GR" baseline="0" dirty="0" smtClean="0"/>
                        <a:t>α</a:t>
                      </a:r>
                      <a:r>
                        <a:rPr lang="en-US" baseline="0" dirty="0" smtClean="0"/>
                        <a:t> = 0.05</a:t>
                      </a:r>
                      <a:endParaRPr lang="en-US" dirty="0"/>
                    </a:p>
                  </a:txBody>
                  <a:tcPr/>
                </a:tc>
              </a:tr>
              <a:tr h="370840">
                <a:tc>
                  <a:txBody>
                    <a:bodyPr/>
                    <a:lstStyle/>
                    <a:p>
                      <a:r>
                        <a:rPr lang="en-US" dirty="0" smtClean="0"/>
                        <a:t>1</a:t>
                      </a:r>
                      <a:endParaRPr lang="en-US" dirty="0"/>
                    </a:p>
                  </a:txBody>
                  <a:tcPr/>
                </a:tc>
                <a:tc>
                  <a:txBody>
                    <a:bodyPr/>
                    <a:lstStyle/>
                    <a:p>
                      <a:r>
                        <a:rPr lang="en-US" dirty="0" smtClean="0"/>
                        <a:t>H</a:t>
                      </a:r>
                      <a:r>
                        <a:rPr lang="en-US" baseline="-25000" dirty="0" smtClean="0"/>
                        <a:t>0</a:t>
                      </a:r>
                      <a:endParaRPr lang="en-US" dirty="0"/>
                    </a:p>
                  </a:txBody>
                  <a:tcPr/>
                </a:tc>
                <a:tc>
                  <a:txBody>
                    <a:bodyPr/>
                    <a:lstStyle/>
                    <a:p>
                      <a:r>
                        <a:rPr lang="en-US" sz="1800" u="none" strike="noStrike" kern="1200" baseline="0" dirty="0" smtClean="0"/>
                        <a:t>0.001663433</a:t>
                      </a:r>
                      <a:endParaRPr lang="en-US" dirty="0"/>
                    </a:p>
                  </a:txBody>
                  <a:tcPr/>
                </a:tc>
                <a:tc>
                  <a:txBody>
                    <a:bodyPr/>
                    <a:lstStyle/>
                    <a:p>
                      <a:pPr marL="285750" indent="-285750">
                        <a:buFont typeface="Wingdings" panose="05000000000000000000" pitchFamily="2" charset="2"/>
                        <a:buChar char="ü"/>
                      </a:pPr>
                      <a:r>
                        <a:rPr lang="en-US" dirty="0" smtClean="0"/>
                        <a:t> </a:t>
                      </a:r>
                      <a:endParaRPr lang="en-US" dirty="0"/>
                    </a:p>
                  </a:txBody>
                  <a:tcPr/>
                </a:tc>
              </a:tr>
              <a:tr h="370840">
                <a:tc>
                  <a:txBody>
                    <a:bodyPr/>
                    <a:lstStyle/>
                    <a:p>
                      <a:endParaRPr lang="en-US" dirty="0"/>
                    </a:p>
                  </a:txBody>
                  <a:tcPr/>
                </a:tc>
                <a:tc>
                  <a:txBody>
                    <a:bodyPr/>
                    <a:lstStyle/>
                    <a:p>
                      <a:r>
                        <a:rPr lang="en-US" dirty="0" smtClean="0"/>
                        <a:t>H</a:t>
                      </a:r>
                      <a:r>
                        <a:rPr lang="en-US" baseline="-25000" dirty="0" smtClean="0"/>
                        <a:t>1</a:t>
                      </a:r>
                      <a:endParaRPr lang="en-US" dirty="0"/>
                    </a:p>
                  </a:txBody>
                  <a:tcPr/>
                </a:tc>
                <a:tc>
                  <a:txBody>
                    <a:bodyPr/>
                    <a:lstStyle/>
                    <a:p>
                      <a:r>
                        <a:rPr lang="en-US" sz="1800" u="none" strike="noStrike" kern="1200" baseline="0" dirty="0" smtClean="0"/>
                        <a:t>0.19836863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X</a:t>
                      </a:r>
                      <a:endParaRPr lang="en-US" dirty="0" smtClean="0"/>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t>
                      </a:r>
                      <a:r>
                        <a:rPr lang="en-US" baseline="-25000" dirty="0" smtClean="0"/>
                        <a:t>0</a:t>
                      </a:r>
                      <a:endParaRPr lang="en-US" dirty="0" smtClean="0"/>
                    </a:p>
                  </a:txBody>
                  <a:tcPr/>
                </a:tc>
                <a:tc>
                  <a:txBody>
                    <a:bodyPr/>
                    <a:lstStyle/>
                    <a:p>
                      <a:r>
                        <a:rPr lang="en-US" sz="1800" u="none" strike="noStrike" kern="1200" baseline="0" dirty="0" smtClean="0"/>
                        <a:t>0.959305717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X</a:t>
                      </a:r>
                      <a:endParaRPr lang="en-US" dirty="0" smtClean="0"/>
                    </a:p>
                  </a:txBody>
                  <a:tcPr/>
                </a:tc>
              </a:tr>
              <a:tr h="370840">
                <a:tc>
                  <a:txBody>
                    <a:bodyPr/>
                    <a:lstStyle/>
                    <a:p>
                      <a:endParaRPr lang="en-US"/>
                    </a:p>
                  </a:txBody>
                  <a:tcPr/>
                </a:tc>
                <a:tc>
                  <a:txBody>
                    <a:bodyPr/>
                    <a:lstStyle/>
                    <a:p>
                      <a:r>
                        <a:rPr lang="en-US" dirty="0" smtClean="0"/>
                        <a:t>H</a:t>
                      </a:r>
                      <a:r>
                        <a:rPr lang="en-US" baseline="-25000" dirty="0" smtClean="0"/>
                        <a:t>1</a:t>
                      </a:r>
                      <a:endParaRPr lang="en-US" dirty="0"/>
                    </a:p>
                  </a:txBody>
                  <a:tcPr/>
                </a:tc>
                <a:tc>
                  <a:txBody>
                    <a:bodyPr/>
                    <a:lstStyle/>
                    <a:p>
                      <a:r>
                        <a:rPr lang="en-US" sz="1800" u="none" strike="noStrike" kern="1200" baseline="0" dirty="0" smtClean="0"/>
                        <a:t>0.331089607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X</a:t>
                      </a:r>
                      <a:endParaRPr lang="en-US" dirty="0" smtClean="0"/>
                    </a:p>
                  </a:txBody>
                  <a:tcPr/>
                </a:tc>
              </a:tr>
            </a:tbl>
          </a:graphicData>
        </a:graphic>
      </p:graphicFrame>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40</a:t>
            </a:fld>
            <a:endParaRPr lang="en-US"/>
          </a:p>
        </p:txBody>
      </p:sp>
    </p:spTree>
    <p:extLst>
      <p:ext uri="{BB962C8B-B14F-4D97-AF65-F5344CB8AC3E}">
        <p14:creationId xmlns:p14="http://schemas.microsoft.com/office/powerpoint/2010/main" val="14161915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3255"/>
            <a:ext cx="8229600" cy="1068387"/>
          </a:xfrm>
        </p:spPr>
        <p:txBody>
          <a:bodyPr/>
          <a:lstStyle/>
          <a:p>
            <a:r>
              <a:rPr lang="en-US" dirty="0" smtClean="0"/>
              <a:t>NASA-TLX vs FATIGUE</a:t>
            </a:r>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41</a:t>
            </a:fld>
            <a:endParaRPr lang="en-US"/>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2270322"/>
            <a:ext cx="6320147" cy="3784205"/>
          </a:xfrm>
        </p:spPr>
      </p:pic>
    </p:spTree>
    <p:extLst>
      <p:ext uri="{BB962C8B-B14F-4D97-AF65-F5344CB8AC3E}">
        <p14:creationId xmlns:p14="http://schemas.microsoft.com/office/powerpoint/2010/main" val="1191811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8900"/>
            <a:ext cx="3008313" cy="839877"/>
          </a:xfrm>
        </p:spPr>
        <p:txBody>
          <a:bodyPr/>
          <a:lstStyle/>
          <a:p>
            <a:r>
              <a:rPr lang="en-US" dirty="0"/>
              <a:t>File Traversal </a:t>
            </a:r>
            <a:r>
              <a:rPr lang="en-US" dirty="0" smtClean="0"/>
              <a:t>Pattern: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Focus</a:t>
            </a:r>
            <a:endParaRPr lang="en-US" b="1" dirty="0"/>
          </a:p>
        </p:txBody>
      </p:sp>
      <p:sp>
        <p:nvSpPr>
          <p:cNvPr id="5" name="Date Placeholder 4"/>
          <p:cNvSpPr>
            <a:spLocks noGrp="1"/>
          </p:cNvSpPr>
          <p:nvPr>
            <p:ph type="dt" sz="half" idx="10"/>
          </p:nvPr>
        </p:nvSpPr>
        <p:spPr/>
        <p:txBody>
          <a:bodyPr/>
          <a:lstStyle/>
          <a:p>
            <a:pPr>
              <a:defRPr/>
            </a:pPr>
            <a:r>
              <a:rPr lang="en-US" smtClean="0"/>
              <a:t>5/5/2015</a:t>
            </a:r>
            <a:endParaRPr lang="en-US"/>
          </a:p>
        </p:txBody>
      </p:sp>
      <p:sp>
        <p:nvSpPr>
          <p:cNvPr id="6" name="Footer Placeholder 5"/>
          <p:cNvSpPr>
            <a:spLocks noGrp="1"/>
          </p:cNvSpPr>
          <p:nvPr>
            <p:ph type="ftr" sz="quarter" idx="11"/>
          </p:nvPr>
        </p:nvSpPr>
        <p:spPr/>
        <p:txBody>
          <a:bodyPr/>
          <a:lstStyle/>
          <a:p>
            <a:pPr>
              <a:defRPr/>
            </a:pPr>
            <a:r>
              <a:rPr lang="en-US" smtClean="0"/>
              <a:t>Saurabh Sarkar (NCSU)</a:t>
            </a:r>
            <a:endParaRPr lang="en-US"/>
          </a:p>
        </p:txBody>
      </p:sp>
      <p:sp>
        <p:nvSpPr>
          <p:cNvPr id="7" name="Slide Number Placeholder 6"/>
          <p:cNvSpPr>
            <a:spLocks noGrp="1"/>
          </p:cNvSpPr>
          <p:nvPr>
            <p:ph type="sldNum" sz="quarter" idx="12"/>
          </p:nvPr>
        </p:nvSpPr>
        <p:spPr/>
        <p:txBody>
          <a:bodyPr/>
          <a:lstStyle/>
          <a:p>
            <a:pPr>
              <a:defRPr/>
            </a:pPr>
            <a:fld id="{91DD8B14-AE1E-054C-8668-93D0F0400A18}" type="slidenum">
              <a:rPr lang="en-US" smtClean="0"/>
              <a:pPr>
                <a:defRPr/>
              </a:pPr>
              <a:t>42</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513" y="1988900"/>
            <a:ext cx="5367176" cy="1539911"/>
          </a:xfrm>
          <a:prstGeom prst="rect">
            <a:avLst/>
          </a:prstGeom>
        </p:spPr>
      </p:pic>
      <p:sp>
        <p:nvSpPr>
          <p:cNvPr id="14" name="Rounded Rectangle 13"/>
          <p:cNvSpPr/>
          <p:nvPr/>
        </p:nvSpPr>
        <p:spPr>
          <a:xfrm>
            <a:off x="619431" y="2912836"/>
            <a:ext cx="2080903" cy="5319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Low Fatigue Day</a:t>
            </a:r>
            <a:endParaRPr lang="en-US" dirty="0"/>
          </a:p>
        </p:txBody>
      </p:sp>
      <p:sp>
        <p:nvSpPr>
          <p:cNvPr id="15" name="Rounded Rectangle 14"/>
          <p:cNvSpPr/>
          <p:nvPr/>
        </p:nvSpPr>
        <p:spPr>
          <a:xfrm>
            <a:off x="619431" y="2912836"/>
            <a:ext cx="2080905" cy="5319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Medium Fatigue Day</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513" y="1988901"/>
            <a:ext cx="5367176" cy="2878378"/>
          </a:xfrm>
          <a:prstGeom prst="rect">
            <a:avLst/>
          </a:prstGeom>
        </p:spPr>
      </p:pic>
      <p:sp>
        <p:nvSpPr>
          <p:cNvPr id="18" name="Rounded Rectangle 17"/>
          <p:cNvSpPr/>
          <p:nvPr/>
        </p:nvSpPr>
        <p:spPr>
          <a:xfrm>
            <a:off x="619430" y="2912836"/>
            <a:ext cx="2080905" cy="5319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High Fatigue Day</a:t>
            </a:r>
            <a:endParaRPr lang="en-US" dirty="0"/>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5511" y="1988900"/>
            <a:ext cx="5367177" cy="3893443"/>
          </a:xfrm>
          <a:prstGeom prst="rect">
            <a:avLst/>
          </a:prstGeom>
        </p:spPr>
      </p:pic>
    </p:spTree>
    <p:extLst>
      <p:ext uri="{BB962C8B-B14F-4D97-AF65-F5344CB8AC3E}">
        <p14:creationId xmlns:p14="http://schemas.microsoft.com/office/powerpoint/2010/main" val="2479723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7897"/>
            <a:ext cx="8229600" cy="1068387"/>
          </a:xfrm>
        </p:spPr>
        <p:txBody>
          <a:bodyPr/>
          <a:lstStyle/>
          <a:p>
            <a:r>
              <a:rPr lang="en-US" dirty="0" smtClean="0"/>
              <a:t>Thesis Statement</a:t>
            </a:r>
            <a:endParaRPr lang="en-US" dirty="0"/>
          </a:p>
        </p:txBody>
      </p:sp>
      <p:sp>
        <p:nvSpPr>
          <p:cNvPr id="4" name="Date Placeholder 3"/>
          <p:cNvSpPr>
            <a:spLocks noGrp="1"/>
          </p:cNvSpPr>
          <p:nvPr>
            <p:ph type="dt" sz="half" idx="10"/>
          </p:nvPr>
        </p:nvSpPr>
        <p:spPr/>
        <p:txBody>
          <a:bodyPr/>
          <a:lstStyle/>
          <a:p>
            <a:pPr>
              <a:defRPr/>
            </a:pPr>
            <a:r>
              <a:rPr lang="en-US" dirty="0" smtClean="0"/>
              <a:t>5/5/2015</a:t>
            </a:r>
            <a:endParaRPr lang="en-US" dirty="0"/>
          </a:p>
        </p:txBody>
      </p:sp>
      <p:sp>
        <p:nvSpPr>
          <p:cNvPr id="5" name="Footer Placeholder 4"/>
          <p:cNvSpPr>
            <a:spLocks noGrp="1"/>
          </p:cNvSpPr>
          <p:nvPr>
            <p:ph type="ftr" sz="quarter" idx="11"/>
          </p:nvPr>
        </p:nvSpPr>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sp>
        <p:nvSpPr>
          <p:cNvPr id="7" name="Content Placeholder 2"/>
          <p:cNvSpPr>
            <a:spLocks noGrp="1"/>
          </p:cNvSpPr>
          <p:nvPr>
            <p:ph idx="1"/>
          </p:nvPr>
        </p:nvSpPr>
        <p:spPr>
          <a:xfrm>
            <a:off x="457200" y="1810613"/>
            <a:ext cx="8229600" cy="1447799"/>
          </a:xfrm>
        </p:spPr>
        <p:txBody>
          <a:bodyPr/>
          <a:lstStyle/>
          <a:p>
            <a:pPr marL="0" indent="0" algn="ctr">
              <a:buNone/>
            </a:pPr>
            <a:r>
              <a:rPr lang="en-US" sz="2000" i="1" dirty="0" smtClean="0"/>
              <a:t>We </a:t>
            </a:r>
            <a:r>
              <a:rPr lang="en-US" sz="2000" i="1" dirty="0"/>
              <a:t>can discover the fundamental causes and effects of mental fatigue in </a:t>
            </a:r>
            <a:r>
              <a:rPr lang="en-US" sz="2000" i="1" dirty="0" smtClean="0"/>
              <a:t>developers and </a:t>
            </a:r>
            <a:r>
              <a:rPr lang="en-US" sz="2000" i="1" dirty="0"/>
              <a:t>identify the predictors of fatigue based on a developer’s interaction </a:t>
            </a:r>
            <a:r>
              <a:rPr lang="en-US" sz="2000" i="1" dirty="0" smtClean="0"/>
              <a:t>history.</a:t>
            </a:r>
            <a:endParaRPr lang="en-US" sz="2000" i="1" dirty="0"/>
          </a:p>
        </p:txBody>
      </p:sp>
      <p:sp>
        <p:nvSpPr>
          <p:cNvPr id="9" name="Title 1"/>
          <p:cNvSpPr txBox="1">
            <a:spLocks/>
          </p:cNvSpPr>
          <p:nvPr/>
        </p:nvSpPr>
        <p:spPr bwMode="auto">
          <a:xfrm>
            <a:off x="609600" y="3129114"/>
            <a:ext cx="82296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r>
              <a:rPr lang="en-US" dirty="0" smtClean="0"/>
              <a:t>Contribution</a:t>
            </a:r>
            <a:endParaRPr lang="en-US" dirty="0"/>
          </a:p>
        </p:txBody>
      </p:sp>
      <p:sp>
        <p:nvSpPr>
          <p:cNvPr id="10" name="Content Placeholder 2"/>
          <p:cNvSpPr txBox="1">
            <a:spLocks/>
          </p:cNvSpPr>
          <p:nvPr/>
        </p:nvSpPr>
        <p:spPr bwMode="auto">
          <a:xfrm>
            <a:off x="609600" y="4242640"/>
            <a:ext cx="8229600" cy="2258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Study 1: Discovered six effects of </a:t>
            </a:r>
            <a:r>
              <a:rPr lang="en-US" sz="2000" dirty="0" smtClean="0"/>
              <a:t>fatigue</a:t>
            </a:r>
            <a:endParaRPr lang="en-US" sz="2000" dirty="0"/>
          </a:p>
          <a:p>
            <a:endParaRPr lang="en-US" sz="2000" dirty="0"/>
          </a:p>
          <a:p>
            <a:r>
              <a:rPr lang="en-US" sz="2000" dirty="0"/>
              <a:t>Study 2: Defined predictors of fatigue from developer’s interaction </a:t>
            </a:r>
            <a:r>
              <a:rPr lang="en-US" sz="2000" dirty="0" smtClean="0"/>
              <a:t>history</a:t>
            </a:r>
          </a:p>
          <a:p>
            <a:pPr marL="0" indent="0">
              <a:buNone/>
            </a:pPr>
            <a:endParaRPr lang="en-US" sz="20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076" y="2882579"/>
            <a:ext cx="2293724" cy="1561455"/>
          </a:xfrm>
          <a:prstGeom prst="rect">
            <a:avLst/>
          </a:prstGeom>
        </p:spPr>
      </p:pic>
    </p:spTree>
    <p:extLst>
      <p:ext uri="{BB962C8B-B14F-4D97-AF65-F5344CB8AC3E}">
        <p14:creationId xmlns:p14="http://schemas.microsoft.com/office/powerpoint/2010/main" val="1158926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a:t>
            </a:r>
            <a:endParaRPr lang="en-US" dirty="0"/>
          </a:p>
        </p:txBody>
      </p:sp>
      <p:sp>
        <p:nvSpPr>
          <p:cNvPr id="3" name="Text Placeholder 2"/>
          <p:cNvSpPr>
            <a:spLocks noGrp="1"/>
          </p:cNvSpPr>
          <p:nvPr>
            <p:ph type="body" idx="1"/>
          </p:nvPr>
        </p:nvSpPr>
        <p:spPr/>
        <p:txBody>
          <a:bodyPr/>
          <a:lstStyle/>
          <a:p>
            <a:r>
              <a:rPr lang="en-US" dirty="0" smtClean="0"/>
              <a:t>Study 1</a:t>
            </a:r>
            <a:endParaRPr lang="en-US" dirty="0"/>
          </a:p>
        </p:txBody>
      </p:sp>
      <p:sp>
        <p:nvSpPr>
          <p:cNvPr id="4" name="Date Placeholder 3"/>
          <p:cNvSpPr>
            <a:spLocks noGrp="1"/>
          </p:cNvSpPr>
          <p:nvPr>
            <p:ph type="dt" sz="half" idx="10"/>
          </p:nvPr>
        </p:nvSpPr>
        <p:spPr/>
        <p:txBody>
          <a:bodyPr/>
          <a:lstStyle/>
          <a:p>
            <a:pPr>
              <a:defRPr/>
            </a:pPr>
            <a:r>
              <a:rPr lang="en-US" smtClean="0"/>
              <a:t>5/5/2015</a:t>
            </a:r>
            <a:endParaRPr lang="en-US"/>
          </a:p>
        </p:txBody>
      </p:sp>
      <p:sp>
        <p:nvSpPr>
          <p:cNvPr id="5" name="Footer Placeholder 4"/>
          <p:cNvSpPr>
            <a:spLocks noGrp="1"/>
          </p:cNvSpPr>
          <p:nvPr>
            <p:ph type="ftr" sz="quarter" idx="11"/>
          </p:nvPr>
        </p:nvSpPr>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p>
            <a:pPr>
              <a:defRPr/>
            </a:pPr>
            <a:fld id="{0DA6BD0F-ABBC-C14D-BC96-77BE126A748B}" type="slidenum">
              <a:rPr lang="en-US" smtClean="0"/>
              <a:pPr>
                <a:defRPr/>
              </a:pPr>
              <a:t>6</a:t>
            </a:fld>
            <a:endParaRPr lang="en-US"/>
          </a:p>
        </p:txBody>
      </p:sp>
    </p:spTree>
    <p:extLst>
      <p:ext uri="{BB962C8B-B14F-4D97-AF65-F5344CB8AC3E}">
        <p14:creationId xmlns:p14="http://schemas.microsoft.com/office/powerpoint/2010/main" val="2667453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219"/>
            <a:ext cx="8229600" cy="1068387"/>
          </a:xfrm>
        </p:spPr>
        <p:txBody>
          <a:bodyPr/>
          <a:lstStyle/>
          <a:p>
            <a:r>
              <a:rPr lang="en-US" dirty="0"/>
              <a:t>Initial Research Questions</a:t>
            </a:r>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7</a:t>
            </a:fld>
            <a:endParaRPr lang="en-US"/>
          </a:p>
        </p:txBody>
      </p:sp>
      <p:sp>
        <p:nvSpPr>
          <p:cNvPr id="7" name="Content Placeholder 2"/>
          <p:cNvSpPr>
            <a:spLocks noGrp="1"/>
          </p:cNvSpPr>
          <p:nvPr>
            <p:ph idx="1"/>
          </p:nvPr>
        </p:nvSpPr>
        <p:spPr>
          <a:xfrm>
            <a:off x="457200" y="2462792"/>
            <a:ext cx="8229600" cy="2418923"/>
          </a:xfrm>
        </p:spPr>
        <p:txBody>
          <a:bodyPr/>
          <a:lstStyle/>
          <a:p>
            <a:r>
              <a:rPr lang="en-US" sz="2000" dirty="0" smtClean="0"/>
              <a:t>RQ1</a:t>
            </a:r>
            <a:r>
              <a:rPr lang="en-US" sz="2000" dirty="0"/>
              <a:t>: How severely and frequently does fatigue impact developer </a:t>
            </a:r>
            <a:r>
              <a:rPr lang="en-US" sz="2000" dirty="0" smtClean="0"/>
              <a:t>productivity?</a:t>
            </a:r>
          </a:p>
          <a:p>
            <a:endParaRPr lang="en-US" sz="2000" i="1" dirty="0"/>
          </a:p>
          <a:p>
            <a:r>
              <a:rPr lang="en-US" sz="2000" dirty="0" smtClean="0"/>
              <a:t>RQ2</a:t>
            </a:r>
            <a:r>
              <a:rPr lang="en-US" sz="2000" dirty="0"/>
              <a:t>: </a:t>
            </a:r>
            <a:endParaRPr lang="en-US" sz="2000" dirty="0" smtClean="0"/>
          </a:p>
          <a:p>
            <a:pPr marL="914400" lvl="1" indent="-457200">
              <a:buFont typeface="+mj-lt"/>
              <a:buAutoNum type="alphaLcParenR"/>
            </a:pPr>
            <a:r>
              <a:rPr lang="en-US" sz="2000" dirty="0" smtClean="0"/>
              <a:t>What </a:t>
            </a:r>
            <a:r>
              <a:rPr lang="en-US" sz="2000" dirty="0"/>
              <a:t>are the </a:t>
            </a:r>
            <a:r>
              <a:rPr lang="en-US" sz="2000" dirty="0" smtClean="0"/>
              <a:t>causes leading to </a:t>
            </a:r>
            <a:r>
              <a:rPr lang="en-US" sz="2000" dirty="0"/>
              <a:t>mental </a:t>
            </a:r>
            <a:r>
              <a:rPr lang="en-US" sz="2000" dirty="0" smtClean="0"/>
              <a:t>fatigue in a programmer’s life? </a:t>
            </a:r>
          </a:p>
          <a:p>
            <a:pPr marL="914400" lvl="1" indent="-457200">
              <a:buFont typeface="+mj-lt"/>
              <a:buAutoNum type="alphaLcParenR"/>
            </a:pPr>
            <a:r>
              <a:rPr lang="en-US" sz="2000" dirty="0" smtClean="0"/>
              <a:t>What are the effects of mental fatigue in a programmer’s life?</a:t>
            </a:r>
          </a:p>
          <a:p>
            <a:pPr marL="914400" lvl="1" indent="-457200">
              <a:buFont typeface="+mj-lt"/>
              <a:buAutoNum type="alphaLcParenR"/>
            </a:pPr>
            <a:endParaRPr lang="en-US" sz="2000" dirty="0"/>
          </a:p>
        </p:txBody>
      </p:sp>
    </p:spTree>
    <p:extLst>
      <p:ext uri="{BB962C8B-B14F-4D97-AF65-F5344CB8AC3E}">
        <p14:creationId xmlns:p14="http://schemas.microsoft.com/office/powerpoint/2010/main" val="643480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219"/>
            <a:ext cx="8229600" cy="1068387"/>
          </a:xfrm>
        </p:spPr>
        <p:txBody>
          <a:bodyPr/>
          <a:lstStyle/>
          <a:p>
            <a:r>
              <a:rPr lang="en-US" dirty="0" smtClean="0"/>
              <a:t>Participants and Method</a:t>
            </a:r>
            <a:endParaRPr lang="en-US" dirty="0"/>
          </a:p>
        </p:txBody>
      </p:sp>
      <p:sp>
        <p:nvSpPr>
          <p:cNvPr id="4" name="Date Placeholder 3"/>
          <p:cNvSpPr>
            <a:spLocks noGrp="1"/>
          </p:cNvSpPr>
          <p:nvPr>
            <p:ph type="dt" sz="half" idx="10"/>
          </p:nvPr>
        </p:nvSpPr>
        <p:spPr>
          <a:xfrm>
            <a:off x="457200" y="6356350"/>
            <a:ext cx="2133600" cy="365125"/>
          </a:xfrm>
        </p:spPr>
        <p:txBody>
          <a:bodyPr/>
          <a:lstStyle/>
          <a:p>
            <a:pPr>
              <a:defRPr/>
            </a:pPr>
            <a:r>
              <a:rPr lang="en-US" smtClean="0"/>
              <a:t>5/5/2015</a:t>
            </a:r>
            <a:endParaRPr lang="en-US"/>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a:xfrm>
            <a:off x="6553200" y="6356350"/>
            <a:ext cx="2133600" cy="365125"/>
          </a:xfrm>
        </p:spPr>
        <p:txBody>
          <a:bodyPr/>
          <a:lstStyle/>
          <a:p>
            <a:pPr>
              <a:defRPr/>
            </a:pPr>
            <a:fld id="{3FF2C605-4958-CF43-AA48-80339EFDB0AF}" type="slidenum">
              <a:rPr lang="en-US" smtClean="0"/>
              <a:pPr>
                <a:defRPr/>
              </a:pPr>
              <a:t>8</a:t>
            </a:fld>
            <a:endParaRPr lang="en-US"/>
          </a:p>
        </p:txBody>
      </p:sp>
      <p:sp>
        <p:nvSpPr>
          <p:cNvPr id="7" name="Content Placeholder 2"/>
          <p:cNvSpPr>
            <a:spLocks noGrp="1"/>
          </p:cNvSpPr>
          <p:nvPr>
            <p:ph idx="1"/>
          </p:nvPr>
        </p:nvSpPr>
        <p:spPr>
          <a:xfrm>
            <a:off x="457200" y="2187713"/>
            <a:ext cx="8229600" cy="3868530"/>
          </a:xfrm>
        </p:spPr>
        <p:txBody>
          <a:bodyPr/>
          <a:lstStyle/>
          <a:p>
            <a:r>
              <a:rPr lang="en-US" sz="2000" dirty="0" smtClean="0"/>
              <a:t>311 participants</a:t>
            </a:r>
          </a:p>
          <a:p>
            <a:endParaRPr lang="en-US" sz="2000" dirty="0" smtClean="0"/>
          </a:p>
          <a:p>
            <a:r>
              <a:rPr lang="en-US" sz="2000" dirty="0" smtClean="0"/>
              <a:t>Age </a:t>
            </a:r>
            <a:r>
              <a:rPr lang="en-US" sz="2000" dirty="0"/>
              <a:t>distribution </a:t>
            </a:r>
            <a:r>
              <a:rPr lang="en-US" sz="2000" dirty="0" smtClean="0"/>
              <a:t>from 17 to 74</a:t>
            </a:r>
            <a:r>
              <a:rPr lang="en-US" sz="2000" dirty="0"/>
              <a:t>. Around 50% of the participants are between the age of 20 to </a:t>
            </a:r>
            <a:r>
              <a:rPr lang="en-US" sz="2000" dirty="0" smtClean="0"/>
              <a:t>35</a:t>
            </a:r>
          </a:p>
          <a:p>
            <a:endParaRPr lang="en-US" sz="2000" dirty="0"/>
          </a:p>
          <a:p>
            <a:r>
              <a:rPr lang="en-US" sz="2000" dirty="0"/>
              <a:t>11 questions grouped into categories: sleep, fatigue, </a:t>
            </a:r>
            <a:r>
              <a:rPr lang="en-US" sz="2000" dirty="0" smtClean="0"/>
              <a:t>work</a:t>
            </a:r>
          </a:p>
          <a:p>
            <a:endParaRPr lang="en-US" sz="2000" dirty="0" smtClean="0"/>
          </a:p>
          <a:p>
            <a:r>
              <a:rPr lang="en-US" sz="2000" dirty="0"/>
              <a:t>Sorting of the responses</a:t>
            </a:r>
          </a:p>
          <a:p>
            <a:pPr lvl="1"/>
            <a:r>
              <a:rPr lang="en-US" sz="2000" dirty="0"/>
              <a:t>Card Sorting</a:t>
            </a:r>
          </a:p>
          <a:p>
            <a:pPr lvl="1"/>
            <a:r>
              <a:rPr lang="en-US" sz="2000" dirty="0" smtClean="0"/>
              <a:t>Correctness of prediction: 70% </a:t>
            </a:r>
            <a:r>
              <a:rPr lang="en-US" sz="2000" dirty="0"/>
              <a:t>&amp; </a:t>
            </a:r>
            <a:r>
              <a:rPr lang="en-US" sz="2000" dirty="0" smtClean="0"/>
              <a:t>87%</a:t>
            </a:r>
            <a:endParaRPr lang="en-US" sz="2000" b="1" dirty="0"/>
          </a:p>
          <a:p>
            <a:endParaRPr lang="en-US" sz="2000" dirty="0"/>
          </a:p>
          <a:p>
            <a:endParaRPr lang="en-US" sz="2000" dirty="0" smtClean="0"/>
          </a:p>
          <a:p>
            <a:endParaRPr lang="en-US" dirty="0" smtClean="0"/>
          </a:p>
          <a:p>
            <a:endParaRPr lang="en-US" dirty="0"/>
          </a:p>
        </p:txBody>
      </p:sp>
    </p:spTree>
    <p:extLst>
      <p:ext uri="{BB962C8B-B14F-4D97-AF65-F5344CB8AC3E}">
        <p14:creationId xmlns:p14="http://schemas.microsoft.com/office/powerpoint/2010/main" val="531241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Responses</a:t>
            </a:r>
            <a:endParaRPr lang="en-US" dirty="0"/>
          </a:p>
        </p:txBody>
      </p:sp>
      <p:sp>
        <p:nvSpPr>
          <p:cNvPr id="3" name="Content Placeholder 2"/>
          <p:cNvSpPr>
            <a:spLocks noGrp="1"/>
          </p:cNvSpPr>
          <p:nvPr>
            <p:ph idx="1"/>
          </p:nvPr>
        </p:nvSpPr>
        <p:spPr>
          <a:xfrm>
            <a:off x="457200" y="2315498"/>
            <a:ext cx="8229600" cy="3810666"/>
          </a:xfrm>
        </p:spPr>
        <p:txBody>
          <a:bodyPr/>
          <a:lstStyle/>
          <a:p>
            <a:r>
              <a:rPr lang="en-US" dirty="0" smtClean="0"/>
              <a:t>RQ1</a:t>
            </a:r>
          </a:p>
          <a:p>
            <a:pPr lvl="1"/>
            <a:r>
              <a:rPr lang="en-US" sz="2000" dirty="0" smtClean="0"/>
              <a:t>66</a:t>
            </a:r>
            <a:r>
              <a:rPr lang="en-US" sz="2000" dirty="0"/>
              <a:t>% of the respondents thought it has a high </a:t>
            </a:r>
            <a:r>
              <a:rPr lang="en-US" sz="2000" dirty="0" smtClean="0"/>
              <a:t>severity</a:t>
            </a:r>
          </a:p>
          <a:p>
            <a:pPr lvl="1"/>
            <a:r>
              <a:rPr lang="en-US" sz="2000" dirty="0" smtClean="0"/>
              <a:t>59</a:t>
            </a:r>
            <a:r>
              <a:rPr lang="en-US" sz="2000" dirty="0"/>
              <a:t>% of the respondents thought it has a high </a:t>
            </a:r>
            <a:r>
              <a:rPr lang="en-US" sz="2000" dirty="0" smtClean="0"/>
              <a:t>frequency</a:t>
            </a:r>
          </a:p>
          <a:p>
            <a:pPr lvl="1"/>
            <a:endParaRPr lang="en-US" sz="2000" dirty="0" smtClean="0"/>
          </a:p>
          <a:p>
            <a:r>
              <a:rPr lang="en-US" dirty="0" smtClean="0"/>
              <a:t>RQ2: a) Causes</a:t>
            </a:r>
          </a:p>
          <a:p>
            <a:pPr lvl="1"/>
            <a:r>
              <a:rPr lang="en-US" sz="2000" dirty="0" smtClean="0"/>
              <a:t>Stress</a:t>
            </a:r>
          </a:p>
          <a:p>
            <a:pPr lvl="1"/>
            <a:r>
              <a:rPr lang="en-US" sz="2000" dirty="0" smtClean="0"/>
              <a:t>Sleepiness</a:t>
            </a:r>
          </a:p>
          <a:p>
            <a:pPr lvl="1"/>
            <a:r>
              <a:rPr lang="en-US" sz="2000" dirty="0" smtClean="0"/>
              <a:t>Non-Willingness</a:t>
            </a:r>
          </a:p>
          <a:p>
            <a:pPr lvl="1"/>
            <a:r>
              <a:rPr lang="en-US" sz="2000" dirty="0" smtClean="0"/>
              <a:t>Mood</a:t>
            </a:r>
          </a:p>
          <a:p>
            <a:pPr lvl="1"/>
            <a:r>
              <a:rPr lang="en-US" sz="2000" dirty="0" smtClean="0"/>
              <a:t>Physical Work</a:t>
            </a:r>
          </a:p>
          <a:p>
            <a:pPr lvl="1"/>
            <a:endParaRPr lang="en-US" dirty="0"/>
          </a:p>
        </p:txBody>
      </p:sp>
      <p:sp>
        <p:nvSpPr>
          <p:cNvPr id="4" name="Date Placeholder 3"/>
          <p:cNvSpPr>
            <a:spLocks noGrp="1"/>
          </p:cNvSpPr>
          <p:nvPr>
            <p:ph type="dt" sz="half" idx="10"/>
          </p:nvPr>
        </p:nvSpPr>
        <p:spPr/>
        <p:txBody>
          <a:bodyPr/>
          <a:lstStyle/>
          <a:p>
            <a:pPr>
              <a:defRPr/>
            </a:pPr>
            <a:r>
              <a:rPr lang="en-US" smtClean="0"/>
              <a:t>5/5/2015</a:t>
            </a:r>
            <a:endParaRPr lang="en-US"/>
          </a:p>
        </p:txBody>
      </p:sp>
      <p:sp>
        <p:nvSpPr>
          <p:cNvPr id="5" name="Footer Placeholder 4"/>
          <p:cNvSpPr>
            <a:spLocks noGrp="1"/>
          </p:cNvSpPr>
          <p:nvPr>
            <p:ph type="ftr" sz="quarter" idx="11"/>
          </p:nvPr>
        </p:nvSpPr>
        <p:spPr/>
        <p:txBody>
          <a:bodyPr/>
          <a:lstStyle/>
          <a:p>
            <a:pPr>
              <a:defRPr/>
            </a:pPr>
            <a:r>
              <a:rPr lang="en-US" smtClean="0"/>
              <a:t>Saurabh Sarkar (NCSU)</a:t>
            </a:r>
            <a:endParaRPr lang="en-US"/>
          </a:p>
        </p:txBody>
      </p:sp>
      <p:sp>
        <p:nvSpPr>
          <p:cNvPr id="6" name="Slide Number Placeholder 5"/>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spTree>
    <p:extLst>
      <p:ext uri="{BB962C8B-B14F-4D97-AF65-F5344CB8AC3E}">
        <p14:creationId xmlns:p14="http://schemas.microsoft.com/office/powerpoint/2010/main" val="3196436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NCStateU-horizontal-center-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ncstate-ppt-template-horiz-center-logo</Template>
  <TotalTime>1195</TotalTime>
  <Words>3182</Words>
  <Application>Microsoft Office PowerPoint</Application>
  <PresentationFormat>On-screen Show (4:3)</PresentationFormat>
  <Paragraphs>584</Paragraphs>
  <Slides>42</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ＭＳ Ｐゴシック</vt:lpstr>
      <vt:lpstr>Arial</vt:lpstr>
      <vt:lpstr>Calibri</vt:lpstr>
      <vt:lpstr>Wingdings</vt:lpstr>
      <vt:lpstr>NCStateU-horizontal-center-logo</vt:lpstr>
      <vt:lpstr>Bitmap Image</vt:lpstr>
      <vt:lpstr>Investigation of the Effects of Mental Fatigue on Programming Tasks</vt:lpstr>
      <vt:lpstr>Motivation</vt:lpstr>
      <vt:lpstr>Fatigue</vt:lpstr>
      <vt:lpstr>Background</vt:lpstr>
      <vt:lpstr>Thesis Statement</vt:lpstr>
      <vt:lpstr>Survey</vt:lpstr>
      <vt:lpstr>Initial Research Questions</vt:lpstr>
      <vt:lpstr>Participants and Method</vt:lpstr>
      <vt:lpstr>Responses</vt:lpstr>
      <vt:lpstr> RQ2: Effects</vt:lpstr>
      <vt:lpstr> Sample Responses</vt:lpstr>
      <vt:lpstr>Effects of Fatigue</vt:lpstr>
      <vt:lpstr>Threats to Validity</vt:lpstr>
      <vt:lpstr>OBSERVATION</vt:lpstr>
      <vt:lpstr>Goal </vt:lpstr>
      <vt:lpstr>Participants</vt:lpstr>
      <vt:lpstr>Method</vt:lpstr>
      <vt:lpstr>Method</vt:lpstr>
      <vt:lpstr>Fatigue Predictors</vt:lpstr>
      <vt:lpstr>Performance</vt:lpstr>
      <vt:lpstr>When fatigued, developers:</vt:lpstr>
      <vt:lpstr>Mistakes/Corrections: </vt:lpstr>
      <vt:lpstr>File Transaction: </vt:lpstr>
      <vt:lpstr>Focus</vt:lpstr>
      <vt:lpstr>Navigation: </vt:lpstr>
      <vt:lpstr>Method Transition: </vt:lpstr>
      <vt:lpstr>Method Transition: </vt:lpstr>
      <vt:lpstr>Code Quality: </vt:lpstr>
      <vt:lpstr>Goal Achieved: </vt:lpstr>
      <vt:lpstr>Threats to Validity</vt:lpstr>
      <vt:lpstr>DISCUSSION</vt:lpstr>
      <vt:lpstr>Fatigue Predictors</vt:lpstr>
      <vt:lpstr>Interventions</vt:lpstr>
      <vt:lpstr>Interventions</vt:lpstr>
      <vt:lpstr>Conclusion</vt:lpstr>
      <vt:lpstr>Future Directions</vt:lpstr>
      <vt:lpstr>THANK YOU!!</vt:lpstr>
      <vt:lpstr>BackUp Slides</vt:lpstr>
      <vt:lpstr>Usage Data Collector</vt:lpstr>
      <vt:lpstr>Usage Data Collector</vt:lpstr>
      <vt:lpstr>NASA-TLX vs FATIGUE</vt:lpstr>
      <vt:lpstr>File Traversal Pattern: </vt:lpstr>
    </vt:vector>
  </TitlesOfParts>
  <Company>NC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Sarkar</dc:creator>
  <cp:lastModifiedBy>Saurabh Sarkar</cp:lastModifiedBy>
  <cp:revision>124</cp:revision>
  <dcterms:created xsi:type="dcterms:W3CDTF">2015-05-03T23:55:18Z</dcterms:created>
  <dcterms:modified xsi:type="dcterms:W3CDTF">2015-05-05T16:45:54Z</dcterms:modified>
</cp:coreProperties>
</file>