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0" r:id="rId7"/>
    <p:sldId id="261" r:id="rId8"/>
    <p:sldId id="264" r:id="rId9"/>
    <p:sldId id="268" r:id="rId10"/>
    <p:sldId id="265" r:id="rId11"/>
    <p:sldId id="266" r:id="rId12"/>
    <p:sldId id="267" r:id="rId13"/>
    <p:sldId id="271" r:id="rId14"/>
    <p:sldId id="276" r:id="rId15"/>
    <p:sldId id="269" r:id="rId16"/>
    <p:sldId id="270" r:id="rId17"/>
    <p:sldId id="272" r:id="rId18"/>
    <p:sldId id="273" r:id="rId19"/>
    <p:sldId id="274" r:id="rId20"/>
    <p:sldId id="25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189EF3-557C-4099-B513-60867A94E26C}" type="datetimeFigureOut">
              <a:rPr lang="en-US" smtClean="0"/>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344459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89EF3-557C-4099-B513-60867A94E26C}" type="datetimeFigureOut">
              <a:rPr lang="en-US" smtClean="0"/>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399511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89EF3-557C-4099-B513-60867A94E26C}" type="datetimeFigureOut">
              <a:rPr lang="en-US" smtClean="0"/>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85195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89EF3-557C-4099-B513-60867A94E26C}" type="datetimeFigureOut">
              <a:rPr lang="en-US" smtClean="0"/>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385141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89EF3-557C-4099-B513-60867A94E26C}" type="datetimeFigureOut">
              <a:rPr lang="en-US" smtClean="0"/>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419602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189EF3-557C-4099-B513-60867A94E26C}" type="datetimeFigureOut">
              <a:rPr lang="en-US" smtClean="0"/>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537413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189EF3-557C-4099-B513-60867A94E26C}" type="datetimeFigureOut">
              <a:rPr lang="en-US" smtClean="0"/>
              <a:t>10/19/2014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35012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189EF3-557C-4099-B513-60867A94E26C}" type="datetimeFigureOut">
              <a:rPr lang="en-US" smtClean="0"/>
              <a:t>10/19/2014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31848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89EF3-557C-4099-B513-60867A94E26C}" type="datetimeFigureOut">
              <a:rPr lang="en-US" smtClean="0"/>
              <a:t>10/19/2014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1209618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89EF3-557C-4099-B513-60867A94E26C}" type="datetimeFigureOut">
              <a:rPr lang="en-US" smtClean="0"/>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73288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89EF3-557C-4099-B513-60867A94E26C}" type="datetimeFigureOut">
              <a:rPr lang="en-US" smtClean="0"/>
              <a:t>10/19/2014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84962-CCC8-4A9C-BA0B-6D695C304A24}" type="slidenum">
              <a:rPr lang="en-US" smtClean="0"/>
              <a:t>‹#›</a:t>
            </a:fld>
            <a:endParaRPr lang="en-US"/>
          </a:p>
        </p:txBody>
      </p:sp>
    </p:spTree>
    <p:extLst>
      <p:ext uri="{BB962C8B-B14F-4D97-AF65-F5344CB8AC3E}">
        <p14:creationId xmlns:p14="http://schemas.microsoft.com/office/powerpoint/2010/main" val="181676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89EF3-557C-4099-B513-60867A94E26C}" type="datetimeFigureOut">
              <a:rPr lang="en-US" smtClean="0"/>
              <a:t>10/19/2014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84962-CCC8-4A9C-BA0B-6D695C304A24}" type="slidenum">
              <a:rPr lang="en-US" smtClean="0"/>
              <a:t>‹#›</a:t>
            </a:fld>
            <a:endParaRPr lang="en-US"/>
          </a:p>
        </p:txBody>
      </p:sp>
    </p:spTree>
    <p:extLst>
      <p:ext uri="{BB962C8B-B14F-4D97-AF65-F5344CB8AC3E}">
        <p14:creationId xmlns:p14="http://schemas.microsoft.com/office/powerpoint/2010/main" val="1415960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Developer’s Fatigue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7032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 lead to mental fatigue</a:t>
            </a:r>
            <a:endParaRPr lang="en-US" dirty="0"/>
          </a:p>
        </p:txBody>
      </p:sp>
      <p:pic>
        <p:nvPicPr>
          <p:cNvPr id="1026" name="Picture 2" descr="F:\Study_Time\Courses\Thesis\Data\Rplo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8651"/>
            <a:ext cx="6272213" cy="463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30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Fatigue : severe and frequent?</a:t>
            </a:r>
            <a:br>
              <a:rPr lang="en-US" dirty="0"/>
            </a:br>
            <a:endParaRPr lang="en-US" dirty="0"/>
          </a:p>
        </p:txBody>
      </p:sp>
      <p:pic>
        <p:nvPicPr>
          <p:cNvPr id="2050" name="Picture 2" descr="F:\Study_Time\Courses\Thesis\Data\Rplot0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5967412" cy="4409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49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tired ?</a:t>
            </a:r>
            <a:endParaRPr lang="en-US" dirty="0"/>
          </a:p>
        </p:txBody>
      </p:sp>
      <p:pic>
        <p:nvPicPr>
          <p:cNvPr id="3074" name="Picture 2" descr="F:\Study_Time\Courses\Thesis\Data\Rplot0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676400"/>
            <a:ext cx="5891213" cy="4352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7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Subjective Questions (to be)</a:t>
            </a:r>
            <a:endParaRPr lang="en-US" dirty="0"/>
          </a:p>
        </p:txBody>
      </p:sp>
    </p:spTree>
    <p:extLst>
      <p:ext uri="{BB962C8B-B14F-4D97-AF65-F5344CB8AC3E}">
        <p14:creationId xmlns:p14="http://schemas.microsoft.com/office/powerpoint/2010/main" val="239765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Instrumentation</a:t>
            </a:r>
            <a:endParaRPr lang="en-US" dirty="0"/>
          </a:p>
        </p:txBody>
      </p:sp>
    </p:spTree>
    <p:extLst>
      <p:ext uri="{BB962C8B-B14F-4D97-AF65-F5344CB8AC3E}">
        <p14:creationId xmlns:p14="http://schemas.microsoft.com/office/powerpoint/2010/main" val="2279909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DevFatigue</a:t>
            </a:r>
            <a:endParaRPr lang="en-US" dirty="0"/>
          </a:p>
        </p:txBody>
      </p:sp>
      <p:sp>
        <p:nvSpPr>
          <p:cNvPr id="3" name="Content Placeholder 2"/>
          <p:cNvSpPr>
            <a:spLocks noGrp="1"/>
          </p:cNvSpPr>
          <p:nvPr>
            <p:ph idx="1"/>
          </p:nvPr>
        </p:nvSpPr>
        <p:spPr/>
        <p:txBody>
          <a:bodyPr>
            <a:noAutofit/>
          </a:bodyPr>
          <a:lstStyle/>
          <a:p>
            <a:pPr marL="0" indent="0">
              <a:buNone/>
            </a:pPr>
            <a:r>
              <a:rPr lang="en-US" sz="1600" dirty="0" err="1" smtClean="0"/>
              <a:t>DevFatigue</a:t>
            </a:r>
            <a:r>
              <a:rPr lang="en-US" sz="1600" dirty="0" smtClean="0"/>
              <a:t> </a:t>
            </a:r>
            <a:r>
              <a:rPr lang="en-US" sz="1600" dirty="0"/>
              <a:t>is an activity tracking plug-in for Eclipse. It is an extension of Rabbit [https://code.google.com/p/rabbit-eclipse/]. Alike Rabbit, it works in the background with Eclipse and tracks all the activities you perform. It only tracks the actions when Eclipse is active. And logs the data in XML (human readable) format at specific location</a:t>
            </a:r>
            <a:r>
              <a:rPr lang="en-US" sz="1600" dirty="0" smtClean="0"/>
              <a:t>.</a:t>
            </a:r>
          </a:p>
          <a:p>
            <a:r>
              <a:rPr lang="en-US" sz="1600" dirty="0"/>
              <a:t>The Rabbit features*, which it supports by default:</a:t>
            </a:r>
          </a:p>
          <a:p>
            <a:pPr lvl="0"/>
            <a:r>
              <a:rPr lang="en-US" sz="1600" b="1" dirty="0"/>
              <a:t>Commands</a:t>
            </a:r>
            <a:r>
              <a:rPr lang="en-US" sz="1600" dirty="0"/>
              <a:t> - How often you use each commands (cut, copy, paste </a:t>
            </a:r>
            <a:r>
              <a:rPr lang="en-US" sz="1600" dirty="0" err="1"/>
              <a:t>etc</a:t>
            </a:r>
            <a:r>
              <a:rPr lang="en-US" sz="1600" dirty="0"/>
              <a:t>), do you know which is your favorite?</a:t>
            </a:r>
          </a:p>
          <a:p>
            <a:pPr lvl="0"/>
            <a:r>
              <a:rPr lang="en-US" sz="1600" b="1" dirty="0"/>
              <a:t>Editors and Views </a:t>
            </a:r>
            <a:r>
              <a:rPr lang="en-US" sz="1600" dirty="0"/>
              <a:t>- Time spent using different tool within Eclipse, such as Java Editor, Outline view.</a:t>
            </a:r>
          </a:p>
          <a:p>
            <a:pPr lvl="0"/>
            <a:r>
              <a:rPr lang="en-US" sz="1600" b="1" dirty="0"/>
              <a:t>Perspectives</a:t>
            </a:r>
            <a:r>
              <a:rPr lang="en-US" sz="1600" dirty="0"/>
              <a:t> - Time spent using different perspectives.</a:t>
            </a:r>
          </a:p>
          <a:p>
            <a:pPr lvl="0"/>
            <a:r>
              <a:rPr lang="en-US" sz="1600" b="1" dirty="0"/>
              <a:t>Sessions</a:t>
            </a:r>
            <a:r>
              <a:rPr lang="en-US" sz="1600" dirty="0"/>
              <a:t> - Time spent using Eclipse.</a:t>
            </a:r>
          </a:p>
          <a:p>
            <a:pPr lvl="0"/>
            <a:r>
              <a:rPr lang="en-US" sz="1600" b="1" dirty="0"/>
              <a:t>Resources</a:t>
            </a:r>
            <a:r>
              <a:rPr lang="en-US" sz="1600" dirty="0"/>
              <a:t> - Time spent working on difference resources such as files, projects.</a:t>
            </a:r>
          </a:p>
          <a:p>
            <a:pPr lvl="0"/>
            <a:r>
              <a:rPr lang="en-US" sz="1600" b="1" dirty="0"/>
              <a:t>Java Elements</a:t>
            </a:r>
            <a:r>
              <a:rPr lang="en-US" sz="1600" dirty="0"/>
              <a:t> - Time spent working on Java elements such as classes, methods.</a:t>
            </a:r>
          </a:p>
          <a:p>
            <a:pPr lvl="0"/>
            <a:r>
              <a:rPr lang="en-US" sz="1600" b="1" dirty="0"/>
              <a:t>Launches</a:t>
            </a:r>
            <a:r>
              <a:rPr lang="en-US" sz="1600" dirty="0"/>
              <a:t> - Launches such application runs, debug runs </a:t>
            </a:r>
            <a:r>
              <a:rPr lang="en-US" sz="1600" dirty="0" err="1"/>
              <a:t>etc</a:t>
            </a:r>
            <a:r>
              <a:rPr lang="en-US" sz="1600" dirty="0"/>
              <a:t>, and the relevant files will be recorded too when you step into them using the during debugging.</a:t>
            </a:r>
          </a:p>
          <a:p>
            <a:pPr lvl="0"/>
            <a:r>
              <a:rPr lang="en-US" sz="1600" b="1" dirty="0"/>
              <a:t>Task</a:t>
            </a:r>
            <a:r>
              <a:rPr lang="en-US" sz="1600" dirty="0"/>
              <a:t> - Time spent working on tasks (tasks in Task List view) and resources.</a:t>
            </a:r>
          </a:p>
          <a:p>
            <a:pPr marL="0" indent="0">
              <a:buNone/>
            </a:pPr>
            <a:r>
              <a:rPr lang="en-US" sz="1600" dirty="0"/>
              <a:t>*content taken from Rabbit Information </a:t>
            </a:r>
            <a:r>
              <a:rPr lang="en-US" sz="1600" dirty="0" smtClean="0"/>
              <a:t>Page</a:t>
            </a:r>
            <a:endParaRPr lang="en-US" sz="1600" dirty="0"/>
          </a:p>
        </p:txBody>
      </p:sp>
    </p:spTree>
    <p:extLst>
      <p:ext uri="{BB962C8B-B14F-4D97-AF65-F5344CB8AC3E}">
        <p14:creationId xmlns:p14="http://schemas.microsoft.com/office/powerpoint/2010/main" val="661086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DevFatigue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Additional </a:t>
            </a:r>
            <a:r>
              <a:rPr lang="en-US" dirty="0"/>
              <a:t>features in </a:t>
            </a:r>
            <a:r>
              <a:rPr lang="en-US" dirty="0" err="1"/>
              <a:t>DevFatigue</a:t>
            </a:r>
            <a:r>
              <a:rPr lang="en-US" dirty="0"/>
              <a:t>:</a:t>
            </a:r>
          </a:p>
          <a:p>
            <a:pPr lvl="0"/>
            <a:r>
              <a:rPr lang="en-US" b="1" dirty="0"/>
              <a:t>User Activity</a:t>
            </a:r>
            <a:r>
              <a:rPr lang="en-US" dirty="0"/>
              <a:t> - The typing speed (key board usage) of the user with respect to a time period.</a:t>
            </a:r>
          </a:p>
          <a:p>
            <a:pPr lvl="0"/>
            <a:r>
              <a:rPr lang="en-US" b="1" dirty="0"/>
              <a:t>Focus Events</a:t>
            </a:r>
            <a:r>
              <a:rPr lang="en-US" dirty="0"/>
              <a:t> - The activities related to keys and mouse usage, like Key Up, Key Down, Mouse Clicks, Mouse Velocity, etc. with specific to time period.</a:t>
            </a:r>
          </a:p>
          <a:p>
            <a:pPr lvl="0"/>
            <a:r>
              <a:rPr lang="en-US" b="1" dirty="0" smtClean="0"/>
              <a:t>Project </a:t>
            </a:r>
            <a:r>
              <a:rPr lang="en-US" b="1" dirty="0"/>
              <a:t>Events </a:t>
            </a:r>
            <a:r>
              <a:rPr lang="en-US" dirty="0"/>
              <a:t>- Information regarding the projects like ‘imports’, and commands used with respect to time period.</a:t>
            </a:r>
          </a:p>
          <a:p>
            <a:endParaRPr lang="en-US" dirty="0"/>
          </a:p>
        </p:txBody>
      </p:sp>
    </p:spTree>
    <p:extLst>
      <p:ext uri="{BB962C8B-B14F-4D97-AF65-F5344CB8AC3E}">
        <p14:creationId xmlns:p14="http://schemas.microsoft.com/office/powerpoint/2010/main" val="24400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data collected by </a:t>
            </a:r>
            <a:r>
              <a:rPr lang="en-US" dirty="0" err="1" smtClean="0"/>
              <a:t>DevFatigue</a:t>
            </a:r>
            <a:r>
              <a:rPr lang="en-US" dirty="0" smtClean="0"/>
              <a:t> can be processed into information, required for analyzing the developer’s working pattern.</a:t>
            </a:r>
          </a:p>
          <a:p>
            <a:pPr marL="0" indent="0">
              <a:buNone/>
            </a:pPr>
            <a:endParaRPr lang="en-US" dirty="0"/>
          </a:p>
          <a:p>
            <a:r>
              <a:rPr lang="en-US" dirty="0" smtClean="0"/>
              <a:t>Features added in the plugin:</a:t>
            </a:r>
          </a:p>
          <a:p>
            <a:pPr lvl="1"/>
            <a:r>
              <a:rPr lang="en-US" dirty="0" smtClean="0"/>
              <a:t>Key Up</a:t>
            </a:r>
          </a:p>
          <a:p>
            <a:pPr lvl="1"/>
            <a:r>
              <a:rPr lang="en-US" dirty="0" smtClean="0"/>
              <a:t>Key Down</a:t>
            </a:r>
          </a:p>
          <a:p>
            <a:pPr lvl="1"/>
            <a:r>
              <a:rPr lang="en-US" dirty="0" smtClean="0"/>
              <a:t>Mouse Click</a:t>
            </a:r>
          </a:p>
          <a:p>
            <a:pPr lvl="1"/>
            <a:r>
              <a:rPr lang="en-US" dirty="0" smtClean="0"/>
              <a:t>Mouse Double Click</a:t>
            </a:r>
          </a:p>
          <a:p>
            <a:pPr lvl="1"/>
            <a:r>
              <a:rPr lang="en-US" dirty="0" smtClean="0"/>
              <a:t>Mouse Velocity</a:t>
            </a:r>
          </a:p>
          <a:p>
            <a:pPr lvl="1"/>
            <a:r>
              <a:rPr lang="en-US" dirty="0" smtClean="0"/>
              <a:t>Edit Speed</a:t>
            </a:r>
          </a:p>
          <a:p>
            <a:pPr lvl="1"/>
            <a:r>
              <a:rPr lang="en-US" dirty="0" smtClean="0"/>
              <a:t>Imports</a:t>
            </a:r>
            <a:endParaRPr lang="en-US" dirty="0"/>
          </a:p>
          <a:p>
            <a:pPr lvl="1"/>
            <a:r>
              <a:rPr lang="en-US" dirty="0" smtClean="0"/>
              <a:t>Commands</a:t>
            </a:r>
          </a:p>
          <a:p>
            <a:pPr marL="457200" lvl="1" indent="0">
              <a:buNone/>
            </a:pPr>
            <a:endParaRPr lang="en-US" dirty="0" smtClean="0"/>
          </a:p>
          <a:p>
            <a:endParaRPr lang="en-US" dirty="0"/>
          </a:p>
        </p:txBody>
      </p:sp>
    </p:spTree>
    <p:extLst>
      <p:ext uri="{BB962C8B-B14F-4D97-AF65-F5344CB8AC3E}">
        <p14:creationId xmlns:p14="http://schemas.microsoft.com/office/powerpoint/2010/main" val="2921447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Intention</a:t>
            </a:r>
            <a:endParaRPr lang="en-US" dirty="0"/>
          </a:p>
        </p:txBody>
      </p:sp>
      <p:sp>
        <p:nvSpPr>
          <p:cNvPr id="3" name="Content Placeholder 2"/>
          <p:cNvSpPr>
            <a:spLocks noGrp="1"/>
          </p:cNvSpPr>
          <p:nvPr>
            <p:ph idx="1"/>
          </p:nvPr>
        </p:nvSpPr>
        <p:spPr/>
        <p:txBody>
          <a:bodyPr>
            <a:normAutofit lnSpcReduction="10000"/>
          </a:bodyPr>
          <a:lstStyle/>
          <a:p>
            <a:r>
              <a:rPr lang="en-US" dirty="0" smtClean="0"/>
              <a:t>Following data can also be calculated from the list on the previous page:</a:t>
            </a:r>
          </a:p>
          <a:p>
            <a:pPr marL="400050" lvl="1" indent="0">
              <a:buNone/>
            </a:pPr>
            <a:r>
              <a:rPr lang="en-US" dirty="0" smtClean="0"/>
              <a:t>1. Difference between key up and key down.</a:t>
            </a:r>
            <a:br>
              <a:rPr lang="en-US" dirty="0" smtClean="0"/>
            </a:br>
            <a:r>
              <a:rPr lang="en-US" dirty="0" smtClean="0"/>
              <a:t>2. Usage of backspace</a:t>
            </a:r>
            <a:br>
              <a:rPr lang="en-US" dirty="0" smtClean="0"/>
            </a:br>
            <a:r>
              <a:rPr lang="en-US" dirty="0" smtClean="0"/>
              <a:t>3. Mouse Velocity</a:t>
            </a:r>
            <a:br>
              <a:rPr lang="en-US" dirty="0" smtClean="0"/>
            </a:br>
            <a:r>
              <a:rPr lang="en-US" dirty="0" smtClean="0"/>
              <a:t>4. Time between key presses</a:t>
            </a:r>
            <a:br>
              <a:rPr lang="en-US" dirty="0" smtClean="0"/>
            </a:br>
            <a:r>
              <a:rPr lang="en-US" dirty="0" smtClean="0"/>
              <a:t>5. double clicks / difference between two</a:t>
            </a:r>
          </a:p>
          <a:p>
            <a:pPr marL="457200" indent="-457200"/>
            <a:r>
              <a:rPr lang="en-US" dirty="0" smtClean="0"/>
              <a:t>The architecture of the proposed framework is the extension of the used in some of the previous studies [</a:t>
            </a:r>
            <a:r>
              <a:rPr lang="en-US" smtClean="0"/>
              <a:t>7][3].</a:t>
            </a: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2922187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Analysis Model</a:t>
            </a:r>
            <a:endParaRPr lang="en-US" dirty="0"/>
          </a:p>
        </p:txBody>
      </p:sp>
    </p:spTree>
    <p:extLst>
      <p:ext uri="{BB962C8B-B14F-4D97-AF65-F5344CB8AC3E}">
        <p14:creationId xmlns:p14="http://schemas.microsoft.com/office/powerpoint/2010/main" val="109031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smtClean="0"/>
              <a:t>Mental </a:t>
            </a:r>
            <a:r>
              <a:rPr lang="en-US" dirty="0"/>
              <a:t>fatigue is caused due to exhaustion and tiredness, triggered by long and demanding tasks [1</a:t>
            </a:r>
            <a:r>
              <a:rPr lang="en-US" dirty="0" smtClean="0"/>
              <a:t>].</a:t>
            </a:r>
          </a:p>
          <a:p>
            <a:r>
              <a:rPr lang="en-US" dirty="0"/>
              <a:t>Studies [2] have shown possible relations between mental fatigue and specific programming tasks such as a program construction, modeling and debugging. </a:t>
            </a:r>
            <a:endParaRPr lang="en-US" dirty="0" smtClean="0"/>
          </a:p>
          <a:p>
            <a:r>
              <a:rPr lang="en-US" dirty="0"/>
              <a:t>Mental fatigue has also a negative effect on memory and cognitive functionalities and these functionalities play a vital role in a program construction and modeling [2</a:t>
            </a:r>
            <a:r>
              <a:rPr lang="en-US" dirty="0" smtClean="0"/>
              <a:t>].</a:t>
            </a:r>
          </a:p>
          <a:p>
            <a:r>
              <a:rPr lang="en-US" dirty="0" smtClean="0"/>
              <a:t>This </a:t>
            </a:r>
            <a:r>
              <a:rPr lang="en-US" dirty="0"/>
              <a:t>contribution intends to define some measurements for measuring the mental fatigue and analyzing its effect on developers’ performance</a:t>
            </a:r>
            <a:r>
              <a:rPr lang="en-US" dirty="0" smtClean="0"/>
              <a:t>.</a:t>
            </a:r>
            <a:endParaRPr lang="en-US" dirty="0"/>
          </a:p>
        </p:txBody>
      </p:sp>
    </p:spTree>
    <p:extLst>
      <p:ext uri="{BB962C8B-B14F-4D97-AF65-F5344CB8AC3E}">
        <p14:creationId xmlns:p14="http://schemas.microsoft.com/office/powerpoint/2010/main" val="3181716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r>
              <a:rPr lang="en-US" dirty="0"/>
              <a:t>[1] Lauren S. Aaronson, Cynthia S. Teel, Virginia </a:t>
            </a:r>
            <a:r>
              <a:rPr lang="en-US" dirty="0" err="1"/>
              <a:t>Cassmeyer</a:t>
            </a:r>
            <a:r>
              <a:rPr lang="en-US" dirty="0"/>
              <a:t>, Geri B. Neuberger, Leonie </a:t>
            </a:r>
            <a:r>
              <a:rPr lang="en-US" dirty="0" err="1"/>
              <a:t>Pallikkathayil</a:t>
            </a:r>
            <a:r>
              <a:rPr lang="en-US" dirty="0"/>
              <a:t>, Janet Pierce, Allan N. Press, Phoebe D. Williams, and Anita Wingate. Defining and Measuring Fatigue. Journal Of Nursing Scholarship, 1999; 31 :1, 45-50.</a:t>
            </a:r>
          </a:p>
          <a:p>
            <a:r>
              <a:rPr lang="en-US" dirty="0"/>
              <a:t>[2] </a:t>
            </a:r>
            <a:r>
              <a:rPr lang="en-US" dirty="0" err="1"/>
              <a:t>Schneiderman</a:t>
            </a:r>
            <a:r>
              <a:rPr lang="en-US" dirty="0"/>
              <a:t> B, and Mayer JE. Syntactic/semantic interaction in programmer </a:t>
            </a:r>
            <a:r>
              <a:rPr lang="en-US" dirty="0" err="1"/>
              <a:t>behaviour</a:t>
            </a:r>
            <a:r>
              <a:rPr lang="en-US" dirty="0"/>
              <a:t>: A model and experimental results. </a:t>
            </a:r>
            <a:r>
              <a:rPr lang="en-US" dirty="0" err="1"/>
              <a:t>Int</a:t>
            </a:r>
            <a:r>
              <a:rPr lang="en-US" dirty="0"/>
              <a:t> J </a:t>
            </a:r>
            <a:r>
              <a:rPr lang="en-US" dirty="0" err="1"/>
              <a:t>Comput</a:t>
            </a:r>
            <a:r>
              <a:rPr lang="en-US" dirty="0"/>
              <a:t> </a:t>
            </a:r>
            <a:r>
              <a:rPr lang="en-US" dirty="0" err="1"/>
              <a:t>Inf</a:t>
            </a:r>
            <a:r>
              <a:rPr lang="en-US" dirty="0"/>
              <a:t> </a:t>
            </a:r>
            <a:r>
              <a:rPr lang="en-US" dirty="0" err="1"/>
              <a:t>Sci</a:t>
            </a:r>
            <a:r>
              <a:rPr lang="en-US" dirty="0"/>
              <a:t> 8(3):219–238, 1979</a:t>
            </a:r>
            <a:r>
              <a:rPr lang="en-US" dirty="0" smtClean="0"/>
              <a:t>.</a:t>
            </a:r>
          </a:p>
          <a:p>
            <a:r>
              <a:rPr lang="fr-FR" dirty="0" smtClean="0"/>
              <a:t>[3] </a:t>
            </a:r>
            <a:r>
              <a:rPr lang="en-US" dirty="0" smtClean="0"/>
              <a:t>André </a:t>
            </a:r>
            <a:r>
              <a:rPr lang="en-US" dirty="0" err="1" smtClean="0"/>
              <a:t>Pimenta</a:t>
            </a:r>
            <a:r>
              <a:rPr lang="en-US" dirty="0" smtClean="0"/>
              <a:t>, </a:t>
            </a:r>
            <a:r>
              <a:rPr lang="en-US" dirty="0" err="1" smtClean="0"/>
              <a:t>Davide</a:t>
            </a:r>
            <a:r>
              <a:rPr lang="en-US" dirty="0" smtClean="0"/>
              <a:t> </a:t>
            </a:r>
            <a:r>
              <a:rPr lang="en-US" dirty="0" err="1" smtClean="0"/>
              <a:t>Carneiro</a:t>
            </a:r>
            <a:r>
              <a:rPr lang="en-US" dirty="0" smtClean="0"/>
              <a:t>, Paulo </a:t>
            </a:r>
            <a:r>
              <a:rPr lang="en-US" dirty="0" err="1" smtClean="0"/>
              <a:t>Novais</a:t>
            </a:r>
            <a:r>
              <a:rPr lang="en-US" dirty="0" smtClean="0"/>
              <a:t>, and José </a:t>
            </a:r>
            <a:r>
              <a:rPr lang="en-US" dirty="0" err="1" smtClean="0"/>
              <a:t>Neves</a:t>
            </a:r>
            <a:r>
              <a:rPr lang="en-US" dirty="0" smtClean="0"/>
              <a:t>. Analysis of Human Performance as a Measure of Mental Fatigue. HAIS 2014, LNAI 8480, pp. 389–401, 2014.</a:t>
            </a:r>
            <a:endParaRPr lang="en-US" dirty="0" smtClean="0"/>
          </a:p>
          <a:p>
            <a:r>
              <a:rPr lang="en-US" dirty="0" smtClean="0"/>
              <a:t>[4] </a:t>
            </a:r>
            <a:r>
              <a:rPr lang="en-US" dirty="0"/>
              <a:t>Lauren S. Aaronson, Cynthia S. Teel, Virginia </a:t>
            </a:r>
            <a:r>
              <a:rPr lang="en-US" dirty="0" err="1"/>
              <a:t>Cassmeyer</a:t>
            </a:r>
            <a:r>
              <a:rPr lang="en-US" dirty="0"/>
              <a:t>, Geri B. Neuberger, Leonie </a:t>
            </a:r>
            <a:r>
              <a:rPr lang="en-US" dirty="0" err="1"/>
              <a:t>Pallikkathayil</a:t>
            </a:r>
            <a:r>
              <a:rPr lang="en-US" dirty="0"/>
              <a:t>, Janet Pierce, Allan N. Press, Phoebe D. Williams, and Anita Wingate. Defining and Measuring Fatigue. Journal Of Nursing Scholarship, 1999; 31 :1, 45-50.</a:t>
            </a:r>
          </a:p>
          <a:p>
            <a:r>
              <a:rPr lang="en-US" dirty="0" smtClean="0"/>
              <a:t>[5] Kazuo </a:t>
            </a:r>
            <a:r>
              <a:rPr lang="en-US" dirty="0"/>
              <a:t>Saito. Measurement of Fatigue in Industries. Industrial Health 1999, 37, 134-142. </a:t>
            </a:r>
            <a:endParaRPr lang="en-US" dirty="0" smtClean="0"/>
          </a:p>
          <a:p>
            <a:r>
              <a:rPr lang="en-US" dirty="0" smtClean="0"/>
              <a:t>[</a:t>
            </a:r>
            <a:r>
              <a:rPr lang="en-US" dirty="0"/>
              <a:t>6</a:t>
            </a:r>
            <a:r>
              <a:rPr lang="en-US" dirty="0" smtClean="0"/>
              <a:t>] </a:t>
            </a:r>
            <a:r>
              <a:rPr lang="en-US" dirty="0"/>
              <a:t>Larson GE, </a:t>
            </a:r>
            <a:r>
              <a:rPr lang="en-US" dirty="0" err="1"/>
              <a:t>Alderton</a:t>
            </a:r>
            <a:r>
              <a:rPr lang="en-US" dirty="0"/>
              <a:t> DL, </a:t>
            </a:r>
            <a:r>
              <a:rPr lang="en-US" dirty="0" err="1"/>
              <a:t>Neideffer</a:t>
            </a:r>
            <a:r>
              <a:rPr lang="en-US" dirty="0"/>
              <a:t> M, and Underhill E. Further evidence on dimensionality and correlates of the Cognitive Failures Questionnaire. Br J </a:t>
            </a:r>
            <a:r>
              <a:rPr lang="en-US" dirty="0" err="1"/>
              <a:t>Psychol</a:t>
            </a:r>
            <a:r>
              <a:rPr lang="en-US" dirty="0"/>
              <a:t> 88(1):29–38, 1997</a:t>
            </a:r>
            <a:r>
              <a:rPr lang="en-US" dirty="0" smtClean="0"/>
              <a:t>.</a:t>
            </a:r>
          </a:p>
          <a:p>
            <a:r>
              <a:rPr lang="en-US" dirty="0" smtClean="0"/>
              <a:t>[7] </a:t>
            </a:r>
            <a:r>
              <a:rPr lang="pt-BR" dirty="0" smtClean="0"/>
              <a:t>André Pimenta, Davide Carneiro, Paulo Novais, and José Neves. </a:t>
            </a:r>
            <a:r>
              <a:rPr lang="en-US" dirty="0" smtClean="0"/>
              <a:t>Monitoring Mental Fatigue through the Analysis of Keyboard and Mouse Interaction Patterns. </a:t>
            </a:r>
            <a:r>
              <a:rPr lang="fr-FR" dirty="0"/>
              <a:t>J.-S. Pan et al. (</a:t>
            </a:r>
            <a:r>
              <a:rPr lang="fr-FR" dirty="0" err="1"/>
              <a:t>Eds</a:t>
            </a:r>
            <a:r>
              <a:rPr lang="fr-FR" dirty="0"/>
              <a:t>.): HAIS 2013, LNAI 8073, pp. 222–231, 2013</a:t>
            </a:r>
            <a:r>
              <a:rPr lang="fr-FR" dirty="0" smtClean="0"/>
              <a:t>.</a:t>
            </a:r>
          </a:p>
        </p:txBody>
      </p:sp>
    </p:spTree>
    <p:extLst>
      <p:ext uri="{BB962C8B-B14F-4D97-AF65-F5344CB8AC3E}">
        <p14:creationId xmlns:p14="http://schemas.microsoft.com/office/powerpoint/2010/main" val="408458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Fatigue: exhaustion, tiredness, lethargy, languidness, languor, lassitude, and listlessness.</a:t>
            </a:r>
          </a:p>
          <a:p>
            <a:r>
              <a:rPr lang="en-US" dirty="0" smtClean="0"/>
              <a:t>Health functioning and everyday life.[1]</a:t>
            </a:r>
          </a:p>
          <a:p>
            <a:r>
              <a:rPr lang="en-US" dirty="0" smtClean="0"/>
              <a:t>Fatigue is one of the 13 mood states. [4]</a:t>
            </a:r>
          </a:p>
          <a:p>
            <a:r>
              <a:rPr lang="en-US" dirty="0" smtClean="0"/>
              <a:t>Fatigue is a complex happening depended on various factors [5]</a:t>
            </a:r>
          </a:p>
          <a:p>
            <a:r>
              <a:rPr lang="en-US" dirty="0" smtClean="0"/>
              <a:t>Leads to cognitive </a:t>
            </a:r>
            <a:r>
              <a:rPr lang="en-US" dirty="0"/>
              <a:t>failures like distraction, low decision power, less reasoning capabilities, and poor attention and </a:t>
            </a:r>
            <a:r>
              <a:rPr lang="en-US" dirty="0" smtClean="0"/>
              <a:t>focus [6]</a:t>
            </a:r>
          </a:p>
          <a:p>
            <a:r>
              <a:rPr lang="en-US" dirty="0" smtClean="0"/>
              <a:t>Mental fatigue is defined as a state of weariness, which diminishes motivation. [4]</a:t>
            </a:r>
            <a:endParaRPr lang="en-US" dirty="0"/>
          </a:p>
        </p:txBody>
      </p:sp>
    </p:spTree>
    <p:extLst>
      <p:ext uri="{BB962C8B-B14F-4D97-AF65-F5344CB8AC3E}">
        <p14:creationId xmlns:p14="http://schemas.microsoft.com/office/powerpoint/2010/main" val="4184510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Subjective quantification of fatigue [5]</a:t>
            </a:r>
            <a:endParaRPr lang="en-US" dirty="0"/>
          </a:p>
        </p:txBody>
      </p:sp>
      <p:sp>
        <p:nvSpPr>
          <p:cNvPr id="3" name="Content Placeholder 2"/>
          <p:cNvSpPr>
            <a:spLocks noGrp="1"/>
          </p:cNvSpPr>
          <p:nvPr>
            <p:ph idx="1"/>
          </p:nvPr>
        </p:nvSpPr>
        <p:spPr/>
        <p:txBody>
          <a:bodyPr>
            <a:normAutofit fontScale="25000" lnSpcReduction="20000"/>
          </a:bodyPr>
          <a:lstStyle/>
          <a:p>
            <a:pPr lvl="0"/>
            <a:r>
              <a:rPr lang="en-US" sz="8000" dirty="0" smtClean="0"/>
              <a:t>Dull </a:t>
            </a:r>
            <a:r>
              <a:rPr lang="en-US" sz="8000" dirty="0"/>
              <a:t>Drowsy</a:t>
            </a:r>
          </a:p>
          <a:p>
            <a:pPr lvl="1"/>
            <a:r>
              <a:rPr lang="en-US" sz="8000" dirty="0"/>
              <a:t>Feel heavy in the head</a:t>
            </a:r>
          </a:p>
          <a:p>
            <a:pPr lvl="1"/>
            <a:r>
              <a:rPr lang="en-US" sz="8000" dirty="0"/>
              <a:t>Feel tired in the whole body specially limbs</a:t>
            </a:r>
          </a:p>
          <a:p>
            <a:pPr lvl="1"/>
            <a:r>
              <a:rPr lang="en-US" sz="8000" dirty="0"/>
              <a:t>Yawn</a:t>
            </a:r>
          </a:p>
          <a:p>
            <a:pPr lvl="1"/>
            <a:r>
              <a:rPr lang="en-US" sz="8000" dirty="0"/>
              <a:t>Feel the brain hot or muddled</a:t>
            </a:r>
          </a:p>
          <a:p>
            <a:pPr lvl="1"/>
            <a:r>
              <a:rPr lang="en-US" sz="8000" dirty="0"/>
              <a:t>Become drowsy</a:t>
            </a:r>
          </a:p>
          <a:p>
            <a:pPr lvl="1"/>
            <a:r>
              <a:rPr lang="en-US" sz="8000" dirty="0"/>
              <a:t>Feel strained in the eyes</a:t>
            </a:r>
          </a:p>
          <a:p>
            <a:pPr lvl="0"/>
            <a:r>
              <a:rPr lang="en-US" sz="8000" dirty="0"/>
              <a:t>Exhausted</a:t>
            </a:r>
          </a:p>
          <a:p>
            <a:pPr lvl="1"/>
            <a:r>
              <a:rPr lang="en-US" sz="8000" dirty="0"/>
              <a:t>Become rigid and clumsy in motion</a:t>
            </a:r>
          </a:p>
          <a:p>
            <a:pPr lvl="1"/>
            <a:r>
              <a:rPr lang="en-US" sz="8000" dirty="0"/>
              <a:t>Feel unsteady while standing</a:t>
            </a:r>
          </a:p>
          <a:p>
            <a:pPr lvl="1"/>
            <a:r>
              <a:rPr lang="en-US" sz="8000" dirty="0"/>
              <a:t>Want to lie down</a:t>
            </a:r>
          </a:p>
          <a:p>
            <a:pPr lvl="0"/>
            <a:r>
              <a:rPr lang="en-US" sz="8000" dirty="0"/>
              <a:t>Mental decline of working motivation</a:t>
            </a:r>
          </a:p>
          <a:p>
            <a:pPr lvl="1"/>
            <a:r>
              <a:rPr lang="en-US" sz="8000" dirty="0" smtClean="0"/>
              <a:t>Become </a:t>
            </a:r>
            <a:r>
              <a:rPr lang="en-US" sz="8000" dirty="0"/>
              <a:t>apt to forget things</a:t>
            </a:r>
          </a:p>
          <a:p>
            <a:pPr lvl="1"/>
            <a:r>
              <a:rPr lang="en-US" sz="8000" dirty="0"/>
              <a:t>Lack of self-confidence</a:t>
            </a:r>
          </a:p>
          <a:p>
            <a:pPr lvl="1"/>
            <a:r>
              <a:rPr lang="en-US" sz="8000" dirty="0"/>
              <a:t>Anxious about things</a:t>
            </a:r>
          </a:p>
          <a:p>
            <a:pPr lvl="1"/>
            <a:r>
              <a:rPr lang="en-US" sz="8000" dirty="0"/>
              <a:t>Unable to straighten up in posture</a:t>
            </a:r>
          </a:p>
          <a:p>
            <a:pPr lvl="1"/>
            <a:r>
              <a:rPr lang="en-US" sz="8000" dirty="0"/>
              <a:t>Lack of patience</a:t>
            </a:r>
          </a:p>
          <a:p>
            <a:endParaRPr lang="en-US" dirty="0"/>
          </a:p>
        </p:txBody>
      </p:sp>
    </p:spTree>
    <p:extLst>
      <p:ext uri="{BB962C8B-B14F-4D97-AF65-F5344CB8AC3E}">
        <p14:creationId xmlns:p14="http://schemas.microsoft.com/office/powerpoint/2010/main" val="3371846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Subjective quantification of fatigue [5]</a:t>
            </a:r>
            <a:endParaRPr lang="en-US" dirty="0"/>
          </a:p>
        </p:txBody>
      </p:sp>
      <p:sp>
        <p:nvSpPr>
          <p:cNvPr id="3" name="Content Placeholder 2"/>
          <p:cNvSpPr>
            <a:spLocks noGrp="1"/>
          </p:cNvSpPr>
          <p:nvPr>
            <p:ph idx="1"/>
          </p:nvPr>
        </p:nvSpPr>
        <p:spPr/>
        <p:txBody>
          <a:bodyPr>
            <a:normAutofit fontScale="25000" lnSpcReduction="20000"/>
          </a:bodyPr>
          <a:lstStyle/>
          <a:p>
            <a:pPr lvl="0"/>
            <a:r>
              <a:rPr lang="en-US" sz="7200" dirty="0" smtClean="0"/>
              <a:t>Mental decline of working motivation</a:t>
            </a:r>
          </a:p>
          <a:p>
            <a:pPr lvl="1"/>
            <a:r>
              <a:rPr lang="en-US" sz="7200" dirty="0" smtClean="0"/>
              <a:t>Become apt to forget things</a:t>
            </a:r>
          </a:p>
          <a:p>
            <a:pPr lvl="1"/>
            <a:r>
              <a:rPr lang="en-US" sz="7200" dirty="0" smtClean="0"/>
              <a:t>Lack of self-confidence</a:t>
            </a:r>
          </a:p>
          <a:p>
            <a:pPr lvl="1"/>
            <a:r>
              <a:rPr lang="en-US" sz="7200" dirty="0" smtClean="0"/>
              <a:t>Anxious about things</a:t>
            </a:r>
          </a:p>
          <a:p>
            <a:pPr lvl="1"/>
            <a:r>
              <a:rPr lang="en-US" sz="7200" dirty="0" smtClean="0"/>
              <a:t>Unable to straighten up in posture</a:t>
            </a:r>
          </a:p>
          <a:p>
            <a:pPr lvl="1"/>
            <a:r>
              <a:rPr lang="en-US" sz="7200" dirty="0" smtClean="0"/>
              <a:t>Lack of patience</a:t>
            </a:r>
          </a:p>
          <a:p>
            <a:pPr lvl="0"/>
            <a:r>
              <a:rPr lang="en-US" sz="7200" dirty="0" smtClean="0"/>
              <a:t>Specific feeling of incongruity in body</a:t>
            </a:r>
          </a:p>
          <a:p>
            <a:pPr lvl="1"/>
            <a:r>
              <a:rPr lang="en-US" sz="7200" dirty="0" smtClean="0"/>
              <a:t>Have a headache</a:t>
            </a:r>
          </a:p>
          <a:p>
            <a:pPr lvl="1"/>
            <a:r>
              <a:rPr lang="en-US" sz="7200" dirty="0" smtClean="0"/>
              <a:t>Feel stiff in the shoulders</a:t>
            </a:r>
          </a:p>
          <a:p>
            <a:pPr lvl="1"/>
            <a:r>
              <a:rPr lang="en-US" sz="7200" dirty="0" smtClean="0"/>
              <a:t>Feel pain in the waist</a:t>
            </a:r>
          </a:p>
          <a:p>
            <a:pPr lvl="1"/>
            <a:r>
              <a:rPr lang="en-US" sz="7200" dirty="0" smtClean="0"/>
              <a:t>Feel constrained in breathing</a:t>
            </a:r>
          </a:p>
          <a:p>
            <a:pPr lvl="1"/>
            <a:r>
              <a:rPr lang="en-US" sz="7200" dirty="0" smtClean="0"/>
              <a:t>Feel thirsty</a:t>
            </a:r>
          </a:p>
          <a:p>
            <a:pPr lvl="1"/>
            <a:r>
              <a:rPr lang="en-US" sz="7200" dirty="0" smtClean="0"/>
              <a:t>Have a husky voice</a:t>
            </a:r>
          </a:p>
          <a:p>
            <a:pPr lvl="0"/>
            <a:r>
              <a:rPr lang="en-US" sz="7200" dirty="0" smtClean="0"/>
              <a:t>Dysfunction of autonomic nervous systems</a:t>
            </a:r>
          </a:p>
          <a:p>
            <a:pPr lvl="1"/>
            <a:r>
              <a:rPr lang="en-US" sz="7200" dirty="0" smtClean="0"/>
              <a:t>Have dizziness</a:t>
            </a:r>
          </a:p>
          <a:p>
            <a:pPr lvl="1"/>
            <a:r>
              <a:rPr lang="en-US" sz="7200" dirty="0" smtClean="0"/>
              <a:t>Have a spasm of the eyelids</a:t>
            </a:r>
          </a:p>
          <a:p>
            <a:pPr lvl="1"/>
            <a:r>
              <a:rPr lang="en-US" sz="7200" dirty="0" smtClean="0"/>
              <a:t>Have a tremor in the limbs</a:t>
            </a:r>
          </a:p>
          <a:p>
            <a:pPr lvl="1"/>
            <a:r>
              <a:rPr lang="en-US" sz="7200" dirty="0" smtClean="0"/>
              <a:t>Feel ill</a:t>
            </a:r>
          </a:p>
          <a:p>
            <a:endParaRPr lang="en-US" dirty="0"/>
          </a:p>
        </p:txBody>
      </p:sp>
    </p:spTree>
    <p:extLst>
      <p:ext uri="{BB962C8B-B14F-4D97-AF65-F5344CB8AC3E}">
        <p14:creationId xmlns:p14="http://schemas.microsoft.com/office/powerpoint/2010/main" val="3793312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Motivation</a:t>
            </a:r>
            <a:endParaRPr lang="en-US" dirty="0"/>
          </a:p>
        </p:txBody>
      </p:sp>
      <p:sp>
        <p:nvSpPr>
          <p:cNvPr id="3" name="Content Placeholder 2"/>
          <p:cNvSpPr>
            <a:spLocks noGrp="1"/>
          </p:cNvSpPr>
          <p:nvPr>
            <p:ph idx="1"/>
          </p:nvPr>
        </p:nvSpPr>
        <p:spPr/>
        <p:txBody>
          <a:bodyPr>
            <a:normAutofit lnSpcReduction="10000"/>
          </a:bodyPr>
          <a:lstStyle/>
          <a:p>
            <a:r>
              <a:rPr lang="en-US" dirty="0" smtClean="0"/>
              <a:t>Online Survey</a:t>
            </a:r>
          </a:p>
          <a:p>
            <a:r>
              <a:rPr lang="en-US" dirty="0" smtClean="0"/>
              <a:t>312 participants</a:t>
            </a:r>
          </a:p>
          <a:p>
            <a:r>
              <a:rPr lang="en-US" dirty="0" smtClean="0"/>
              <a:t>Participants includes: Software Engineers, Students (Former Software Engineers), </a:t>
            </a:r>
            <a:r>
              <a:rPr lang="en-US" dirty="0" smtClean="0"/>
              <a:t>Students (no experience)</a:t>
            </a:r>
          </a:p>
          <a:p>
            <a:r>
              <a:rPr lang="en-US" dirty="0" smtClean="0"/>
              <a:t>Communities targeted: </a:t>
            </a:r>
            <a:r>
              <a:rPr lang="en-US" sz="2400" dirty="0" err="1" smtClean="0"/>
              <a:t>Quora</a:t>
            </a:r>
            <a:r>
              <a:rPr lang="en-US" sz="2400" dirty="0" smtClean="0"/>
              <a:t>, </a:t>
            </a:r>
            <a:r>
              <a:rPr lang="en-US" sz="2400" dirty="0" err="1" smtClean="0"/>
              <a:t>Reddit</a:t>
            </a:r>
            <a:r>
              <a:rPr lang="en-US" sz="2400" dirty="0" smtClean="0"/>
              <a:t>, </a:t>
            </a:r>
            <a:r>
              <a:rPr lang="en-US" sz="2400" dirty="0" err="1" smtClean="0"/>
              <a:t>CodeProject</a:t>
            </a:r>
            <a:r>
              <a:rPr lang="en-US" sz="2400" dirty="0" smtClean="0"/>
              <a:t>, Facebook</a:t>
            </a:r>
          </a:p>
          <a:p>
            <a:r>
              <a:rPr lang="en-US" dirty="0" smtClean="0"/>
              <a:t>Initial experimental validation using an instrumentation tool (Eclipse plug-in)</a:t>
            </a:r>
            <a:endParaRPr lang="en-US" dirty="0"/>
          </a:p>
        </p:txBody>
      </p:sp>
    </p:spTree>
    <p:extLst>
      <p:ext uri="{BB962C8B-B14F-4D97-AF65-F5344CB8AC3E}">
        <p14:creationId xmlns:p14="http://schemas.microsoft.com/office/powerpoint/2010/main" val="3991210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Questions</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sz="4000" b="1" dirty="0" smtClean="0"/>
              <a:t>Sleep</a:t>
            </a:r>
          </a:p>
          <a:p>
            <a:r>
              <a:rPr lang="en-US" sz="4000" b="1" dirty="0" smtClean="0"/>
              <a:t>How many hours do you sleep typically, in a day?</a:t>
            </a:r>
          </a:p>
          <a:p>
            <a:r>
              <a:rPr lang="en-US" sz="4000" b="1" dirty="0" smtClean="0"/>
              <a:t>How long did you sleep last night?</a:t>
            </a:r>
          </a:p>
          <a:p>
            <a:r>
              <a:rPr lang="en-US" sz="4000" b="1" dirty="0" smtClean="0"/>
              <a:t>What are the factors, you think, lead to mental fatigue in your life mostly? (Check all that apply)</a:t>
            </a:r>
          </a:p>
          <a:p>
            <a:pPr lvl="1"/>
            <a:r>
              <a:rPr lang="en-US" sz="3200" dirty="0" smtClean="0"/>
              <a:t>Stress</a:t>
            </a:r>
          </a:p>
          <a:p>
            <a:pPr lvl="1"/>
            <a:r>
              <a:rPr lang="en-US" sz="3200" dirty="0" smtClean="0"/>
              <a:t>Mood</a:t>
            </a:r>
          </a:p>
          <a:p>
            <a:pPr lvl="1"/>
            <a:r>
              <a:rPr lang="en-US" sz="3200" dirty="0" smtClean="0"/>
              <a:t>Sleepiness</a:t>
            </a:r>
          </a:p>
          <a:p>
            <a:pPr lvl="1"/>
            <a:r>
              <a:rPr lang="en-US" sz="3200" dirty="0" smtClean="0"/>
              <a:t>Physical work</a:t>
            </a:r>
          </a:p>
          <a:p>
            <a:pPr lvl="1"/>
            <a:r>
              <a:rPr lang="en-US" sz="3200" dirty="0" smtClean="0"/>
              <a:t>Non-willingness towards work</a:t>
            </a:r>
          </a:p>
          <a:p>
            <a:pPr marL="0" indent="0">
              <a:buNone/>
            </a:pPr>
            <a:endParaRPr lang="en-US" sz="4000" b="1" dirty="0" smtClean="0"/>
          </a:p>
          <a:p>
            <a:pPr marL="0" indent="0">
              <a:buNone/>
            </a:pPr>
            <a:r>
              <a:rPr lang="en-US" sz="4000" b="1" dirty="0" smtClean="0"/>
              <a:t>Fatigue at Work</a:t>
            </a:r>
          </a:p>
          <a:p>
            <a:r>
              <a:rPr lang="en-US" sz="4000" b="1" dirty="0" smtClean="0"/>
              <a:t>Do you think fatigue is a severe and frequent problem for programmers?</a:t>
            </a:r>
          </a:p>
          <a:p>
            <a:r>
              <a:rPr lang="en-US" sz="4000" b="1" dirty="0" smtClean="0"/>
              <a:t>When you are tired at work, you are most likely to do which of the following?</a:t>
            </a:r>
          </a:p>
          <a:p>
            <a:pPr lvl="1"/>
            <a:r>
              <a:rPr lang="en-US" sz="3200" dirty="0" smtClean="0"/>
              <a:t>Continue working until the work is completed</a:t>
            </a:r>
          </a:p>
          <a:p>
            <a:pPr lvl="1"/>
            <a:r>
              <a:rPr lang="en-US" sz="3200" dirty="0" smtClean="0"/>
              <a:t>Switch to other tasks until you regain your concentration</a:t>
            </a:r>
          </a:p>
          <a:p>
            <a:pPr lvl="1"/>
            <a:r>
              <a:rPr lang="en-US" sz="3200" dirty="0" smtClean="0"/>
              <a:t>Stop working and rest</a:t>
            </a:r>
          </a:p>
          <a:p>
            <a:r>
              <a:rPr lang="en-US" sz="4000" b="1" dirty="0" smtClean="0"/>
              <a:t>Do you feel when you are tired that it influences your performance? If yes, what are some examples?</a:t>
            </a:r>
          </a:p>
          <a:p>
            <a:r>
              <a:rPr lang="en-US" sz="4000" b="1" dirty="0" smtClean="0"/>
              <a:t>What makes to conclude that your performance is deteriorating or you need a break at the moment?</a:t>
            </a:r>
          </a:p>
          <a:p>
            <a:pPr marL="0" indent="0">
              <a:buNone/>
            </a:pPr>
            <a:endParaRPr lang="en-US" sz="4000" b="1" dirty="0" smtClean="0"/>
          </a:p>
          <a:p>
            <a:pPr marL="0" indent="0">
              <a:buNone/>
            </a:pPr>
            <a:r>
              <a:rPr lang="en-US" sz="4000" b="1" dirty="0" smtClean="0"/>
              <a:t>Work</a:t>
            </a:r>
          </a:p>
          <a:p>
            <a:r>
              <a:rPr lang="en-US" sz="4000" b="1" dirty="0" smtClean="0"/>
              <a:t>How long do you code in a day?</a:t>
            </a:r>
          </a:p>
          <a:p>
            <a:r>
              <a:rPr lang="en-US" sz="4000" b="1" dirty="0" smtClean="0"/>
              <a:t>Describe your daily work routine. Does this routine occur during the morning, afternoon, or night?</a:t>
            </a:r>
          </a:p>
          <a:p>
            <a:r>
              <a:rPr lang="en-US" sz="4000" b="1" dirty="0" smtClean="0"/>
              <a:t>What factors might reduce your energy/concentration level as you code, throughout the day?</a:t>
            </a:r>
          </a:p>
          <a:p>
            <a:r>
              <a:rPr lang="en-US" sz="4000" b="1" dirty="0" smtClean="0"/>
              <a:t>Age:</a:t>
            </a:r>
          </a:p>
          <a:p>
            <a:endParaRPr lang="en-US" dirty="0" smtClean="0"/>
          </a:p>
        </p:txBody>
      </p:sp>
    </p:spTree>
    <p:extLst>
      <p:ext uri="{BB962C8B-B14F-4D97-AF65-F5344CB8AC3E}">
        <p14:creationId xmlns:p14="http://schemas.microsoft.com/office/powerpoint/2010/main" val="3414886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Survey responses</a:t>
            </a:r>
            <a:endParaRPr lang="en-US" dirty="0"/>
          </a:p>
        </p:txBody>
      </p:sp>
    </p:spTree>
    <p:extLst>
      <p:ext uri="{BB962C8B-B14F-4D97-AF65-F5344CB8AC3E}">
        <p14:creationId xmlns:p14="http://schemas.microsoft.com/office/powerpoint/2010/main" val="22990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Participants Population</a:t>
            </a:r>
            <a:endParaRPr lang="en-US" dirty="0"/>
          </a:p>
        </p:txBody>
      </p:sp>
      <p:pic>
        <p:nvPicPr>
          <p:cNvPr id="4098" name="Picture 2" descr="F:\Study_Time\Courses\Thesis\Data\Rplo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967413" cy="440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731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TotalTime>
  <Words>1269</Words>
  <Application>Microsoft Office PowerPoint</Application>
  <PresentationFormat>On-screen Show (4:3)</PresentationFormat>
  <Paragraphs>131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Developer’s Fatigue</vt:lpstr>
      <vt:lpstr>Motivation</vt:lpstr>
      <vt:lpstr>Introduction</vt:lpstr>
      <vt:lpstr>Subjective quantification of fatigue [5]</vt:lpstr>
      <vt:lpstr>Subjective quantification of fatigue [5]</vt:lpstr>
      <vt:lpstr>Validating Motivation</vt:lpstr>
      <vt:lpstr>Survey Questions</vt:lpstr>
      <vt:lpstr>Survey responses</vt:lpstr>
      <vt:lpstr>Participants Population</vt:lpstr>
      <vt:lpstr>Factors lead to mental fatigue</vt:lpstr>
      <vt:lpstr>Fatigue : severe and frequent? </vt:lpstr>
      <vt:lpstr>When tired ?</vt:lpstr>
      <vt:lpstr>Subjective Questions (to be)</vt:lpstr>
      <vt:lpstr>Instrumentation</vt:lpstr>
      <vt:lpstr>DevFatigue</vt:lpstr>
      <vt:lpstr>DevFatigue</vt:lpstr>
      <vt:lpstr>Intention</vt:lpstr>
      <vt:lpstr>Intention</vt:lpstr>
      <vt:lpstr>Analysis Model</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Developer’s Fatigue</dc:title>
  <dc:creator>Saurabh Sarkar</dc:creator>
  <cp:lastModifiedBy>Saurabh Sarkar</cp:lastModifiedBy>
  <cp:revision>30</cp:revision>
  <dcterms:created xsi:type="dcterms:W3CDTF">2014-10-20T01:29:14Z</dcterms:created>
  <dcterms:modified xsi:type="dcterms:W3CDTF">2014-10-20T16:07:19Z</dcterms:modified>
</cp:coreProperties>
</file>