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DoW9L2Cvw3okH72o1gyY80Bb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b44c1408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6b44c1408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b44c1408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b44c1408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b44c14084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6b44c14084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44c14084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6b44c14084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b44c14084_0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6b44c14084_0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b44c14084_0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6b44c14084_0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1d5e885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c1d5e8850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15078115f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c15078115f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c15078115f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74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3F3F3F"/>
                </a:solidFill>
              </a:rPr>
              <a:t>Clean and documented code</a:t>
            </a:r>
            <a:endParaRPr sz="1400">
              <a:solidFill>
                <a:srgbClr val="3F3F3F"/>
              </a:solidFill>
            </a:endParaRPr>
          </a:p>
          <a:p>
            <a:pPr indent="-1574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3F3F3F"/>
                </a:solidFill>
              </a:rPr>
              <a:t>API documentation</a:t>
            </a:r>
            <a:endParaRPr sz="800"/>
          </a:p>
        </p:txBody>
      </p:sp>
      <p:sp>
        <p:nvSpPr>
          <p:cNvPr id="406" name="Google Shape;4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that the last bullet point is a stretch goal for after we are done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expand more on this, signing, scrum specific</a:t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072803" y="6459785"/>
            <a:ext cx="6046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1pPr>
            <a:lvl2pPr indent="-3429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Char char="▪"/>
              <a:defRPr/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2"/>
          <p:cNvSpPr txBox="1"/>
          <p:nvPr/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/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5261" y="646504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11160940" y="646504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4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1" y="645978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ErKEfiOYswZf6vGHXcwRLTZpGoj1LjWa/edit#slide=id.p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VvL5OIo7hDSvxh0fU5D91tyV-QdH_9VF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3720"/>
              <a:t>&lt;&lt; A Meta Slide &gt;&gt; Original outline:</a:t>
            </a:r>
            <a:endParaRPr sz="372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3720" u="sng">
                <a:solidFill>
                  <a:schemeClr val="hlink"/>
                </a:solidFill>
                <a:hlinkClick r:id="rId3"/>
              </a:rPr>
              <a:t>https://docs.google.com/presentation/d/1ErKEfiOYswZf6vGHXcwRLTZpGoj1LjWa/edit#slide=id.p1</a:t>
            </a:r>
            <a:r>
              <a:rPr lang="en-US" sz="3720"/>
              <a:t> </a:t>
            </a:r>
            <a:endParaRPr sz="302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097280" y="1845733"/>
            <a:ext cx="10058400" cy="4289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7500" lnSpcReduction="2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This template provides an approximate outline for your project presentation</a:t>
            </a:r>
            <a:endParaRPr/>
          </a:p>
          <a:p>
            <a:pPr indent="-175895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 not use my generic slide headers; use headers appropriate for your particular project.</a:t>
            </a:r>
            <a:endParaRPr/>
          </a:p>
          <a:p>
            <a:pPr indent="-94297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overall goal of the presentation: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Clearly convey the nature and significance of the problem/opportunity your project addresses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Clearly identify the scope of your project, your approach, current status, and future plans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Assume the audience is technically savvy but not expert in your project domain or the technologies you work with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Briefly explain key concepts if you can’t be sure the audience is familiar with them</a:t>
            </a:r>
            <a:endParaRPr/>
          </a:p>
          <a:p>
            <a:pPr indent="-94297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diagrams and illustrations when and where helpful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the fewest words possible (on the slide) to clearly communicate the meaning</a:t>
            </a:r>
            <a:endParaRPr/>
          </a:p>
          <a:p>
            <a:pPr indent="-1828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Let your talk do the talking</a:t>
            </a:r>
            <a:endParaRPr/>
          </a:p>
          <a:p>
            <a:pPr indent="-94297" lvl="1" marL="4114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allowed: 10 min (8 for presentation + 2 Q&amp;A)</a:t>
            </a:r>
            <a:endParaRPr/>
          </a:p>
          <a:p>
            <a:pPr indent="-175895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175895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11541760" y="645978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System Illustration</a:t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0" y="639603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Tanya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0" title="scrummat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00" y="1866300"/>
            <a:ext cx="5707800" cy="42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b44c14084_0_0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</a:t>
            </a:r>
            <a:endParaRPr/>
          </a:p>
        </p:txBody>
      </p:sp>
      <p:sp>
        <p:nvSpPr>
          <p:cNvPr id="178" name="Google Shape;178;g26b44c14084_0_0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26b44c14084_0_0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6b44c14084_0_0"/>
          <p:cNvSpPr/>
          <p:nvPr/>
        </p:nvSpPr>
        <p:spPr>
          <a:xfrm>
            <a:off x="1087800" y="2121450"/>
            <a:ext cx="3772800" cy="3575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6b44c14084_0_0"/>
          <p:cNvSpPr/>
          <p:nvPr/>
        </p:nvSpPr>
        <p:spPr>
          <a:xfrm>
            <a:off x="7219681" y="2121450"/>
            <a:ext cx="3772800" cy="3575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b44c14084_0_0"/>
          <p:cNvSpPr/>
          <p:nvPr/>
        </p:nvSpPr>
        <p:spPr>
          <a:xfrm>
            <a:off x="4910000" y="3535750"/>
            <a:ext cx="2267700" cy="5937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API Calls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b44c14084_0_40"/>
          <p:cNvSpPr/>
          <p:nvPr/>
        </p:nvSpPr>
        <p:spPr>
          <a:xfrm>
            <a:off x="1894625" y="2413150"/>
            <a:ext cx="834000" cy="366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6b44c14084_0_40"/>
          <p:cNvSpPr txBox="1"/>
          <p:nvPr/>
        </p:nvSpPr>
        <p:spPr>
          <a:xfrm>
            <a:off x="1857990" y="2349025"/>
            <a:ext cx="75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Revisions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6b44c14084_0_40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Diagram: Frontend</a:t>
            </a:r>
            <a:endParaRPr/>
          </a:p>
        </p:txBody>
      </p:sp>
      <p:sp>
        <p:nvSpPr>
          <p:cNvPr id="190" name="Google Shape;190;g26b44c14084_0_40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26b44c14084_0_40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6b44c14084_0_40"/>
          <p:cNvSpPr/>
          <p:nvPr/>
        </p:nvSpPr>
        <p:spPr>
          <a:xfrm>
            <a:off x="1894625" y="2048050"/>
            <a:ext cx="6818100" cy="365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6b44c14084_0_40"/>
          <p:cNvSpPr/>
          <p:nvPr/>
        </p:nvSpPr>
        <p:spPr>
          <a:xfrm>
            <a:off x="2581750" y="3080025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6b44c14084_0_40"/>
          <p:cNvSpPr/>
          <p:nvPr/>
        </p:nvSpPr>
        <p:spPr>
          <a:xfrm>
            <a:off x="2532235" y="3023839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6b44c14084_0_40"/>
          <p:cNvSpPr/>
          <p:nvPr/>
        </p:nvSpPr>
        <p:spPr>
          <a:xfrm>
            <a:off x="1934650" y="3013300"/>
            <a:ext cx="500350" cy="223875"/>
          </a:xfrm>
          <a:custGeom>
            <a:rect b="b" l="l" r="r" t="t"/>
            <a:pathLst>
              <a:path extrusionOk="0" h="8955" w="20014">
                <a:moveTo>
                  <a:pt x="0" y="0"/>
                </a:moveTo>
                <a:cubicBezTo>
                  <a:pt x="1319" y="2903"/>
                  <a:pt x="750" y="7687"/>
                  <a:pt x="3736" y="8806"/>
                </a:cubicBezTo>
                <a:cubicBezTo>
                  <a:pt x="6925" y="10001"/>
                  <a:pt x="8150" y="1396"/>
                  <a:pt x="11474" y="2135"/>
                </a:cubicBezTo>
                <a:cubicBezTo>
                  <a:pt x="13666" y="2622"/>
                  <a:pt x="13051" y="7122"/>
                  <a:pt x="15210" y="7739"/>
                </a:cubicBezTo>
                <a:cubicBezTo>
                  <a:pt x="17387" y="8361"/>
                  <a:pt x="20014" y="5200"/>
                  <a:pt x="20014" y="2936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Google Shape;196;g26b44c14084_0_40"/>
          <p:cNvSpPr/>
          <p:nvPr/>
        </p:nvSpPr>
        <p:spPr>
          <a:xfrm>
            <a:off x="647100" y="2475025"/>
            <a:ext cx="1374300" cy="1137300"/>
          </a:xfrm>
          <a:prstGeom prst="rightArrowCallout">
            <a:avLst>
              <a:gd fmla="val 25000" name="adj1"/>
              <a:gd fmla="val 18945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Copy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6b44c14084_0_40"/>
          <p:cNvSpPr/>
          <p:nvPr/>
        </p:nvSpPr>
        <p:spPr>
          <a:xfrm>
            <a:off x="2581750" y="2775225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6b44c14084_0_40"/>
          <p:cNvSpPr/>
          <p:nvPr/>
        </p:nvSpPr>
        <p:spPr>
          <a:xfrm>
            <a:off x="2532235" y="2719039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6b44c14084_0_40"/>
          <p:cNvSpPr/>
          <p:nvPr/>
        </p:nvSpPr>
        <p:spPr>
          <a:xfrm>
            <a:off x="1934650" y="2708500"/>
            <a:ext cx="500350" cy="223875"/>
          </a:xfrm>
          <a:custGeom>
            <a:rect b="b" l="l" r="r" t="t"/>
            <a:pathLst>
              <a:path extrusionOk="0" h="8955" w="20014">
                <a:moveTo>
                  <a:pt x="0" y="0"/>
                </a:moveTo>
                <a:cubicBezTo>
                  <a:pt x="1319" y="2903"/>
                  <a:pt x="750" y="7687"/>
                  <a:pt x="3736" y="8806"/>
                </a:cubicBezTo>
                <a:cubicBezTo>
                  <a:pt x="6925" y="10001"/>
                  <a:pt x="8150" y="1396"/>
                  <a:pt x="11474" y="2135"/>
                </a:cubicBezTo>
                <a:cubicBezTo>
                  <a:pt x="13666" y="2622"/>
                  <a:pt x="13051" y="7122"/>
                  <a:pt x="15210" y="7739"/>
                </a:cubicBezTo>
                <a:cubicBezTo>
                  <a:pt x="17387" y="8361"/>
                  <a:pt x="20014" y="5200"/>
                  <a:pt x="20014" y="2936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g26b44c14084_0_40"/>
          <p:cNvSpPr/>
          <p:nvPr/>
        </p:nvSpPr>
        <p:spPr>
          <a:xfrm>
            <a:off x="2581750" y="3384825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6b44c14084_0_40"/>
          <p:cNvSpPr/>
          <p:nvPr/>
        </p:nvSpPr>
        <p:spPr>
          <a:xfrm>
            <a:off x="2532235" y="3328639"/>
            <a:ext cx="113400" cy="17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6b44c14084_0_40"/>
          <p:cNvSpPr/>
          <p:nvPr/>
        </p:nvSpPr>
        <p:spPr>
          <a:xfrm>
            <a:off x="1934650" y="3318100"/>
            <a:ext cx="500350" cy="223875"/>
          </a:xfrm>
          <a:custGeom>
            <a:rect b="b" l="l" r="r" t="t"/>
            <a:pathLst>
              <a:path extrusionOk="0" h="8955" w="20014">
                <a:moveTo>
                  <a:pt x="0" y="0"/>
                </a:moveTo>
                <a:cubicBezTo>
                  <a:pt x="1319" y="2903"/>
                  <a:pt x="750" y="7687"/>
                  <a:pt x="3736" y="8806"/>
                </a:cubicBezTo>
                <a:cubicBezTo>
                  <a:pt x="6925" y="10001"/>
                  <a:pt x="8150" y="1396"/>
                  <a:pt x="11474" y="2135"/>
                </a:cubicBezTo>
                <a:cubicBezTo>
                  <a:pt x="13666" y="2622"/>
                  <a:pt x="13051" y="7122"/>
                  <a:pt x="15210" y="7739"/>
                </a:cubicBezTo>
                <a:cubicBezTo>
                  <a:pt x="17387" y="8361"/>
                  <a:pt x="20014" y="5200"/>
                  <a:pt x="20014" y="2936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g26b44c14084_0_40"/>
          <p:cNvSpPr/>
          <p:nvPr/>
        </p:nvSpPr>
        <p:spPr>
          <a:xfrm>
            <a:off x="2948675" y="2665300"/>
            <a:ext cx="5517000" cy="8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6b44c14084_0_40"/>
          <p:cNvSpPr/>
          <p:nvPr/>
        </p:nvSpPr>
        <p:spPr>
          <a:xfrm>
            <a:off x="2948675" y="3808300"/>
            <a:ext cx="5517000" cy="8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b44c14084_0_40"/>
          <p:cNvSpPr/>
          <p:nvPr/>
        </p:nvSpPr>
        <p:spPr>
          <a:xfrm>
            <a:off x="8465675" y="3879175"/>
            <a:ext cx="1874700" cy="17646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Reorder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etc…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b44c14084_0_40"/>
          <p:cNvSpPr/>
          <p:nvPr/>
        </p:nvSpPr>
        <p:spPr>
          <a:xfrm>
            <a:off x="2942000" y="5037800"/>
            <a:ext cx="41961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6b44c14084_0_40"/>
          <p:cNvSpPr/>
          <p:nvPr/>
        </p:nvSpPr>
        <p:spPr>
          <a:xfrm>
            <a:off x="2942000" y="5571200"/>
            <a:ext cx="4196100" cy="4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6b44c14084_0_40"/>
          <p:cNvSpPr/>
          <p:nvPr/>
        </p:nvSpPr>
        <p:spPr>
          <a:xfrm>
            <a:off x="7278275" y="5037800"/>
            <a:ext cx="1187400" cy="95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6b44c14084_0_40"/>
          <p:cNvSpPr txBox="1"/>
          <p:nvPr/>
        </p:nvSpPr>
        <p:spPr>
          <a:xfrm>
            <a:off x="1905150" y="1969050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Scrum Tools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26b44c14084_0_40"/>
          <p:cNvCxnSpPr/>
          <p:nvPr/>
        </p:nvCxnSpPr>
        <p:spPr>
          <a:xfrm flipH="1" rot="10800000">
            <a:off x="2629039" y="2446350"/>
            <a:ext cx="801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g26b44c14084_0_40"/>
          <p:cNvCxnSpPr/>
          <p:nvPr/>
        </p:nvCxnSpPr>
        <p:spPr>
          <a:xfrm>
            <a:off x="2629039" y="2527573"/>
            <a:ext cx="80100" cy="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g26b44c14084_0_40"/>
          <p:cNvSpPr/>
          <p:nvPr/>
        </p:nvSpPr>
        <p:spPr>
          <a:xfrm>
            <a:off x="2489400" y="2489350"/>
            <a:ext cx="92400" cy="924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6b44c14084_0_40"/>
          <p:cNvSpPr txBox="1"/>
          <p:nvPr/>
        </p:nvSpPr>
        <p:spPr>
          <a:xfrm>
            <a:off x="2924807" y="2349025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6b44c14084_0_40"/>
          <p:cNvSpPr txBox="1"/>
          <p:nvPr/>
        </p:nvSpPr>
        <p:spPr>
          <a:xfrm>
            <a:off x="2924807" y="3492025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High level goals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6b44c14084_0_40"/>
          <p:cNvSpPr txBox="1"/>
          <p:nvPr/>
        </p:nvSpPr>
        <p:spPr>
          <a:xfrm>
            <a:off x="2924807" y="4711225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Sprints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6b44c14084_0_40"/>
          <p:cNvSpPr txBox="1"/>
          <p:nvPr/>
        </p:nvSpPr>
        <p:spPr>
          <a:xfrm>
            <a:off x="7351476" y="4711225"/>
            <a:ext cx="112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Product Backlog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b44c14084_0_113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</a:t>
            </a:r>
            <a:endParaRPr/>
          </a:p>
        </p:txBody>
      </p:sp>
      <p:sp>
        <p:nvSpPr>
          <p:cNvPr id="222" name="Google Shape;222;g26b44c14084_0_113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26b44c14084_0_113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6b44c14084_0_113"/>
          <p:cNvSpPr/>
          <p:nvPr/>
        </p:nvSpPr>
        <p:spPr>
          <a:xfrm>
            <a:off x="1087800" y="2121450"/>
            <a:ext cx="3772800" cy="3575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6b44c14084_0_113"/>
          <p:cNvSpPr/>
          <p:nvPr/>
        </p:nvSpPr>
        <p:spPr>
          <a:xfrm>
            <a:off x="7219681" y="2121450"/>
            <a:ext cx="3772800" cy="3575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6b44c14084_0_113"/>
          <p:cNvSpPr/>
          <p:nvPr/>
        </p:nvSpPr>
        <p:spPr>
          <a:xfrm>
            <a:off x="4910000" y="3535750"/>
            <a:ext cx="2267700" cy="5937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API Calls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b44c14084_0_155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Diagram: Backend</a:t>
            </a:r>
            <a:endParaRPr/>
          </a:p>
        </p:txBody>
      </p:sp>
      <p:sp>
        <p:nvSpPr>
          <p:cNvPr id="232" name="Google Shape;232;g26b44c14084_0_155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26b44c14084_0_155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6b44c14084_0_155"/>
          <p:cNvSpPr/>
          <p:nvPr/>
        </p:nvSpPr>
        <p:spPr>
          <a:xfrm>
            <a:off x="4280100" y="3839950"/>
            <a:ext cx="13290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6b44c14084_0_155"/>
          <p:cNvSpPr/>
          <p:nvPr/>
        </p:nvSpPr>
        <p:spPr>
          <a:xfrm>
            <a:off x="472500" y="3694350"/>
            <a:ext cx="697500" cy="77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Calls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6b44c14084_0_155"/>
          <p:cNvSpPr/>
          <p:nvPr/>
        </p:nvSpPr>
        <p:spPr>
          <a:xfrm>
            <a:off x="5835475" y="3526650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g26b44c14084_0_155"/>
          <p:cNvCxnSpPr>
            <a:stCxn id="234" idx="3"/>
            <a:endCxn id="236" idx="2"/>
          </p:cNvCxnSpPr>
          <p:nvPr/>
        </p:nvCxnSpPr>
        <p:spPr>
          <a:xfrm>
            <a:off x="5609100" y="4086250"/>
            <a:ext cx="226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26b44c14084_0_155"/>
          <p:cNvCxnSpPr>
            <a:stCxn id="236" idx="6"/>
            <a:endCxn id="239" idx="1"/>
          </p:cNvCxnSpPr>
          <p:nvPr/>
        </p:nvCxnSpPr>
        <p:spPr>
          <a:xfrm>
            <a:off x="7093375" y="4099800"/>
            <a:ext cx="2310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g26b44c14084_0_155"/>
          <p:cNvSpPr/>
          <p:nvPr/>
        </p:nvSpPr>
        <p:spPr>
          <a:xfrm>
            <a:off x="2656500" y="3839950"/>
            <a:ext cx="13875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g26b44c14084_0_155"/>
          <p:cNvCxnSpPr>
            <a:stCxn id="240" idx="3"/>
            <a:endCxn id="234" idx="1"/>
          </p:cNvCxnSpPr>
          <p:nvPr/>
        </p:nvCxnSpPr>
        <p:spPr>
          <a:xfrm>
            <a:off x="4044000" y="4086250"/>
            <a:ext cx="23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g26b44c14084_0_155"/>
          <p:cNvSpPr/>
          <p:nvPr/>
        </p:nvSpPr>
        <p:spPr>
          <a:xfrm>
            <a:off x="1391700" y="3839950"/>
            <a:ext cx="10362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Routers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g26b44c14084_0_155"/>
          <p:cNvCxnSpPr>
            <a:endCxn id="242" idx="1"/>
          </p:cNvCxnSpPr>
          <p:nvPr/>
        </p:nvCxnSpPr>
        <p:spPr>
          <a:xfrm flipH="1" rot="10800000">
            <a:off x="1162500" y="4086250"/>
            <a:ext cx="2292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6b44c14084_0_155"/>
          <p:cNvCxnSpPr>
            <a:stCxn id="242" idx="3"/>
            <a:endCxn id="240" idx="1"/>
          </p:cNvCxnSpPr>
          <p:nvPr/>
        </p:nvCxnSpPr>
        <p:spPr>
          <a:xfrm>
            <a:off x="2427900" y="408625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g26b44c14084_0_155"/>
          <p:cNvSpPr/>
          <p:nvPr/>
        </p:nvSpPr>
        <p:spPr>
          <a:xfrm>
            <a:off x="7324500" y="38629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g26b44c14084_0_155"/>
          <p:cNvCxnSpPr>
            <a:stCxn id="239" idx="3"/>
            <a:endCxn id="246" idx="1"/>
          </p:cNvCxnSpPr>
          <p:nvPr/>
        </p:nvCxnSpPr>
        <p:spPr>
          <a:xfrm>
            <a:off x="8789400" y="4109250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g26b44c14084_0_155"/>
          <p:cNvSpPr/>
          <p:nvPr/>
        </p:nvSpPr>
        <p:spPr>
          <a:xfrm>
            <a:off x="9000900" y="38629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Wrappers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6b44c14084_0_155"/>
          <p:cNvSpPr/>
          <p:nvPr/>
        </p:nvSpPr>
        <p:spPr>
          <a:xfrm>
            <a:off x="10756925" y="3694350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26b44c14084_0_155"/>
          <p:cNvCxnSpPr>
            <a:stCxn id="246" idx="3"/>
            <a:endCxn id="247" idx="2"/>
          </p:cNvCxnSpPr>
          <p:nvPr/>
        </p:nvCxnSpPr>
        <p:spPr>
          <a:xfrm>
            <a:off x="10465800" y="4109250"/>
            <a:ext cx="29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b44c14084_0_313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Diagram: Backend</a:t>
            </a:r>
            <a:endParaRPr/>
          </a:p>
        </p:txBody>
      </p:sp>
      <p:sp>
        <p:nvSpPr>
          <p:cNvPr id="254" name="Google Shape;254;g26b44c14084_0_313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6b44c14084_0_313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6b44c14084_0_313"/>
          <p:cNvSpPr/>
          <p:nvPr/>
        </p:nvSpPr>
        <p:spPr>
          <a:xfrm>
            <a:off x="4203900" y="2392150"/>
            <a:ext cx="13290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6b44c14084_0_313"/>
          <p:cNvSpPr/>
          <p:nvPr/>
        </p:nvSpPr>
        <p:spPr>
          <a:xfrm>
            <a:off x="472500" y="2070000"/>
            <a:ext cx="697500" cy="4008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Calls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6b44c14084_0_313"/>
          <p:cNvSpPr/>
          <p:nvPr/>
        </p:nvSpPr>
        <p:spPr>
          <a:xfrm>
            <a:off x="5759275" y="2078850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26b44c14084_0_313"/>
          <p:cNvCxnSpPr>
            <a:stCxn id="256" idx="3"/>
            <a:endCxn id="258" idx="2"/>
          </p:cNvCxnSpPr>
          <p:nvPr/>
        </p:nvCxnSpPr>
        <p:spPr>
          <a:xfrm>
            <a:off x="5532900" y="2638450"/>
            <a:ext cx="226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g26b44c14084_0_313"/>
          <p:cNvCxnSpPr>
            <a:stCxn id="258" idx="6"/>
            <a:endCxn id="261" idx="1"/>
          </p:cNvCxnSpPr>
          <p:nvPr/>
        </p:nvCxnSpPr>
        <p:spPr>
          <a:xfrm>
            <a:off x="7017175" y="2652000"/>
            <a:ext cx="2310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g26b44c14084_0_313"/>
          <p:cNvSpPr/>
          <p:nvPr/>
        </p:nvSpPr>
        <p:spPr>
          <a:xfrm>
            <a:off x="2580300" y="2392150"/>
            <a:ext cx="13875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g26b44c14084_0_313"/>
          <p:cNvCxnSpPr>
            <a:stCxn id="262" idx="3"/>
            <a:endCxn id="256" idx="1"/>
          </p:cNvCxnSpPr>
          <p:nvPr/>
        </p:nvCxnSpPr>
        <p:spPr>
          <a:xfrm>
            <a:off x="3967800" y="2638450"/>
            <a:ext cx="23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g26b44c14084_0_313"/>
          <p:cNvSpPr/>
          <p:nvPr/>
        </p:nvSpPr>
        <p:spPr>
          <a:xfrm>
            <a:off x="1315500" y="2392150"/>
            <a:ext cx="10362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Routers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g26b44c14084_0_313"/>
          <p:cNvCxnSpPr>
            <a:endCxn id="264" idx="1"/>
          </p:cNvCxnSpPr>
          <p:nvPr/>
        </p:nvCxnSpPr>
        <p:spPr>
          <a:xfrm flipH="1" rot="10800000">
            <a:off x="1086300" y="2638450"/>
            <a:ext cx="2292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26b44c14084_0_313"/>
          <p:cNvCxnSpPr>
            <a:stCxn id="264" idx="3"/>
            <a:endCxn id="262" idx="1"/>
          </p:cNvCxnSpPr>
          <p:nvPr/>
        </p:nvCxnSpPr>
        <p:spPr>
          <a:xfrm>
            <a:off x="2351700" y="263845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g26b44c14084_0_313"/>
          <p:cNvSpPr/>
          <p:nvPr/>
        </p:nvSpPr>
        <p:spPr>
          <a:xfrm>
            <a:off x="7248300" y="24151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g26b44c14084_0_313"/>
          <p:cNvCxnSpPr>
            <a:stCxn id="261" idx="3"/>
            <a:endCxn id="268" idx="1"/>
          </p:cNvCxnSpPr>
          <p:nvPr/>
        </p:nvCxnSpPr>
        <p:spPr>
          <a:xfrm>
            <a:off x="8713200" y="2661450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g26b44c14084_0_313"/>
          <p:cNvSpPr/>
          <p:nvPr/>
        </p:nvSpPr>
        <p:spPr>
          <a:xfrm>
            <a:off x="8924700" y="24151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Wrappers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b44c14084_0_313"/>
          <p:cNvSpPr/>
          <p:nvPr/>
        </p:nvSpPr>
        <p:spPr>
          <a:xfrm>
            <a:off x="10680725" y="2246550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6b44c14084_0_313"/>
          <p:cNvSpPr/>
          <p:nvPr/>
        </p:nvSpPr>
        <p:spPr>
          <a:xfrm>
            <a:off x="1315500" y="40376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g26b44c14084_0_313"/>
          <p:cNvCxnSpPr>
            <a:stCxn id="268" idx="3"/>
            <a:endCxn id="269" idx="2"/>
          </p:cNvCxnSpPr>
          <p:nvPr/>
        </p:nvCxnSpPr>
        <p:spPr>
          <a:xfrm>
            <a:off x="10389600" y="2661450"/>
            <a:ext cx="29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g26b44c14084_0_313"/>
          <p:cNvSpPr/>
          <p:nvPr/>
        </p:nvSpPr>
        <p:spPr>
          <a:xfrm>
            <a:off x="1315500" y="34280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g26b44c14084_0_313"/>
          <p:cNvGrpSpPr/>
          <p:nvPr/>
        </p:nvGrpSpPr>
        <p:grpSpPr>
          <a:xfrm>
            <a:off x="1740752" y="5097703"/>
            <a:ext cx="75600" cy="364946"/>
            <a:chOff x="6852752" y="4202203"/>
            <a:chExt cx="75600" cy="364946"/>
          </a:xfrm>
        </p:grpSpPr>
        <p:sp>
          <p:nvSpPr>
            <p:cNvPr id="274" name="Google Shape;274;g26b44c14084_0_31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26b44c14084_0_31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26b44c14084_0_31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g26b44c14084_0_313"/>
          <p:cNvSpPr/>
          <p:nvPr/>
        </p:nvSpPr>
        <p:spPr>
          <a:xfrm>
            <a:off x="2720625" y="3475050"/>
            <a:ext cx="1079400" cy="19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Auth,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 Handler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6b44c14084_0_313"/>
          <p:cNvSpPr/>
          <p:nvPr/>
        </p:nvSpPr>
        <p:spPr>
          <a:xfrm>
            <a:off x="4386150" y="40376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Ctrler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6b44c14084_0_313"/>
          <p:cNvSpPr/>
          <p:nvPr/>
        </p:nvSpPr>
        <p:spPr>
          <a:xfrm>
            <a:off x="4386150" y="34280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Ctrler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g26b44c14084_0_313"/>
          <p:cNvGrpSpPr/>
          <p:nvPr/>
        </p:nvGrpSpPr>
        <p:grpSpPr>
          <a:xfrm>
            <a:off x="4811402" y="5097703"/>
            <a:ext cx="75600" cy="364946"/>
            <a:chOff x="6852752" y="4202203"/>
            <a:chExt cx="75600" cy="364946"/>
          </a:xfrm>
        </p:grpSpPr>
        <p:sp>
          <p:nvSpPr>
            <p:cNvPr id="281" name="Google Shape;281;g26b44c14084_0_31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26b44c14084_0_31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26b44c14084_0_31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g26b44c14084_0_313"/>
          <p:cNvSpPr/>
          <p:nvPr/>
        </p:nvSpPr>
        <p:spPr>
          <a:xfrm>
            <a:off x="5759275" y="3781425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g26b44c14084_0_313"/>
          <p:cNvCxnSpPr/>
          <p:nvPr/>
        </p:nvCxnSpPr>
        <p:spPr>
          <a:xfrm flipH="1" rot="10800000">
            <a:off x="1282500" y="3331200"/>
            <a:ext cx="10260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g26b44c14084_0_313"/>
          <p:cNvSpPr/>
          <p:nvPr/>
        </p:nvSpPr>
        <p:spPr>
          <a:xfrm>
            <a:off x="7536300" y="4038588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6b44c14084_0_313"/>
          <p:cNvSpPr/>
          <p:nvPr/>
        </p:nvSpPr>
        <p:spPr>
          <a:xfrm>
            <a:off x="7536300" y="3428988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g26b44c14084_0_313"/>
          <p:cNvGrpSpPr/>
          <p:nvPr/>
        </p:nvGrpSpPr>
        <p:grpSpPr>
          <a:xfrm>
            <a:off x="7961552" y="5098666"/>
            <a:ext cx="75600" cy="364946"/>
            <a:chOff x="6852752" y="4202203"/>
            <a:chExt cx="75600" cy="364946"/>
          </a:xfrm>
        </p:grpSpPr>
        <p:sp>
          <p:nvSpPr>
            <p:cNvPr id="289" name="Google Shape;289;g26b44c14084_0_31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26b44c14084_0_31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26b44c14084_0_31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g26b44c14084_0_313"/>
          <p:cNvSpPr/>
          <p:nvPr/>
        </p:nvSpPr>
        <p:spPr>
          <a:xfrm>
            <a:off x="9174900" y="4043463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6b44c14084_0_313"/>
          <p:cNvSpPr/>
          <p:nvPr/>
        </p:nvSpPr>
        <p:spPr>
          <a:xfrm>
            <a:off x="9174900" y="3433863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g26b44c14084_0_313"/>
          <p:cNvGrpSpPr/>
          <p:nvPr/>
        </p:nvGrpSpPr>
        <p:grpSpPr>
          <a:xfrm>
            <a:off x="9600152" y="5103541"/>
            <a:ext cx="75600" cy="364946"/>
            <a:chOff x="6852752" y="4202203"/>
            <a:chExt cx="75600" cy="364946"/>
          </a:xfrm>
        </p:grpSpPr>
        <p:sp>
          <p:nvSpPr>
            <p:cNvPr id="295" name="Google Shape;295;g26b44c14084_0_31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26b44c14084_0_31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26b44c14084_0_31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g26b44c14084_0_313"/>
          <p:cNvSpPr/>
          <p:nvPr/>
        </p:nvSpPr>
        <p:spPr>
          <a:xfrm>
            <a:off x="10686450" y="3476938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b44c14084_0_373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Architecture Diagram: Backend</a:t>
            </a:r>
            <a:endParaRPr/>
          </a:p>
        </p:txBody>
      </p:sp>
      <p:sp>
        <p:nvSpPr>
          <p:cNvPr id="304" name="Google Shape;304;g26b44c14084_0_373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g26b44c14084_0_373"/>
          <p:cNvSpPr txBox="1"/>
          <p:nvPr/>
        </p:nvSpPr>
        <p:spPr>
          <a:xfrm>
            <a:off x="0" y="6385413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6b44c14084_0_373"/>
          <p:cNvSpPr/>
          <p:nvPr/>
        </p:nvSpPr>
        <p:spPr>
          <a:xfrm>
            <a:off x="4203900" y="2392150"/>
            <a:ext cx="13290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6b44c14084_0_373"/>
          <p:cNvSpPr/>
          <p:nvPr/>
        </p:nvSpPr>
        <p:spPr>
          <a:xfrm>
            <a:off x="472500" y="2070000"/>
            <a:ext cx="697500" cy="4008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Calls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6b44c14084_0_373"/>
          <p:cNvSpPr/>
          <p:nvPr/>
        </p:nvSpPr>
        <p:spPr>
          <a:xfrm>
            <a:off x="5759275" y="2078850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26b44c14084_0_373"/>
          <p:cNvCxnSpPr>
            <a:stCxn id="306" idx="3"/>
            <a:endCxn id="308" idx="2"/>
          </p:cNvCxnSpPr>
          <p:nvPr/>
        </p:nvCxnSpPr>
        <p:spPr>
          <a:xfrm>
            <a:off x="5532900" y="2638450"/>
            <a:ext cx="226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g26b44c14084_0_373"/>
          <p:cNvCxnSpPr>
            <a:stCxn id="308" idx="6"/>
            <a:endCxn id="311" idx="1"/>
          </p:cNvCxnSpPr>
          <p:nvPr/>
        </p:nvCxnSpPr>
        <p:spPr>
          <a:xfrm>
            <a:off x="7017175" y="2652000"/>
            <a:ext cx="2310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g26b44c14084_0_373"/>
          <p:cNvSpPr/>
          <p:nvPr/>
        </p:nvSpPr>
        <p:spPr>
          <a:xfrm>
            <a:off x="2580300" y="2392150"/>
            <a:ext cx="13875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26b44c14084_0_373"/>
          <p:cNvCxnSpPr>
            <a:stCxn id="312" idx="3"/>
            <a:endCxn id="306" idx="1"/>
          </p:cNvCxnSpPr>
          <p:nvPr/>
        </p:nvCxnSpPr>
        <p:spPr>
          <a:xfrm>
            <a:off x="3967800" y="2638450"/>
            <a:ext cx="23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g26b44c14084_0_373"/>
          <p:cNvSpPr/>
          <p:nvPr/>
        </p:nvSpPr>
        <p:spPr>
          <a:xfrm>
            <a:off x="1315500" y="2392150"/>
            <a:ext cx="10362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Routers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g26b44c14084_0_373"/>
          <p:cNvCxnSpPr>
            <a:endCxn id="314" idx="1"/>
          </p:cNvCxnSpPr>
          <p:nvPr/>
        </p:nvCxnSpPr>
        <p:spPr>
          <a:xfrm flipH="1" rot="10800000">
            <a:off x="1086300" y="2638450"/>
            <a:ext cx="229200" cy="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g26b44c14084_0_373"/>
          <p:cNvCxnSpPr>
            <a:stCxn id="314" idx="3"/>
            <a:endCxn id="312" idx="1"/>
          </p:cNvCxnSpPr>
          <p:nvPr/>
        </p:nvCxnSpPr>
        <p:spPr>
          <a:xfrm>
            <a:off x="2351700" y="263845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g26b44c14084_0_373"/>
          <p:cNvSpPr/>
          <p:nvPr/>
        </p:nvSpPr>
        <p:spPr>
          <a:xfrm>
            <a:off x="7248300" y="24151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g26b44c14084_0_373"/>
          <p:cNvCxnSpPr>
            <a:stCxn id="311" idx="3"/>
            <a:endCxn id="318" idx="1"/>
          </p:cNvCxnSpPr>
          <p:nvPr/>
        </p:nvCxnSpPr>
        <p:spPr>
          <a:xfrm>
            <a:off x="8713200" y="2661450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g26b44c14084_0_373"/>
          <p:cNvSpPr/>
          <p:nvPr/>
        </p:nvSpPr>
        <p:spPr>
          <a:xfrm>
            <a:off x="8924700" y="24151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Wrappers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6b44c14084_0_373"/>
          <p:cNvSpPr/>
          <p:nvPr/>
        </p:nvSpPr>
        <p:spPr>
          <a:xfrm>
            <a:off x="10680725" y="2246550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6b44c14084_0_373"/>
          <p:cNvSpPr/>
          <p:nvPr/>
        </p:nvSpPr>
        <p:spPr>
          <a:xfrm>
            <a:off x="1315500" y="40376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g26b44c14084_0_373"/>
          <p:cNvCxnSpPr>
            <a:stCxn id="318" idx="3"/>
            <a:endCxn id="319" idx="2"/>
          </p:cNvCxnSpPr>
          <p:nvPr/>
        </p:nvCxnSpPr>
        <p:spPr>
          <a:xfrm>
            <a:off x="10389600" y="2661450"/>
            <a:ext cx="29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g26b44c14084_0_373"/>
          <p:cNvSpPr/>
          <p:nvPr/>
        </p:nvSpPr>
        <p:spPr>
          <a:xfrm>
            <a:off x="1315500" y="34280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Router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g26b44c14084_0_373"/>
          <p:cNvGrpSpPr/>
          <p:nvPr/>
        </p:nvGrpSpPr>
        <p:grpSpPr>
          <a:xfrm>
            <a:off x="1740752" y="5097703"/>
            <a:ext cx="75600" cy="364946"/>
            <a:chOff x="6852752" y="4202203"/>
            <a:chExt cx="75600" cy="364946"/>
          </a:xfrm>
        </p:grpSpPr>
        <p:sp>
          <p:nvSpPr>
            <p:cNvPr id="324" name="Google Shape;324;g26b44c14084_0_37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26b44c14084_0_37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g26b44c14084_0_37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g26b44c14084_0_373"/>
          <p:cNvSpPr/>
          <p:nvPr/>
        </p:nvSpPr>
        <p:spPr>
          <a:xfrm>
            <a:off x="2720625" y="3475050"/>
            <a:ext cx="1079400" cy="199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Auth,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 Handler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6b44c14084_0_373"/>
          <p:cNvSpPr/>
          <p:nvPr/>
        </p:nvSpPr>
        <p:spPr>
          <a:xfrm>
            <a:off x="4386150" y="40376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Ctrler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6b44c14084_0_373"/>
          <p:cNvSpPr/>
          <p:nvPr/>
        </p:nvSpPr>
        <p:spPr>
          <a:xfrm>
            <a:off x="4386150" y="3428025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Ctrler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g26b44c14084_0_373"/>
          <p:cNvGrpSpPr/>
          <p:nvPr/>
        </p:nvGrpSpPr>
        <p:grpSpPr>
          <a:xfrm>
            <a:off x="4811402" y="5097703"/>
            <a:ext cx="75600" cy="364946"/>
            <a:chOff x="6852752" y="4202203"/>
            <a:chExt cx="75600" cy="364946"/>
          </a:xfrm>
        </p:grpSpPr>
        <p:sp>
          <p:nvSpPr>
            <p:cNvPr id="331" name="Google Shape;331;g26b44c14084_0_37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26b44c14084_0_37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26b44c14084_0_37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4" name="Google Shape;334;g26b44c14084_0_373"/>
          <p:cNvCxnSpPr>
            <a:endCxn id="322" idx="2"/>
          </p:cNvCxnSpPr>
          <p:nvPr/>
        </p:nvCxnSpPr>
        <p:spPr>
          <a:xfrm>
            <a:off x="1163700" y="3870075"/>
            <a:ext cx="151800" cy="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g26b44c14084_0_373"/>
          <p:cNvCxnSpPr>
            <a:stCxn id="322" idx="6"/>
            <a:endCxn id="327" idx="1"/>
          </p:cNvCxnSpPr>
          <p:nvPr/>
        </p:nvCxnSpPr>
        <p:spPr>
          <a:xfrm flipH="1" rot="10800000">
            <a:off x="2280000" y="3766875"/>
            <a:ext cx="598800" cy="1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26b44c14084_0_373"/>
          <p:cNvCxnSpPr>
            <a:stCxn id="327" idx="7"/>
            <a:endCxn id="329" idx="2"/>
          </p:cNvCxnSpPr>
          <p:nvPr/>
        </p:nvCxnSpPr>
        <p:spPr>
          <a:xfrm>
            <a:off x="3641951" y="3766991"/>
            <a:ext cx="744300" cy="11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g26b44c14084_0_373"/>
          <p:cNvSpPr/>
          <p:nvPr/>
        </p:nvSpPr>
        <p:spPr>
          <a:xfrm>
            <a:off x="5759275" y="3781425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g26b44c14084_0_373"/>
          <p:cNvCxnSpPr/>
          <p:nvPr/>
        </p:nvCxnSpPr>
        <p:spPr>
          <a:xfrm flipH="1" rot="10800000">
            <a:off x="1282500" y="3331200"/>
            <a:ext cx="102600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26b44c14084_0_373"/>
          <p:cNvCxnSpPr>
            <a:stCxn id="329" idx="6"/>
            <a:endCxn id="337" idx="1"/>
          </p:cNvCxnSpPr>
          <p:nvPr/>
        </p:nvCxnSpPr>
        <p:spPr>
          <a:xfrm>
            <a:off x="5350650" y="3886575"/>
            <a:ext cx="592800" cy="6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26b44c14084_0_373"/>
          <p:cNvSpPr/>
          <p:nvPr/>
        </p:nvSpPr>
        <p:spPr>
          <a:xfrm>
            <a:off x="7536300" y="4038588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6b44c14084_0_373"/>
          <p:cNvSpPr/>
          <p:nvPr/>
        </p:nvSpPr>
        <p:spPr>
          <a:xfrm>
            <a:off x="7536300" y="3428988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g26b44c14084_0_373"/>
          <p:cNvGrpSpPr/>
          <p:nvPr/>
        </p:nvGrpSpPr>
        <p:grpSpPr>
          <a:xfrm>
            <a:off x="7961552" y="5098666"/>
            <a:ext cx="75600" cy="364946"/>
            <a:chOff x="6852752" y="4202203"/>
            <a:chExt cx="75600" cy="364946"/>
          </a:xfrm>
        </p:grpSpPr>
        <p:sp>
          <p:nvSpPr>
            <p:cNvPr id="343" name="Google Shape;343;g26b44c14084_0_37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26b44c14084_0_37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26b44c14084_0_37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6" name="Google Shape;346;g26b44c14084_0_373"/>
          <p:cNvCxnSpPr>
            <a:stCxn id="341" idx="6"/>
            <a:endCxn id="347" idx="2"/>
          </p:cNvCxnSpPr>
          <p:nvPr/>
        </p:nvCxnSpPr>
        <p:spPr>
          <a:xfrm>
            <a:off x="8500800" y="3887538"/>
            <a:ext cx="6741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g26b44c14084_0_373"/>
          <p:cNvCxnSpPr>
            <a:stCxn id="337" idx="7"/>
            <a:endCxn id="341" idx="2"/>
          </p:cNvCxnSpPr>
          <p:nvPr/>
        </p:nvCxnSpPr>
        <p:spPr>
          <a:xfrm flipH="1" rot="10800000">
            <a:off x="6832960" y="3887497"/>
            <a:ext cx="703200" cy="6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g26b44c14084_0_373"/>
          <p:cNvSpPr/>
          <p:nvPr/>
        </p:nvSpPr>
        <p:spPr>
          <a:xfrm>
            <a:off x="9174900" y="4043463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Sprint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6b44c14084_0_373"/>
          <p:cNvSpPr/>
          <p:nvPr/>
        </p:nvSpPr>
        <p:spPr>
          <a:xfrm>
            <a:off x="9174900" y="3433863"/>
            <a:ext cx="964500" cy="91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Wrap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g26b44c14084_0_373"/>
          <p:cNvGrpSpPr/>
          <p:nvPr/>
        </p:nvGrpSpPr>
        <p:grpSpPr>
          <a:xfrm>
            <a:off x="9600152" y="5103541"/>
            <a:ext cx="75600" cy="364946"/>
            <a:chOff x="6852752" y="4202203"/>
            <a:chExt cx="75600" cy="364946"/>
          </a:xfrm>
        </p:grpSpPr>
        <p:sp>
          <p:nvSpPr>
            <p:cNvPr id="351" name="Google Shape;351;g26b44c14084_0_373"/>
            <p:cNvSpPr/>
            <p:nvPr/>
          </p:nvSpPr>
          <p:spPr>
            <a:xfrm>
              <a:off x="6852752" y="4202203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26b44c14084_0_373"/>
            <p:cNvSpPr/>
            <p:nvPr/>
          </p:nvSpPr>
          <p:spPr>
            <a:xfrm>
              <a:off x="6852752" y="4337876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6b44c14084_0_373"/>
            <p:cNvSpPr/>
            <p:nvPr/>
          </p:nvSpPr>
          <p:spPr>
            <a:xfrm>
              <a:off x="6852752" y="4473549"/>
              <a:ext cx="75600" cy="936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g26b44c14084_0_373"/>
          <p:cNvSpPr txBox="1"/>
          <p:nvPr/>
        </p:nvSpPr>
        <p:spPr>
          <a:xfrm>
            <a:off x="1108800" y="5786000"/>
            <a:ext cx="18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 /api/user/1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6b44c14084_0_373"/>
          <p:cNvSpPr txBox="1"/>
          <p:nvPr/>
        </p:nvSpPr>
        <p:spPr>
          <a:xfrm>
            <a:off x="4312950" y="5786000"/>
            <a:ext cx="33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db.userRepository.findUser(1)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6b44c14084_0_373"/>
          <p:cNvSpPr txBox="1"/>
          <p:nvPr/>
        </p:nvSpPr>
        <p:spPr>
          <a:xfrm>
            <a:off x="7961550" y="5786000"/>
            <a:ext cx="367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userWrap.lookupUserId(1)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" name="Google Shape;357;g26b44c14084_0_373"/>
          <p:cNvCxnSpPr>
            <a:stCxn id="347" idx="6"/>
            <a:endCxn id="358" idx="2"/>
          </p:cNvCxnSpPr>
          <p:nvPr/>
        </p:nvCxnSpPr>
        <p:spPr>
          <a:xfrm flipH="1" rot="10800000">
            <a:off x="10139400" y="3891813"/>
            <a:ext cx="5472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g26b44c14084_0_373"/>
          <p:cNvSpPr/>
          <p:nvPr/>
        </p:nvSpPr>
        <p:spPr>
          <a:xfrm>
            <a:off x="10686450" y="3476938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6b44c14084_0_373"/>
          <p:cNvSpPr txBox="1"/>
          <p:nvPr/>
        </p:nvSpPr>
        <p:spPr>
          <a:xfrm>
            <a:off x="10266450" y="4437475"/>
            <a:ext cx="18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orm.find({id:1})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Technologies Used:</a:t>
            </a:r>
            <a:endParaRPr/>
          </a:p>
        </p:txBody>
      </p:sp>
      <p:sp>
        <p:nvSpPr>
          <p:cNvPr id="365" name="Google Shape;365;p12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React.js</a:t>
            </a:r>
            <a:r>
              <a:rPr lang="en-US"/>
              <a:t> - Front End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Used for creating front end pages.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 for designing user experience.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MaterialUI</a:t>
            </a:r>
            <a:r>
              <a:rPr lang="en-US"/>
              <a:t> - Front End Styling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CSS/React library for styling.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Express.js</a:t>
            </a:r>
            <a:r>
              <a:rPr lang="en-US"/>
              <a:t> - Backend REST API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Used for creating API that communicates to the database.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TypeORM </a:t>
            </a:r>
            <a:r>
              <a:rPr lang="en-US"/>
              <a:t>- PostgreSQL database management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Database library that handles calls to PostgreSQL library.</a:t>
            </a:r>
            <a:endParaRPr/>
          </a:p>
        </p:txBody>
      </p:sp>
      <p:sp>
        <p:nvSpPr>
          <p:cNvPr id="366" name="Google Shape;366;p12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2"/>
          <p:cNvSpPr txBox="1"/>
          <p:nvPr/>
        </p:nvSpPr>
        <p:spPr>
          <a:xfrm>
            <a:off x="0" y="6408350"/>
            <a:ext cx="1794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 Alaniz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1d5e88505_0_0"/>
          <p:cNvSpPr/>
          <p:nvPr/>
        </p:nvSpPr>
        <p:spPr>
          <a:xfrm rot="-5400000">
            <a:off x="2581800" y="-3240825"/>
            <a:ext cx="6129000" cy="104739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c1d5e88505_0_0"/>
          <p:cNvSpPr txBox="1"/>
          <p:nvPr>
            <p:ph type="title"/>
          </p:nvPr>
        </p:nvSpPr>
        <p:spPr>
          <a:xfrm>
            <a:off x="1097279" y="358273"/>
            <a:ext cx="105255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374" name="Google Shape;374;g2c1d5e88505_0_0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2c1d5e88505_0_0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c1d5e88505_0_0"/>
          <p:cNvSpPr/>
          <p:nvPr/>
        </p:nvSpPr>
        <p:spPr>
          <a:xfrm>
            <a:off x="3441900" y="3458950"/>
            <a:ext cx="13290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c1d5e88505_0_0"/>
          <p:cNvSpPr/>
          <p:nvPr/>
        </p:nvSpPr>
        <p:spPr>
          <a:xfrm>
            <a:off x="4997275" y="3145650"/>
            <a:ext cx="1257900" cy="114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Singleton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Google Shape;378;g2c1d5e88505_0_0"/>
          <p:cNvCxnSpPr>
            <a:stCxn id="376" idx="3"/>
            <a:endCxn id="377" idx="2"/>
          </p:cNvCxnSpPr>
          <p:nvPr/>
        </p:nvCxnSpPr>
        <p:spPr>
          <a:xfrm>
            <a:off x="4770900" y="3705250"/>
            <a:ext cx="2265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g2c1d5e88505_0_0"/>
          <p:cNvCxnSpPr>
            <a:stCxn id="377" idx="6"/>
            <a:endCxn id="380" idx="1"/>
          </p:cNvCxnSpPr>
          <p:nvPr/>
        </p:nvCxnSpPr>
        <p:spPr>
          <a:xfrm>
            <a:off x="6255175" y="3718800"/>
            <a:ext cx="2310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g2c1d5e88505_0_0"/>
          <p:cNvSpPr/>
          <p:nvPr/>
        </p:nvSpPr>
        <p:spPr>
          <a:xfrm>
            <a:off x="1818300" y="3458950"/>
            <a:ext cx="13875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g2c1d5e88505_0_0"/>
          <p:cNvCxnSpPr>
            <a:stCxn id="381" idx="3"/>
            <a:endCxn id="376" idx="1"/>
          </p:cNvCxnSpPr>
          <p:nvPr/>
        </p:nvCxnSpPr>
        <p:spPr>
          <a:xfrm>
            <a:off x="3205800" y="3705250"/>
            <a:ext cx="23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g2c1d5e88505_0_0"/>
          <p:cNvSpPr/>
          <p:nvPr/>
        </p:nvSpPr>
        <p:spPr>
          <a:xfrm>
            <a:off x="553500" y="3458950"/>
            <a:ext cx="10362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Routers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g2c1d5e88505_0_0"/>
          <p:cNvCxnSpPr>
            <a:stCxn id="383" idx="3"/>
            <a:endCxn id="381" idx="1"/>
          </p:cNvCxnSpPr>
          <p:nvPr/>
        </p:nvCxnSpPr>
        <p:spPr>
          <a:xfrm>
            <a:off x="1589700" y="370525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g2c1d5e88505_0_0"/>
          <p:cNvSpPr/>
          <p:nvPr/>
        </p:nvSpPr>
        <p:spPr>
          <a:xfrm>
            <a:off x="6486300" y="34819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Repositories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g2c1d5e88505_0_0"/>
          <p:cNvCxnSpPr>
            <a:stCxn id="380" idx="3"/>
            <a:endCxn id="386" idx="1"/>
          </p:cNvCxnSpPr>
          <p:nvPr/>
        </p:nvCxnSpPr>
        <p:spPr>
          <a:xfrm>
            <a:off x="7951200" y="3728250"/>
            <a:ext cx="211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2c1d5e88505_0_0"/>
          <p:cNvSpPr/>
          <p:nvPr/>
        </p:nvSpPr>
        <p:spPr>
          <a:xfrm>
            <a:off x="8162700" y="3481950"/>
            <a:ext cx="1464900" cy="492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Wrappers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c1d5e88505_0_0"/>
          <p:cNvSpPr/>
          <p:nvPr/>
        </p:nvSpPr>
        <p:spPr>
          <a:xfrm>
            <a:off x="9918725" y="3313350"/>
            <a:ext cx="861900" cy="82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TypeORM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g2c1d5e88505_0_0"/>
          <p:cNvCxnSpPr>
            <a:stCxn id="386" idx="3"/>
            <a:endCxn id="387" idx="2"/>
          </p:cNvCxnSpPr>
          <p:nvPr/>
        </p:nvCxnSpPr>
        <p:spPr>
          <a:xfrm>
            <a:off x="9627600" y="3728250"/>
            <a:ext cx="29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9" name="Google Shape;389;g2c1d5e885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600" y="3304325"/>
            <a:ext cx="1095043" cy="85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2c1d5e88505_0_0"/>
          <p:cNvCxnSpPr>
            <a:stCxn id="387" idx="6"/>
          </p:cNvCxnSpPr>
          <p:nvPr/>
        </p:nvCxnSpPr>
        <p:spPr>
          <a:xfrm flipH="1" rot="10800000">
            <a:off x="10780625" y="3727050"/>
            <a:ext cx="3843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1" name="Google Shape;391;g2c1d5e8850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5225" y="2196426"/>
            <a:ext cx="2009699" cy="93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2c1d5e88505_0_0"/>
          <p:cNvPicPr preferRelativeResize="0"/>
          <p:nvPr/>
        </p:nvPicPr>
        <p:blipFill rotWithShape="1">
          <a:blip r:embed="rId5">
            <a:alphaModFix/>
          </a:blip>
          <a:srcRect b="23559" l="0" r="0" t="27814"/>
          <a:stretch/>
        </p:blipFill>
        <p:spPr>
          <a:xfrm>
            <a:off x="4302413" y="5136675"/>
            <a:ext cx="2687774" cy="73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c1d5e88505_0_0"/>
          <p:cNvPicPr preferRelativeResize="0"/>
          <p:nvPr/>
        </p:nvPicPr>
        <p:blipFill rotWithShape="1">
          <a:blip r:embed="rId6">
            <a:alphaModFix/>
          </a:blip>
          <a:srcRect b="56403" l="0" r="0" t="3621"/>
          <a:stretch/>
        </p:blipFill>
        <p:spPr>
          <a:xfrm>
            <a:off x="824195" y="2382100"/>
            <a:ext cx="3690455" cy="8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15078115f_2_12"/>
          <p:cNvSpPr txBox="1"/>
          <p:nvPr>
            <p:ph type="title"/>
          </p:nvPr>
        </p:nvSpPr>
        <p:spPr>
          <a:xfrm>
            <a:off x="1097280" y="358273"/>
            <a:ext cx="10058400" cy="140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00" name="Google Shape;400;g2c15078115f_2_12"/>
          <p:cNvSpPr txBox="1"/>
          <p:nvPr>
            <p:ph idx="1" type="body"/>
          </p:nvPr>
        </p:nvSpPr>
        <p:spPr>
          <a:xfrm>
            <a:off x="1097274" y="1919225"/>
            <a:ext cx="4305300" cy="4000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7020" lvl="0" marL="27432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Goals at the beginning:</a:t>
            </a:r>
            <a:endParaRPr sz="2200"/>
          </a:p>
          <a:p>
            <a:pPr indent="-195580" lvl="1" marL="41148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Redesign Pages</a:t>
            </a:r>
            <a:endParaRPr sz="2000"/>
          </a:p>
          <a:p>
            <a:pPr indent="-195580" lvl="1" marL="41148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New Release Plan Page</a:t>
            </a:r>
            <a:endParaRPr sz="2000"/>
          </a:p>
          <a:p>
            <a:pPr indent="-195580" lvl="1" marL="41148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Signing Release Plans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01" name="Google Shape;401;g2c15078115f_2_12"/>
          <p:cNvSpPr txBox="1"/>
          <p:nvPr>
            <p:ph idx="12" type="sldNum"/>
          </p:nvPr>
        </p:nvSpPr>
        <p:spPr>
          <a:xfrm>
            <a:off x="11155680" y="6459785"/>
            <a:ext cx="1036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g2c15078115f_2_12"/>
          <p:cNvSpPr txBox="1"/>
          <p:nvPr/>
        </p:nvSpPr>
        <p:spPr>
          <a:xfrm>
            <a:off x="0" y="6395250"/>
            <a:ext cx="237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Edison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c15078115f_2_12"/>
          <p:cNvSpPr txBox="1"/>
          <p:nvPr/>
        </p:nvSpPr>
        <p:spPr>
          <a:xfrm>
            <a:off x="7009200" y="1919225"/>
            <a:ext cx="5059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7020" lvl="0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Goals achieved:</a:t>
            </a:r>
            <a:endParaRPr sz="2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Redesign Pages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New Release Plan Page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685800"/>
            <a:ext cx="10058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en-US" sz="6000"/>
              <a:t>Scrum Tools</a:t>
            </a:r>
            <a:br>
              <a:rPr lang="en-US" sz="1000"/>
            </a:br>
            <a:r>
              <a:rPr lang="en-US" sz="1000"/>
              <a:t> </a:t>
            </a:r>
            <a:br>
              <a:rPr lang="en-US" sz="2000"/>
            </a:br>
            <a:r>
              <a:rPr lang="en-US" sz="3000">
                <a:solidFill>
                  <a:srgbClr val="7F7F7F"/>
                </a:solidFill>
              </a:rPr>
              <a:t>Senior Design Project</a:t>
            </a:r>
            <a:br>
              <a:rPr lang="en-US" sz="3000">
                <a:solidFill>
                  <a:srgbClr val="7F7F7F"/>
                </a:solidFill>
              </a:rPr>
            </a:br>
            <a:br>
              <a:rPr lang="en-US" sz="4000"/>
            </a:br>
            <a:r>
              <a:rPr lang="en-US" sz="3000"/>
              <a:t>3/14/2024</a:t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784" y="3518758"/>
            <a:ext cx="4153393" cy="64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219201" y="4419600"/>
            <a:ext cx="236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Andrew Hu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Michael Alaniz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Edison Chen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838470" y="4419600"/>
            <a:ext cx="2690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Arthur Foy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Tanya Gyanmote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7077389" y="4417925"/>
            <a:ext cx="399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Sponsors and Stakeholders: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Golam Md Muktadir (UCSC)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Andrew Rivero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(UCSC)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Major Achievements</a:t>
            </a:r>
            <a:endParaRPr/>
          </a:p>
        </p:txBody>
      </p:sp>
      <p:sp>
        <p:nvSpPr>
          <p:cNvPr id="409" name="Google Shape;409;p13"/>
          <p:cNvSpPr txBox="1"/>
          <p:nvPr>
            <p:ph idx="1" type="body"/>
          </p:nvPr>
        </p:nvSpPr>
        <p:spPr>
          <a:xfrm>
            <a:off x="1097275" y="1919225"/>
            <a:ext cx="1014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7020" lvl="0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Revamped the Backend</a:t>
            </a:r>
            <a:endParaRPr sz="2200"/>
          </a:p>
          <a:p>
            <a:pPr indent="-1955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Switched to new database</a:t>
            </a:r>
            <a:endParaRPr sz="2000"/>
          </a:p>
          <a:p>
            <a:pPr indent="-1955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Organized and refactored to be easily extendable</a:t>
            </a:r>
            <a:endParaRPr sz="2000"/>
          </a:p>
          <a:p>
            <a:pPr indent="-287020" lvl="0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Re-designed the pages</a:t>
            </a:r>
            <a:endParaRPr sz="2200"/>
          </a:p>
          <a:p>
            <a:pPr indent="-287020" lvl="0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Revamped the Release Plan page</a:t>
            </a:r>
            <a:endParaRPr sz="2200"/>
          </a:p>
          <a:p>
            <a:pPr indent="-195580" lvl="1" marL="4114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Allow Dragging of Sprints</a:t>
            </a:r>
            <a:endParaRPr sz="2000"/>
          </a:p>
        </p:txBody>
      </p:sp>
      <p:sp>
        <p:nvSpPr>
          <p:cNvPr id="410" name="Google Shape;410;p13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0" y="6395250"/>
            <a:ext cx="237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Edison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Release 2: Goals</a:t>
            </a:r>
            <a:endParaRPr/>
          </a:p>
        </p:txBody>
      </p:sp>
      <p:sp>
        <p:nvSpPr>
          <p:cNvPr id="417" name="Google Shape;417;p14"/>
          <p:cNvSpPr txBox="1"/>
          <p:nvPr>
            <p:ph idx="1" type="body"/>
          </p:nvPr>
        </p:nvSpPr>
        <p:spPr>
          <a:xfrm>
            <a:off x="1097275" y="1487675"/>
            <a:ext cx="100584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Objectives:</a:t>
            </a:r>
            <a:endParaRPr b="1"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Complete functionality of the different pages.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Full backend integration.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Vision: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All of the integration do with the project.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Have a well defined user experience.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General </a:t>
            </a:r>
            <a:r>
              <a:rPr b="1" lang="en-US"/>
              <a:t>Outline:</a:t>
            </a:r>
            <a:endParaRPr/>
          </a:p>
          <a:p>
            <a:pPr indent="-182880" lvl="1" marL="41148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</a:t>
            </a:r>
            <a:r>
              <a:rPr lang="en-US"/>
              <a:t>ork</a:t>
            </a:r>
            <a:r>
              <a:rPr lang="en-US"/>
              <a:t> on the different pages similar to how we achieved the release plan page.</a:t>
            </a:r>
            <a:endParaRPr/>
          </a:p>
          <a:p>
            <a:pPr indent="-274320" lvl="0" marL="27432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How to tell if the project is was a success?: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Completed front end (Login, Release Plan, etc.) with full working features.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Finished all of the user stories that are not stretch goals.</a:t>
            </a:r>
            <a:endParaRPr/>
          </a:p>
        </p:txBody>
      </p:sp>
      <p:sp>
        <p:nvSpPr>
          <p:cNvPr id="418" name="Google Shape;418;p14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14"/>
          <p:cNvSpPr txBox="1"/>
          <p:nvPr/>
        </p:nvSpPr>
        <p:spPr>
          <a:xfrm>
            <a:off x="0" y="6395250"/>
            <a:ext cx="237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Michael Alaniz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Management (with Scrum)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097280" y="1919235"/>
            <a:ext cx="10058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37820" lvl="0" marL="2743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Anyone trying to use Scrum as a management system</a:t>
            </a:r>
            <a:endParaRPr sz="3000"/>
          </a:p>
          <a:p>
            <a:pPr indent="-24638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 sz="3000"/>
              <a:t>Software engineers working in teams</a:t>
            </a:r>
            <a:endParaRPr sz="3000"/>
          </a:p>
          <a:p>
            <a:pPr indent="-25908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Students learning how to enact Scrum</a:t>
            </a:r>
            <a:endParaRPr sz="3000"/>
          </a:p>
          <a:p>
            <a:pPr indent="-25908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Companies looking for a project management software</a:t>
            </a:r>
            <a:endParaRPr sz="3000"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541760" y="645978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Support for Scrum Users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31470" lvl="0" marL="2743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900"/>
              <a:buChar char="▪"/>
            </a:pPr>
            <a:r>
              <a:rPr lang="en-US" sz="2900"/>
              <a:t>Our project will s</a:t>
            </a:r>
            <a:r>
              <a:rPr lang="en-US" sz="2900"/>
              <a:t>upport teams who are using Scrum</a:t>
            </a:r>
            <a:endParaRPr sz="2900"/>
          </a:p>
          <a:p>
            <a:pPr indent="-24003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Product Owners</a:t>
            </a:r>
            <a:endParaRPr sz="2700"/>
          </a:p>
          <a:p>
            <a:pPr indent="-24003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Scrum Masters</a:t>
            </a:r>
            <a:endParaRPr sz="2700"/>
          </a:p>
          <a:p>
            <a:pPr indent="-240030" lvl="1" marL="41148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Team </a:t>
            </a:r>
            <a:r>
              <a:rPr lang="en-US" sz="2700"/>
              <a:t>Members</a:t>
            </a:r>
            <a:endParaRPr sz="2700"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097280" y="358273"/>
            <a:ext cx="10058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300"/>
              <a:t>What is the problem we are trying to solve?</a:t>
            </a:r>
            <a:endParaRPr sz="4100"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251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Scrum is a widely used process that is hard to follow</a:t>
            </a:r>
            <a:endParaRPr sz="2800"/>
          </a:p>
          <a:p>
            <a:pPr indent="-233680" lvl="1" marL="4114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Team members have a lot of meetings to attend</a:t>
            </a:r>
            <a:endParaRPr sz="2600"/>
          </a:p>
          <a:p>
            <a:pPr indent="-233680" lvl="1" marL="4114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Scrum masters have a lot of documents to keep synchronized</a:t>
            </a:r>
            <a:endParaRPr sz="2600"/>
          </a:p>
          <a:p>
            <a:pPr indent="-233680" lvl="1" marL="41148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600"/>
              <a:t>Companies practicing Scrum often skip key steps in the process</a:t>
            </a:r>
            <a:endParaRPr sz="2600"/>
          </a:p>
          <a:p>
            <a:pPr indent="-233679" lvl="2" marL="566928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leads to “flaccid Scrum”</a:t>
            </a:r>
            <a:endParaRPr sz="2200"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6"/>
          <p:cNvSpPr txBox="1"/>
          <p:nvPr>
            <p:ph idx="2" type="body"/>
          </p:nvPr>
        </p:nvSpPr>
        <p:spPr>
          <a:xfrm>
            <a:off x="1097280" y="1972734"/>
            <a:ext cx="4937700" cy="3378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b="1" lang="en-US" sz="2300"/>
              <a:t>Streamline the Scrum Process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Synchronize elements across documents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Organizing stories and sprints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b="1" lang="en-US" sz="2300"/>
              <a:t>Enforces Scrum practices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Planning Poker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Signing Releases and Sprints</a:t>
            </a:r>
            <a:endParaRPr b="1" sz="2300"/>
          </a:p>
        </p:txBody>
      </p:sp>
      <p:sp>
        <p:nvSpPr>
          <p:cNvPr id="138" name="Google Shape;138;p6"/>
          <p:cNvSpPr txBox="1"/>
          <p:nvPr/>
        </p:nvSpPr>
        <p:spPr>
          <a:xfrm>
            <a:off x="0" y="6395250"/>
            <a:ext cx="237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Edison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>
            <p:ph idx="4" type="body"/>
          </p:nvPr>
        </p:nvSpPr>
        <p:spPr>
          <a:xfrm>
            <a:off x="6217925" y="1972723"/>
            <a:ext cx="4937700" cy="4218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300"/>
              <a:buChar char="▪"/>
            </a:pPr>
            <a:r>
              <a:rPr b="1" lang="en-US" sz="2300"/>
              <a:t>Goals for Release 1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Release plan page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Overcome infrastructure and spikes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b="1" lang="en-US" sz="2300"/>
              <a:t>Goals for Release 2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Release plan page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Signing release plans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Planning poker</a:t>
            </a:r>
            <a:endParaRPr sz="2300">
              <a:solidFill>
                <a:schemeClr val="dk2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▪"/>
            </a:pPr>
            <a:r>
              <a:rPr lang="en-US" sz="2300">
                <a:solidFill>
                  <a:schemeClr val="dk2"/>
                </a:solidFill>
              </a:rPr>
              <a:t>Sprints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Project Constraints</a:t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1097275" y="2134774"/>
            <a:ext cx="49377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lang="en-US"/>
              <a:t>Web App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lang="en-US"/>
              <a:t>ORM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Char char="▪"/>
            </a:pPr>
            <a:r>
              <a:rPr lang="en-US"/>
              <a:t>Relational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11541760" y="645978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0" y="6358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Tanya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70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</a:t>
            </a:r>
            <a:r>
              <a:rPr lang="en-US"/>
              <a:t>uilding off of the problematic </a:t>
            </a:r>
            <a:r>
              <a:rPr lang="en-US"/>
              <a:t>existing</a:t>
            </a:r>
            <a:r>
              <a:rPr lang="en-US"/>
              <a:t> project that the previous team had worked on. 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0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Considered whether starting from </a:t>
            </a:r>
            <a:r>
              <a:rPr lang="en-US"/>
              <a:t>scratch would be easier.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0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Translating the sponsor’s idea into a satisfactory design and database schema.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70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Challenges in learning the new </a:t>
            </a:r>
            <a:r>
              <a:rPr lang="en-US"/>
              <a:t>database</a:t>
            </a:r>
            <a:r>
              <a:rPr lang="en-US"/>
              <a:t> technology which the sponsor recommended we use.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Keeping clean and well-factored code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11155680" y="6459785"/>
            <a:ext cx="1036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Arthur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097280" y="358273"/>
            <a:ext cx="10058400" cy="140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097280" y="1919235"/>
            <a:ext cx="10058400" cy="40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Frontend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designs as a team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Get sponsor approval before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Backend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Watch tutorials for the new technologies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Diagram the data models and relations between </a:t>
            </a:r>
            <a:r>
              <a:rPr lang="en-US"/>
              <a:t>users, sprints, tasks, etc.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Unit testing as we go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backend API where users can create projects, release plans, and sprints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11541760" y="6459785"/>
            <a:ext cx="6502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0" y="6396038"/>
            <a:ext cx="384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Arthur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Oracl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FF0000"/>
      </a:accent1>
      <a:accent2>
        <a:srgbClr val="8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2013-03-26T19:57:12Z</dcterms:created>
  <dc:creator>Evan</dc:creator>
</cp:coreProperties>
</file>