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004000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orient="horz" pos="19087">
          <p15:clr>
            <a:srgbClr val="A4A3A4"/>
          </p15:clr>
        </p15:guide>
        <p15:guide id="3" orient="horz" pos="3625">
          <p15:clr>
            <a:srgbClr val="A4A3A4"/>
          </p15:clr>
        </p15:guide>
        <p15:guide id="4" orient="horz" pos="2070">
          <p15:clr>
            <a:srgbClr val="A4A3A4"/>
          </p15:clr>
        </p15:guide>
        <p15:guide id="5" pos="7439">
          <p15:clr>
            <a:srgbClr val="A4A3A4"/>
          </p15:clr>
        </p15:guide>
        <p15:guide id="6" pos="8412">
          <p15:clr>
            <a:srgbClr val="A4A3A4"/>
          </p15:clr>
        </p15:guide>
        <p15:guide id="7" pos="15311">
          <p15:clr>
            <a:srgbClr val="A4A3A4"/>
          </p15:clr>
        </p15:guide>
        <p15:guide id="8" pos="24535">
          <p15:clr>
            <a:srgbClr val="A4A3A4"/>
          </p15:clr>
        </p15:guide>
        <p15:guide id="9" pos="1150">
          <p15:clr>
            <a:srgbClr val="A4A3A4"/>
          </p15:clr>
        </p15:guide>
        <p15:guide id="10" pos="16330">
          <p15:clr>
            <a:srgbClr val="A4A3A4"/>
          </p15:clr>
        </p15:guide>
        <p15:guide id="11" pos="23563">
          <p15:clr>
            <a:srgbClr val="A4A3A4"/>
          </p15:clr>
        </p15:guide>
        <p15:guide id="12" pos="30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42" autoAdjust="0"/>
    <p:restoredTop sz="94854"/>
  </p:normalViewPr>
  <p:slideViewPr>
    <p:cSldViewPr snapToGrid="0">
      <p:cViewPr>
        <p:scale>
          <a:sx n="40" d="100"/>
          <a:sy n="40" d="100"/>
        </p:scale>
        <p:origin x="740" y="-1284"/>
      </p:cViewPr>
      <p:guideLst>
        <p:guide orient="horz" pos="697"/>
        <p:guide orient="horz" pos="19087"/>
        <p:guide orient="horz" pos="3625"/>
        <p:guide orient="horz" pos="2070"/>
        <p:guide pos="7439"/>
        <p:guide pos="8412"/>
        <p:guide pos="15311"/>
        <p:guide pos="24535"/>
        <p:guide pos="1150"/>
        <p:guide pos="16330"/>
        <p:guide pos="23563"/>
        <p:guide pos="30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C722B2-31A4-D254-BA87-C99BF544F0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E3F49-8157-26A1-C8FF-42402E710BC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A950090-3CF1-2441-B70E-B45E0A75AA0C}" type="datetime1">
              <a:rPr lang="en-US" altLang="en-US"/>
              <a:pPr>
                <a:defRPr/>
              </a:pPr>
              <a:t>5/19/2024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454EA8D-CCB2-B518-2975-D2744FEBFC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3840163"/>
            <a:ext cx="307213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8AE807F-2CF2-7859-1429-410713E6E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BB3DC-0E84-96F5-1730-56078F79A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824E4-C639-9DAB-A767-5BBA200DE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EDD4FB-33A1-1646-AAA5-A6A4EEC2D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539016EE-17D5-D992-1EEC-B98AD6BCB7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70A5444-BB04-F70F-D7A3-63F6813ABB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D5D606AE-5F9B-A83E-C483-B4C303BB6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D9695B-EB48-9C47-908A-D62C3333503A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4" y="9942601"/>
            <a:ext cx="43526075" cy="68588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134983"/>
            <a:ext cx="35845750" cy="818003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F42AEB-55D0-3F85-FAE2-343A57DB38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8DAF37-D406-7CE7-2962-C62F7129B8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27016A-AD37-FB48-09AC-AC179E621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C4E97-9A01-0246-A320-A3C3634C4F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82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1182A9-4DD6-E0F3-5168-35C940182F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E030F9-B475-BA46-C33C-498301DA17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62410D-4D93-E2DC-A527-7DFD4F1FC9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3544E-2CA9-0546-BD3E-D1372BF68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28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4" y="2844492"/>
            <a:ext cx="10880725" cy="256035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44492"/>
            <a:ext cx="32492950" cy="256035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195BB3-E71A-34C9-AF6E-9403CB0BA5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9E0316-DF58-05EE-F1D3-5532C1A085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EBA655-5548-FE85-CF7C-DCA7F2944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E47C9-539E-1647-B8E4-9294B0C44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91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478601-792C-9891-59A3-A83FBE9E7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1521F9-5927-14C7-8CA0-666D871A8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E969D0-1CDE-FDE9-1B84-6E56337F1E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2AB91-49EC-9641-94AA-383F927DA0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2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1" y="20565843"/>
            <a:ext cx="43526075" cy="6355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13564968"/>
            <a:ext cx="43526075" cy="7000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BE4547-B48A-FD80-ACD9-F5E0864FF2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6467C6-52E1-3623-F1D3-490526F7D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38CCE9-C2E5-DF7E-E447-0605D204CF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495A3-3462-994C-8DBC-E9E98C468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0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4" y="9246527"/>
            <a:ext cx="21686837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246527"/>
            <a:ext cx="21686838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BB45E-649D-CF59-6F81-838DC30C0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CF376-58C6-931E-1A2F-5AD8FB9E9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3790F-E274-8626-60BA-704DCE0C44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DC193-8E1A-084F-A7BA-BB1D3D020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63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9" y="1281024"/>
            <a:ext cx="46085125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164476"/>
            <a:ext cx="22625050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149417"/>
            <a:ext cx="22625050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164476"/>
            <a:ext cx="22632988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149417"/>
            <a:ext cx="22632988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72901E-6EC8-14D7-AA1B-30CF21A05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B2EB95-1F0F-900D-8E08-4F83A7A7F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D81631-DC41-DEED-AAFE-0EFA442141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253E-BD39-EC42-9BF7-CE55D19F54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71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C4AAA1-53FD-7570-70A5-F0B6E1A6CF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AD6895-2EA5-A4FF-BA49-0C168CEE0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9D4EB7-6571-973B-A4F8-490E7013D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C582-FF96-6A45-BA1D-E295F14D11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8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F68D90-AD43-58C7-BBC7-024475FE1D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DEF49F8-8842-4E96-6F87-307B53BF5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D03A15C-C5CF-65E4-1491-D96A5B7F6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55C3C-59B6-274D-BDD5-7C0B0D1FA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94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74851"/>
            <a:ext cx="16846550" cy="54219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74851"/>
            <a:ext cx="28625800" cy="27313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96825"/>
            <a:ext cx="16846550" cy="21891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1A39A-E54D-B9F3-D224-78B0142371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F0FA3E-2C0C-8C9F-01DC-59DF4D3F1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A4E33B-3661-383D-5C8F-FBC7CF7996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15990-3AE6-8A4C-836B-D546292B9E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43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6" y="22402492"/>
            <a:ext cx="30724475" cy="26453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6" y="2859927"/>
            <a:ext cx="30724475" cy="19201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6" y="25047885"/>
            <a:ext cx="30724475" cy="3755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75A5D-13A9-95D6-8074-DC597D17A8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6B7FB-9585-5156-8640-A0DE38DBC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7250B-B74D-A6A1-4335-0DBFF21039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027F3-09C3-1947-BDD5-B75C326278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4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4DFE7E-DED5-C6AD-C136-125CEC4E9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44800"/>
            <a:ext cx="435260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CC70CC-F25F-424C-EDC7-AF397CE9D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247188"/>
            <a:ext cx="43526075" cy="1920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1E01E8-2391-6625-7256-1F0EECB4B2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B0BF495-26C4-D090-C95E-16A8B95A12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159200"/>
            <a:ext cx="16214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1ABE7E7-0E64-3484-B788-79EBE8FD9A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8CBB54A-0384-3246-9161-B295336B76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9pPr>
    </p:titleStyle>
    <p:bodyStyle>
      <a:lvl1pPr marL="1528763" indent="-1528763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311525" indent="-1273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5094288" indent="-1019175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7132638" indent="-1019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9169400" indent="-1017588" algn="l" defTabSz="4075113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38087C7-E051-E090-3B70-0CDE694B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7787"/>
            <a:ext cx="51206400" cy="32004000"/>
          </a:xfrm>
          <a:prstGeom prst="rect">
            <a:avLst/>
          </a:prstGeom>
          <a:gradFill flip="none" rotWithShape="1">
            <a:gsLst>
              <a:gs pos="15000">
                <a:srgbClr val="85DBFF"/>
              </a:gs>
              <a:gs pos="0">
                <a:srgbClr val="14B8FE"/>
              </a:gs>
              <a:gs pos="33000">
                <a:srgbClr val="14BBFE">
                  <a:tint val="44500"/>
                  <a:satMod val="160000"/>
                </a:srgbClr>
              </a:gs>
              <a:gs pos="24000">
                <a:srgbClr val="87DCFF"/>
              </a:gs>
              <a:gs pos="100000">
                <a:srgbClr val="14BBFE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8D8D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dirty="0">
              <a:solidFill>
                <a:srgbClr val="FFFFFF"/>
              </a:solidFill>
              <a:latin typeface="Avenir Book" panose="02000503020000020003" pitchFamily="2" charset="0"/>
            </a:endParaRPr>
          </a:p>
        </p:txBody>
      </p:sp>
      <p:sp>
        <p:nvSpPr>
          <p:cNvPr id="14339" name="Text Box 7">
            <a:extLst>
              <a:ext uri="{FF2B5EF4-FFF2-40B4-BE49-F238E27FC236}">
                <a16:creationId xmlns:a16="http://schemas.microsoft.com/office/drawing/2014/main" id="{C0A2E2C8-515D-507B-8867-A46BE0CFB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832475"/>
            <a:ext cx="10512425" cy="101695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0063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0063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0063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4800" b="1" dirty="0">
                <a:latin typeface="Avenir Heavy" panose="02000503020000020003" pitchFamily="2" charset="0"/>
              </a:rPr>
              <a:t>Introduction &amp; Motivation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ja-JP" sz="2400" dirty="0">
              <a:latin typeface="Avenir Book" panose="02000503020000020003" pitchFamily="2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Most analysis focus on factors that influence pedestrian behavior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Emphasis on behavior diversity instead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Existing datasets lack consistent annotations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Text-based explanations vary too much across annotators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Per-frame annotations cause redundancy &amp; obscure temporal relationships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sz="3500">
                <a:latin typeface="Avenir Book" panose="02000503020000020003" pitchFamily="2" charset="0"/>
              </a:rPr>
              <a:t>Existing datasets </a:t>
            </a:r>
            <a:r>
              <a:rPr lang="en-US" altLang="ja-JP" sz="3500" dirty="0">
                <a:latin typeface="Avenir Book" panose="02000503020000020003" pitchFamily="2" charset="0"/>
              </a:rPr>
              <a:t>don’t contain rare, edge-case scenarios in social media </a:t>
            </a:r>
            <a:r>
              <a:rPr lang="en-US" altLang="ja-JP" sz="3500">
                <a:latin typeface="Avenir Book" panose="02000503020000020003" pitchFamily="2" charset="0"/>
              </a:rPr>
              <a:t>dash-cam videos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sz="3500">
                <a:latin typeface="Avenir Book" panose="02000503020000020003" pitchFamily="2" charset="0"/>
              </a:rPr>
              <a:t>Pedestrian behavior-driven research (e.g., behavior prediction)</a:t>
            </a:r>
          </a:p>
          <a:p>
            <a:pPr eaLnBrk="1" hangingPunct="1">
              <a:spcBef>
                <a:spcPct val="10000"/>
              </a:spcBef>
              <a:buNone/>
            </a:pPr>
            <a:endParaRPr lang="en-US" altLang="ja-JP" sz="3500">
              <a:latin typeface="Avenir Book" panose="02000503020000020003" pitchFamily="2" charset="0"/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ja-JP" sz="2800" i="1">
                <a:solidFill>
                  <a:srgbClr val="00B0F0"/>
                </a:solidFill>
                <a:latin typeface="Avenir Book" panose="02000503020000020003" pitchFamily="2" charset="0"/>
              </a:rPr>
              <a:t>https://github.com/adhocmaster/ped-behavior-annotator</a:t>
            </a:r>
            <a:endParaRPr lang="en-US" altLang="ja-JP" sz="2800" i="1" dirty="0">
              <a:solidFill>
                <a:srgbClr val="00B0F0"/>
              </a:solidFill>
              <a:latin typeface="Avenir Book" panose="02000503020000020003" pitchFamily="2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BFC4C4D6-26AC-31FD-6702-F6FFA6164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16459201"/>
            <a:ext cx="10512425" cy="1128553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8000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1428750" indent="-685800">
              <a:spcBef>
                <a:spcPct val="20000"/>
              </a:spcBef>
              <a:buChar char="–"/>
              <a:tabLst>
                <a:tab pos="508000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8000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4800" b="1" dirty="0">
                <a:solidFill>
                  <a:srgbClr val="000000"/>
                </a:solidFill>
                <a:latin typeface="Avenir Heavy" panose="02000503020000020003" pitchFamily="2" charset="0"/>
              </a:rPr>
              <a:t>Contributions</a:t>
            </a:r>
            <a:r>
              <a:rPr lang="en-US" altLang="en-US" sz="4800" dirty="0">
                <a:solidFill>
                  <a:srgbClr val="FF8000"/>
                </a:solidFill>
                <a:latin typeface="Avenir Book" panose="02000503020000020003" pitchFamily="2" charset="0"/>
              </a:rPr>
              <a:t>	</a:t>
            </a:r>
            <a:endParaRPr lang="en-US" altLang="en-US" sz="4800" dirty="0">
              <a:latin typeface="Avenir Book" panose="02000503020000020003" pitchFamily="2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2400" dirty="0">
              <a:latin typeface="Avenir Book" panose="02000503020000020003" pitchFamily="2" charset="0"/>
            </a:endParaRPr>
          </a:p>
          <a:p>
            <a:pPr eaLnBrk="1" hangingPunct="1">
              <a:spcBef>
                <a:spcPts val="5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Single-frame + Multi-frame Annotations: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3500" dirty="0">
                <a:latin typeface="Avenir Book" panose="02000503020000020003" pitchFamily="2" charset="0"/>
              </a:rPr>
              <a:t>Single-frame — identification and categorization of objects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3500" dirty="0">
                <a:latin typeface="Avenir Book" panose="02000503020000020003" pitchFamily="2" charset="0"/>
              </a:rPr>
              <a:t>Multi-frame — captures behaviors from start to end</a:t>
            </a:r>
          </a:p>
          <a:p>
            <a:pPr eaLnBrk="1" hangingPunct="1">
              <a:spcBef>
                <a:spcPts val="5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Structured Datasets: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3500" dirty="0">
                <a:latin typeface="Avenir Book" panose="02000503020000020003" pitchFamily="2" charset="0"/>
              </a:rPr>
              <a:t>Tags prevent wording differences between human annotators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3500" dirty="0">
                <a:latin typeface="Avenir Book" panose="02000503020000020003" pitchFamily="2" charset="0"/>
              </a:rPr>
              <a:t>Controlled vocabulary with explicit definitions enables tag querying</a:t>
            </a:r>
          </a:p>
          <a:p>
            <a:pPr eaLnBrk="1" hangingPunct="1">
              <a:spcBef>
                <a:spcPts val="5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Set of Pedestrian/Vehicle Behavior Tags: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3500" dirty="0">
                <a:latin typeface="Avenir Book" panose="02000503020000020003" pitchFamily="2" charset="0"/>
              </a:rPr>
              <a:t>Standardizes a collection of possible behaviors that can be exhibited</a:t>
            </a:r>
          </a:p>
          <a:p>
            <a:pPr eaLnBrk="1" hangingPunct="1">
              <a:spcBef>
                <a:spcPts val="500"/>
              </a:spcBef>
            </a:pPr>
            <a:r>
              <a:rPr lang="en-US" altLang="ja-JP" sz="3500">
                <a:latin typeface="Avenir Book" panose="02000503020000020003" pitchFamily="2" charset="0"/>
              </a:rPr>
              <a:t>Annotation Tool for Social </a:t>
            </a:r>
            <a:r>
              <a:rPr lang="en-US" altLang="ja-JP" sz="3500" dirty="0">
                <a:latin typeface="Avenir Book" panose="02000503020000020003" pitchFamily="2" charset="0"/>
              </a:rPr>
              <a:t>Media Dash-cam Videos</a:t>
            </a: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5C1A9DA7-CFDE-FC92-990D-01C588FFF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2363" y="5811838"/>
            <a:ext cx="23347362" cy="219329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0063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0063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0063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rgbClr val="000000"/>
                </a:solidFill>
                <a:latin typeface="Avenir Heavy" panose="02000503020000020003" pitchFamily="2" charset="0"/>
              </a:rPr>
              <a:t>Methodology &amp; Results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endParaRPr lang="en-US" altLang="ja-JP" sz="4800" dirty="0">
              <a:latin typeface="Avenir Book" panose="02000503020000020003" pitchFamily="2" charset="0"/>
            </a:endParaRP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ja-JP" sz="3500" b="1" dirty="0">
                <a:latin typeface="Avenir Book" panose="02000503020000020003" pitchFamily="2" charset="0"/>
              </a:rPr>
              <a:t>Data Model of an Annotation</a:t>
            </a:r>
            <a:endParaRPr lang="en-US" altLang="ja-JP" sz="3500" dirty="0">
              <a:latin typeface="Avenir Book" panose="02000503020000020003" pitchFamily="2" charset="0"/>
            </a:endParaRPr>
          </a:p>
          <a:p>
            <a:pPr eaLnBrk="1" hangingPunct="1">
              <a:spcBef>
                <a:spcPts val="5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Pedestrian Behaviors</a:t>
            </a:r>
          </a:p>
          <a:p>
            <a:pPr eaLnBrk="1" hangingPunct="1">
              <a:spcBef>
                <a:spcPts val="5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Vehicle Behaviors</a:t>
            </a:r>
          </a:p>
          <a:p>
            <a:pPr eaLnBrk="1" hangingPunct="1">
              <a:spcBef>
                <a:spcPts val="5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Environment Conditions</a:t>
            </a:r>
          </a:p>
          <a:p>
            <a:pPr eaLnBrk="1" hangingPunct="1">
              <a:spcBef>
                <a:spcPts val="5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Pedestrian Demographics</a:t>
            </a:r>
          </a:p>
          <a:p>
            <a:pPr eaLnBrk="1" hangingPunct="1">
              <a:spcBef>
                <a:spcPts val="5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Additional Information</a:t>
            </a:r>
          </a:p>
          <a:p>
            <a:pPr eaLnBrk="1" hangingPunct="1">
              <a:spcBef>
                <a:spcPts val="500"/>
              </a:spcBef>
              <a:buNone/>
            </a:pPr>
            <a:endParaRPr lang="en-US" altLang="ja-JP" sz="2500" b="1" dirty="0">
              <a:latin typeface="Avenir Book" panose="02000503020000020003" pitchFamily="2" charset="0"/>
            </a:endParaRPr>
          </a:p>
          <a:p>
            <a:pPr eaLnBrk="1" hangingPunct="1">
              <a:spcBef>
                <a:spcPts val="500"/>
              </a:spcBef>
              <a:buNone/>
            </a:pPr>
            <a:r>
              <a:rPr lang="en-US" altLang="ja-JP" sz="3500" b="1" dirty="0">
                <a:latin typeface="Avenir Book" panose="02000503020000020003" pitchFamily="2" charset="0"/>
              </a:rPr>
              <a:t>Purpose</a:t>
            </a:r>
          </a:p>
          <a:p>
            <a:pPr eaLnBrk="1" hangingPunct="1">
              <a:spcBef>
                <a:spcPts val="500"/>
              </a:spcBef>
              <a:buNone/>
            </a:pPr>
            <a:endParaRPr lang="en-US" altLang="ja-JP" sz="3500" b="1" dirty="0">
              <a:latin typeface="Avenir Book" panose="02000503020000020003" pitchFamily="2" charset="0"/>
            </a:endParaRPr>
          </a:p>
          <a:p>
            <a:pPr eaLnBrk="1" hangingPunct="1">
              <a:spcBef>
                <a:spcPts val="500"/>
              </a:spcBef>
              <a:buNone/>
            </a:pPr>
            <a:endParaRPr lang="en-US" altLang="ja-JP" sz="3500" b="1" dirty="0">
              <a:latin typeface="Avenir Book" panose="02000503020000020003" pitchFamily="2" charset="0"/>
            </a:endParaRPr>
          </a:p>
          <a:p>
            <a:pPr eaLnBrk="1" hangingPunct="1">
              <a:spcBef>
                <a:spcPts val="500"/>
              </a:spcBef>
              <a:buNone/>
            </a:pPr>
            <a:endParaRPr lang="en-US" altLang="ja-JP" sz="3500" b="1" dirty="0">
              <a:latin typeface="Avenir Book" panose="02000503020000020003" pitchFamily="2" charset="0"/>
            </a:endParaRPr>
          </a:p>
          <a:p>
            <a:pPr eaLnBrk="1" hangingPunct="1">
              <a:spcBef>
                <a:spcPts val="500"/>
              </a:spcBef>
              <a:buNone/>
            </a:pPr>
            <a:endParaRPr lang="en-US" altLang="ja-JP" sz="3500" b="1" dirty="0">
              <a:latin typeface="Avenir Book" panose="02000503020000020003" pitchFamily="2" charset="0"/>
            </a:endParaRPr>
          </a:p>
          <a:p>
            <a:pPr eaLnBrk="1" hangingPunct="1">
              <a:spcBef>
                <a:spcPts val="500"/>
              </a:spcBef>
              <a:buNone/>
            </a:pPr>
            <a:endParaRPr lang="en-US" altLang="ja-JP" sz="3500" b="1" dirty="0">
              <a:latin typeface="Avenir Book" panose="02000503020000020003" pitchFamily="2" charset="0"/>
            </a:endParaRPr>
          </a:p>
          <a:p>
            <a:pPr eaLnBrk="1" hangingPunct="1">
              <a:spcBef>
                <a:spcPts val="500"/>
              </a:spcBef>
              <a:buNone/>
            </a:pPr>
            <a:endParaRPr lang="en-US" altLang="ja-JP" sz="3500" b="1" dirty="0">
              <a:latin typeface="Avenir Book" panose="02000503020000020003" pitchFamily="2" charset="0"/>
            </a:endParaRPr>
          </a:p>
          <a:p>
            <a:pPr eaLnBrk="1" hangingPunct="1">
              <a:spcBef>
                <a:spcPts val="500"/>
              </a:spcBef>
              <a:buNone/>
            </a:pPr>
            <a:endParaRPr lang="en-US" altLang="ja-JP" sz="2500" b="1" dirty="0">
              <a:latin typeface="Avenir Book" panose="02000503020000020003" pitchFamily="2" charset="0"/>
            </a:endParaRPr>
          </a:p>
          <a:p>
            <a:pPr eaLnBrk="1" hangingPunct="1">
              <a:spcBef>
                <a:spcPts val="500"/>
              </a:spcBef>
              <a:buNone/>
            </a:pPr>
            <a:r>
              <a:rPr lang="en-US" altLang="ja-JP" sz="3500" b="1" dirty="0">
                <a:latin typeface="Avenir Book" panose="02000503020000020003" pitchFamily="2" charset="0"/>
              </a:rPr>
              <a:t>Tag Subsets</a:t>
            </a:r>
          </a:p>
          <a:p>
            <a:pPr eaLnBrk="1" hangingPunct="1">
              <a:spcBef>
                <a:spcPts val="500"/>
              </a:spcBef>
              <a:buNone/>
            </a:pPr>
            <a:endParaRPr lang="en-US" altLang="ja-JP" sz="3500" b="1" dirty="0">
              <a:latin typeface="Avenir Book" panose="02000503020000020003" pitchFamily="2" charset="0"/>
            </a:endParaRPr>
          </a:p>
          <a:p>
            <a:pPr eaLnBrk="1" hangingPunct="1">
              <a:spcBef>
                <a:spcPts val="500"/>
              </a:spcBef>
              <a:buNone/>
            </a:pPr>
            <a:endParaRPr lang="en-US" altLang="ja-JP" sz="3500" dirty="0">
              <a:latin typeface="Avenir Book" panose="02000503020000020003" pitchFamily="2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622CD791-8E21-6A5D-55CD-D09F5D7BD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4975" y="5805488"/>
            <a:ext cx="10512425" cy="219329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635000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35000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35000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4800" b="1" dirty="0">
                <a:solidFill>
                  <a:srgbClr val="000000"/>
                </a:solidFill>
                <a:latin typeface="Avenir Heavy" panose="02000503020000020003" pitchFamily="2" charset="0"/>
              </a:rPr>
              <a:t>Future Works &amp; Conclusions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ja-JP" sz="3500">
                <a:latin typeface="Avenir Book" panose="02000503020000020003" pitchFamily="2" charset="0"/>
              </a:rPr>
              <a:t>Improving Annotation </a:t>
            </a:r>
            <a:r>
              <a:rPr lang="en-US" altLang="ja-JP" sz="3500" dirty="0">
                <a:latin typeface="Avenir Book" panose="02000503020000020003" pitchFamily="2" charset="0"/>
              </a:rPr>
              <a:t>Accuracy + Consistency</a:t>
            </a:r>
          </a:p>
          <a:p>
            <a:pPr marL="685800" indent="-685800" eaLnBrk="1" hangingPunct="1">
              <a:spcBef>
                <a:spcPct val="50000"/>
              </a:spcBef>
              <a:defRPr/>
            </a:pPr>
            <a:r>
              <a:rPr lang="en-US" altLang="ja-JP" sz="3500" dirty="0">
                <a:latin typeface="Avenir Book" panose="02000503020000020003" pitchFamily="2" charset="0"/>
              </a:rPr>
              <a:t>Establishing a comprehensive set of ontology with more behavior coverage</a:t>
            </a:r>
          </a:p>
          <a:p>
            <a:pPr marL="685800" indent="-685800" eaLnBrk="1" hangingPunct="1">
              <a:spcBef>
                <a:spcPct val="50000"/>
              </a:spcBef>
              <a:defRPr/>
            </a:pPr>
            <a:r>
              <a:rPr lang="en-US" altLang="ja-JP" sz="3500" dirty="0">
                <a:latin typeface="Avenir Book" panose="02000503020000020003" pitchFamily="2" charset="0"/>
              </a:rPr>
              <a:t>Option for users to configure and add their own tags as appropriate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ja-JP" sz="3500" dirty="0">
                <a:latin typeface="Avenir Book" panose="02000503020000020003" pitchFamily="2" charset="0"/>
              </a:rPr>
              <a:t>Dataset Development</a:t>
            </a:r>
          </a:p>
          <a:p>
            <a:pPr marL="685800" indent="-685800" eaLnBrk="1" hangingPunct="1">
              <a:spcBef>
                <a:spcPct val="50000"/>
              </a:spcBef>
              <a:defRPr/>
            </a:pPr>
            <a:r>
              <a:rPr lang="en-US" altLang="ja-JP" sz="3500" dirty="0">
                <a:latin typeface="Avenir Book" panose="02000503020000020003" pitchFamily="2" charset="0"/>
              </a:rPr>
              <a:t>Release initial datasets with dash-cam videos from YouTube and Instagram</a:t>
            </a:r>
          </a:p>
          <a:p>
            <a:pPr marL="685800" indent="-685800" eaLnBrk="1" hangingPunct="1">
              <a:spcBef>
                <a:spcPct val="50000"/>
              </a:spcBef>
              <a:defRPr/>
            </a:pPr>
            <a:r>
              <a:rPr lang="en-US" altLang="ja-JP" sz="3500" dirty="0">
                <a:latin typeface="Avenir Book" panose="02000503020000020003" pitchFamily="2" charset="0"/>
              </a:rPr>
              <a:t>More advanced dataset: recent work has shown the benefit of a defined ego-vehicle relative coordinate system; supporting this in </a:t>
            </a:r>
            <a:r>
              <a:rPr lang="en-US" altLang="ja-JP" sz="3500" dirty="0" err="1">
                <a:latin typeface="Avenir Book" panose="02000503020000020003" pitchFamily="2" charset="0"/>
              </a:rPr>
              <a:t>PedAnalyze</a:t>
            </a:r>
            <a:r>
              <a:rPr lang="en-US" altLang="ja-JP" sz="3500" dirty="0">
                <a:latin typeface="Avenir Book" panose="02000503020000020003" pitchFamily="2" charset="0"/>
              </a:rPr>
              <a:t> removes the need for absolute positioning. When combined with behavior tags, this will allow for the re-creation of these scenarios in AV simulators.</a:t>
            </a:r>
          </a:p>
          <a:p>
            <a:pPr eaLnBrk="1" hangingPunct="1">
              <a:spcBef>
                <a:spcPct val="50000"/>
              </a:spcBef>
              <a:buNone/>
              <a:defRPr/>
            </a:pPr>
            <a:r>
              <a:rPr lang="en-US" altLang="ja-JP" sz="3500" dirty="0">
                <a:latin typeface="Avenir Book" panose="02000503020000020003" pitchFamily="2" charset="0"/>
              </a:rPr>
              <a:t>Collaboration + Integration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lang="en-US" altLang="ja-JP" sz="3500" dirty="0">
                <a:latin typeface="Avenir Book" panose="02000503020000020003" pitchFamily="2" charset="0"/>
              </a:rPr>
              <a:t>Capability for team members to collaborate and merge annotations —  beneficial for locating and resolving inter-rater disagreements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lang="en-US" altLang="ja-JP" sz="3500" dirty="0">
                <a:latin typeface="Avenir Book" panose="02000503020000020003" pitchFamily="2" charset="0"/>
              </a:rPr>
              <a:t>Integration with Instagram, Facebook, and other platforms</a:t>
            </a:r>
          </a:p>
          <a:p>
            <a:pPr eaLnBrk="1" hangingPunct="1">
              <a:spcBef>
                <a:spcPct val="50000"/>
              </a:spcBef>
              <a:buNone/>
              <a:defRPr/>
            </a:pPr>
            <a:r>
              <a:rPr lang="en-US" altLang="ja-JP" sz="3500" dirty="0">
                <a:latin typeface="Avenir Book" panose="02000503020000020003" pitchFamily="2" charset="0"/>
              </a:rPr>
              <a:t>UI Rearrangement (ongoing)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D4CEE74C-28E4-75B2-EE79-C61CCC6DC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2746375"/>
            <a:ext cx="477012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274320" rIns="274320" bIns="274320" anchor="ctr">
            <a:spAutoFit/>
          </a:bodyPr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600"/>
              </a:spcAft>
              <a:buFontTx/>
              <a:buNone/>
            </a:pPr>
            <a:r>
              <a:rPr lang="en-US" altLang="en-US" sz="5400" b="1" dirty="0">
                <a:latin typeface="Avenir Medium" panose="02000503020000020003" pitchFamily="2" charset="0"/>
              </a:rPr>
              <a:t>Taorui Huang, Golam Md </a:t>
            </a:r>
            <a:r>
              <a:rPr lang="en-US" altLang="en-US" sz="5400" b="1" dirty="0" err="1">
                <a:latin typeface="Avenir Medium" panose="02000503020000020003" pitchFamily="2" charset="0"/>
              </a:rPr>
              <a:t>Muktadir</a:t>
            </a:r>
            <a:r>
              <a:rPr lang="en-US" altLang="en-US" sz="5400" b="1" dirty="0">
                <a:latin typeface="Avenir Medium" panose="02000503020000020003" pitchFamily="2" charset="0"/>
              </a:rPr>
              <a:t>, Srishti </a:t>
            </a:r>
            <a:r>
              <a:rPr lang="en-US" altLang="en-US" sz="5400" b="1" dirty="0" err="1">
                <a:latin typeface="Avenir Medium" panose="02000503020000020003" pitchFamily="2" charset="0"/>
              </a:rPr>
              <a:t>Sripada</a:t>
            </a:r>
            <a:r>
              <a:rPr lang="en-US" altLang="en-US" sz="5400" b="1" dirty="0">
                <a:latin typeface="Avenir Medium" panose="02000503020000020003" pitchFamily="2" charset="0"/>
              </a:rPr>
              <a:t>, Rishi Saravanan, Amelia Yuan, Jim Whitehead</a:t>
            </a:r>
            <a:endParaRPr lang="en-US" altLang="en-US" sz="5400" b="1" dirty="0">
              <a:latin typeface="Avenir Book" panose="02000503020000020003" pitchFamily="2" charset="0"/>
            </a:endParaRPr>
          </a:p>
          <a:p>
            <a:pPr algn="ctr" eaLnBrk="1" hangingPunct="1">
              <a:spcBef>
                <a:spcPct val="50000"/>
              </a:spcBef>
              <a:spcAft>
                <a:spcPts val="600"/>
              </a:spcAft>
              <a:buFontTx/>
              <a:buNone/>
            </a:pPr>
            <a:r>
              <a:rPr lang="en-US" altLang="en-US" sz="5400" b="1" dirty="0">
                <a:latin typeface="Avenir Book" panose="02000503020000020003" pitchFamily="2" charset="0"/>
              </a:rPr>
              <a:t>Department of Computer Science and Engineering, </a:t>
            </a:r>
            <a:r>
              <a:rPr lang="en-US" altLang="en-US" sz="5400" dirty="0">
                <a:latin typeface="Avenir Book" panose="02000503020000020003" pitchFamily="2" charset="0"/>
              </a:rPr>
              <a:t>University of California, Santa Cruz</a:t>
            </a: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5223AF65-6C95-840C-EA00-52EC6F949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1095802"/>
            <a:ext cx="47458312" cy="165013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11000" b="1" dirty="0" err="1">
                <a:ln>
                  <a:solidFill>
                    <a:schemeClr val="bg1"/>
                  </a:solidFill>
                </a:ln>
                <a:latin typeface="Avenir Heavy"/>
                <a:ea typeface="ＭＳ Ｐゴシック" charset="0"/>
                <a:cs typeface="Avenir Heavy"/>
              </a:rPr>
              <a:t>PedAnalyze</a:t>
            </a:r>
            <a:r>
              <a:rPr lang="en-US" sz="11000" b="1" dirty="0">
                <a:ln>
                  <a:solidFill>
                    <a:schemeClr val="bg1"/>
                  </a:solidFill>
                </a:ln>
                <a:latin typeface="Avenir Heavy"/>
                <a:ea typeface="ＭＳ Ｐゴシック" charset="0"/>
                <a:cs typeface="Avenir Heavy"/>
              </a:rPr>
              <a:t> - Pedestrian Behavior Annotator and Ontology</a:t>
            </a:r>
          </a:p>
        </p:txBody>
      </p:sp>
      <p:pic>
        <p:nvPicPr>
          <p:cNvPr id="14348" name="Picture 3">
            <a:extLst>
              <a:ext uri="{FF2B5EF4-FFF2-40B4-BE49-F238E27FC236}">
                <a16:creationId xmlns:a16="http://schemas.microsoft.com/office/drawing/2014/main" id="{7EBB214B-F50A-E7C8-2F5F-068DB52D5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950" y="27744738"/>
            <a:ext cx="116903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7">
            <a:extLst>
              <a:ext uri="{FF2B5EF4-FFF2-40B4-BE49-F238E27FC236}">
                <a16:creationId xmlns:a16="http://schemas.microsoft.com/office/drawing/2014/main" id="{ABD85E2F-E05B-68E1-7736-5AD9F6B66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300" y="27935238"/>
            <a:ext cx="38020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9">
            <a:extLst>
              <a:ext uri="{FF2B5EF4-FFF2-40B4-BE49-F238E27FC236}">
                <a16:creationId xmlns:a16="http://schemas.microsoft.com/office/drawing/2014/main" id="{A2449DFD-B5F2-19AA-DA3F-B55D2A806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8038425"/>
            <a:ext cx="23607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1">
            <a:extLst>
              <a:ext uri="{FF2B5EF4-FFF2-40B4-BE49-F238E27FC236}">
                <a16:creationId xmlns:a16="http://schemas.microsoft.com/office/drawing/2014/main" id="{53AD761C-DF90-0A90-D9B2-2F4FEB39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350" y="7527925"/>
            <a:ext cx="76168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3">
            <a:extLst>
              <a:ext uri="{FF2B5EF4-FFF2-40B4-BE49-F238E27FC236}">
                <a16:creationId xmlns:a16="http://schemas.microsoft.com/office/drawing/2014/main" id="{CB6AB9F6-1423-0B77-F169-9ACB4819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163" y="7527925"/>
            <a:ext cx="599757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15">
            <a:extLst>
              <a:ext uri="{FF2B5EF4-FFF2-40B4-BE49-F238E27FC236}">
                <a16:creationId xmlns:a16="http://schemas.microsoft.com/office/drawing/2014/main" id="{F2EC722E-D6E2-6CD1-E95D-0CB029D4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1775" y="12207240"/>
            <a:ext cx="11637963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4" name="TextBox 5">
            <a:extLst>
              <a:ext uri="{FF2B5EF4-FFF2-40B4-BE49-F238E27FC236}">
                <a16:creationId xmlns:a16="http://schemas.microsoft.com/office/drawing/2014/main" id="{073BBA70-FA38-EA2D-1DF2-CB8198BDB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2438" y="18219103"/>
            <a:ext cx="61150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500"/>
              </a:spcBef>
            </a:pPr>
            <a:r>
              <a:rPr lang="en-US" altLang="ja-JP" sz="3500" b="1" dirty="0" err="1">
                <a:latin typeface="Avenir Book" panose="02000503020000020003" pitchFamily="2" charset="0"/>
              </a:rPr>
              <a:t>PedAnalyze</a:t>
            </a:r>
            <a:r>
              <a:rPr lang="en-US" altLang="ja-JP" sz="3500" b="1" dirty="0">
                <a:latin typeface="Avenir Book" panose="02000503020000020003" pitchFamily="2" charset="0"/>
              </a:rPr>
              <a:t> User Interface</a:t>
            </a:r>
            <a:endParaRPr lang="en-US" altLang="ja-JP" sz="3500" dirty="0"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99E16-633E-958E-D91C-D41FD632E912}"/>
              </a:ext>
            </a:extLst>
          </p:cNvPr>
          <p:cNvSpPr txBox="1"/>
          <p:nvPr/>
        </p:nvSpPr>
        <p:spPr>
          <a:xfrm>
            <a:off x="14641831" y="12549773"/>
            <a:ext cx="9315449" cy="3452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Pedestrian and vehicle behavior tags emphasize interactions and maneuvers</a:t>
            </a:r>
          </a:p>
          <a:p>
            <a:pPr eaLnBrk="1" hangingPunct="1">
              <a:spcBef>
                <a:spcPts val="5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Environment condition and pedestrian demographic tags expose context</a:t>
            </a:r>
          </a:p>
          <a:p>
            <a:pPr eaLnBrk="1" hangingPunct="1">
              <a:spcBef>
                <a:spcPts val="5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Together, these tag categorizations jointly produce the desired description language.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CC15C-15EB-572B-3C87-763C717739BC}"/>
              </a:ext>
            </a:extLst>
          </p:cNvPr>
          <p:cNvSpPr txBox="1"/>
          <p:nvPr/>
        </p:nvSpPr>
        <p:spPr>
          <a:xfrm>
            <a:off x="14641831" y="17180004"/>
            <a:ext cx="931544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en-US" altLang="ja-JP" sz="3500" dirty="0">
                <a:latin typeface="Avenir Book" panose="02000503020000020003" pitchFamily="2" charset="0"/>
              </a:rPr>
              <a:t>We characterized behaviors and conditions into subsets to make the tag searching process more intuitive and fast.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5AC3C8-AE07-7B59-52C9-D4B37190D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62766"/>
              </p:ext>
            </p:extLst>
          </p:nvPr>
        </p:nvGraphicFramePr>
        <p:xfrm>
          <a:off x="14369811" y="19223434"/>
          <a:ext cx="10678954" cy="5889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369">
                  <a:extLst>
                    <a:ext uri="{9D8B030D-6E8A-4147-A177-3AD203B41FA5}">
                      <a16:colId xmlns:a16="http://schemas.microsoft.com/office/drawing/2014/main" val="3623603196"/>
                    </a:ext>
                  </a:extLst>
                </a:gridCol>
                <a:gridCol w="7466585">
                  <a:extLst>
                    <a:ext uri="{9D8B030D-6E8A-4147-A177-3AD203B41FA5}">
                      <a16:colId xmlns:a16="http://schemas.microsoft.com/office/drawing/2014/main" val="1712060500"/>
                    </a:ext>
                  </a:extLst>
                </a:gridCol>
              </a:tblGrid>
              <a:tr h="712763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Subsets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Pedestrian Behavior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50659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r>
                        <a:rPr lang="en-US" sz="3000" b="1" dirty="0"/>
                        <a:t>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Trip, Along lane, Brisk-walk, Group-walk, Group-disperse, Dog-walk, Retreat, Speed-up, Slow-down, Wander, Pause-start, Jaywalking, Cross-on-red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37055"/>
                  </a:ext>
                </a:extLst>
              </a:tr>
              <a:tr h="675249">
                <a:tc>
                  <a:txBody>
                    <a:bodyPr/>
                    <a:lstStyle/>
                    <a:p>
                      <a:r>
                        <a:rPr lang="en-US" sz="3000" b="1" dirty="0"/>
                        <a:t>Instant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Swerve, Break, Flinch out, Flinch in, Frozen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87433"/>
                  </a:ext>
                </a:extLst>
              </a:tr>
              <a:tr h="675249">
                <a:tc>
                  <a:txBody>
                    <a:bodyPr/>
                    <a:lstStyle/>
                    <a:p>
                      <a:r>
                        <a:rPr lang="en-US" sz="3000" b="1" dirty="0"/>
                        <a:t>Collision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Collision, Near-miss, Run into traffic, Thrown 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65160"/>
                  </a:ext>
                </a:extLst>
              </a:tr>
              <a:tr h="675249">
                <a:tc>
                  <a:txBody>
                    <a:bodyPr/>
                    <a:lstStyle/>
                    <a:p>
                      <a:r>
                        <a:rPr lang="en-US" sz="3000" b="1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Make stop, Make go, Aggression, Assault, Observing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88019"/>
                  </a:ext>
                </a:extLst>
              </a:tr>
              <a:tr h="1012873">
                <a:tc>
                  <a:txBody>
                    <a:bodyPr/>
                    <a:lstStyle/>
                    <a:p>
                      <a:r>
                        <a:rPr lang="en-US" sz="3000" b="1" dirty="0"/>
                        <a:t>Mental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Looking, Glancing, Not looking/glancing Distracted, Agitated, Cautious, Indecisive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8639"/>
                  </a:ext>
                </a:extLst>
              </a:tr>
              <a:tr h="675249">
                <a:tc>
                  <a:txBody>
                    <a:bodyPr/>
                    <a:lstStyle/>
                    <a:p>
                      <a:r>
                        <a:rPr lang="en-US" sz="3000" b="1" dirty="0"/>
                        <a:t>Intention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Cross, Not-cross, Not-sure-cross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371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DCD480-ED14-7D05-4306-617C753A2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33999"/>
              </p:ext>
            </p:extLst>
          </p:nvPr>
        </p:nvGraphicFramePr>
        <p:xfrm>
          <a:off x="25048765" y="19223433"/>
          <a:ext cx="11612272" cy="4238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879">
                  <a:extLst>
                    <a:ext uri="{9D8B030D-6E8A-4147-A177-3AD203B41FA5}">
                      <a16:colId xmlns:a16="http://schemas.microsoft.com/office/drawing/2014/main" val="3623603196"/>
                    </a:ext>
                  </a:extLst>
                </a:gridCol>
                <a:gridCol w="8576393">
                  <a:extLst>
                    <a:ext uri="{9D8B030D-6E8A-4147-A177-3AD203B41FA5}">
                      <a16:colId xmlns:a16="http://schemas.microsoft.com/office/drawing/2014/main" val="1712060500"/>
                    </a:ext>
                  </a:extLst>
                </a:gridCol>
              </a:tblGrid>
              <a:tr h="68645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Subsets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Vehicle Behavior Tags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50659"/>
                  </a:ext>
                </a:extLst>
              </a:tr>
              <a:tr h="1477492">
                <a:tc>
                  <a:txBody>
                    <a:bodyPr/>
                    <a:lstStyle/>
                    <a:p>
                      <a:r>
                        <a:rPr lang="en-US" sz="3000" b="1" dirty="0"/>
                        <a:t>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Aggressive acceleration, Aggressive brake, Gradual acceleration, Gradual brake, Slow-reverse, Quick-reverse, Lane change Speeding, 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37055"/>
                  </a:ext>
                </a:extLst>
              </a:tr>
              <a:tr h="686454">
                <a:tc>
                  <a:txBody>
                    <a:bodyPr/>
                    <a:lstStyle/>
                    <a:p>
                      <a:r>
                        <a:rPr lang="en-US" sz="3000" b="1" dirty="0"/>
                        <a:t>Collision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Induced collision, Run-stop, Swerve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87433"/>
                  </a:ext>
                </a:extLst>
              </a:tr>
              <a:tr h="701935">
                <a:tc>
                  <a:txBody>
                    <a:bodyPr/>
                    <a:lstStyle/>
                    <a:p>
                      <a:r>
                        <a:rPr lang="en-US" sz="3000" b="1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Make go (allowing the pedestrian to go)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65160"/>
                  </a:ext>
                </a:extLst>
              </a:tr>
              <a:tr h="686454">
                <a:tc>
                  <a:txBody>
                    <a:bodyPr/>
                    <a:lstStyle/>
                    <a:p>
                      <a:r>
                        <a:rPr lang="en-US" sz="3000" b="1" dirty="0"/>
                        <a:t>Irregular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Sidewalk (drives onto sidewalk)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880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9FC5BE-7A95-C986-C024-D87448EE5399}"/>
              </a:ext>
            </a:extLst>
          </p:cNvPr>
          <p:cNvSpPr txBox="1"/>
          <p:nvPr/>
        </p:nvSpPr>
        <p:spPr>
          <a:xfrm>
            <a:off x="52120800" y="1985554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04E23-7537-71D3-2FEE-A973D0AD5C94}"/>
              </a:ext>
            </a:extLst>
          </p:cNvPr>
          <p:cNvSpPr txBox="1"/>
          <p:nvPr/>
        </p:nvSpPr>
        <p:spPr>
          <a:xfrm>
            <a:off x="26694606" y="29421066"/>
            <a:ext cx="661511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</a:rPr>
              <a:t>SIAM Workshop 2024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FFB86E-CD1D-CAF4-204E-5A0022BBA7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01052" y="22552912"/>
            <a:ext cx="9780270" cy="5049268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16BAB7A-FE42-95A0-5743-74AB4F349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86650"/>
              </p:ext>
            </p:extLst>
          </p:nvPr>
        </p:nvGraphicFramePr>
        <p:xfrm>
          <a:off x="25048765" y="23492629"/>
          <a:ext cx="11612272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4">
                  <a:extLst>
                    <a:ext uri="{9D8B030D-6E8A-4147-A177-3AD203B41FA5}">
                      <a16:colId xmlns:a16="http://schemas.microsoft.com/office/drawing/2014/main" val="3855795741"/>
                    </a:ext>
                  </a:extLst>
                </a:gridCol>
                <a:gridCol w="8144018">
                  <a:extLst>
                    <a:ext uri="{9D8B030D-6E8A-4147-A177-3AD203B41FA5}">
                      <a16:colId xmlns:a16="http://schemas.microsoft.com/office/drawing/2014/main" val="171206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Subsets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Environment Condition Tags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5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Time &amp;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day, night, sunny, foggy, cloudy, snowy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3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Traffic 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none, green, yellow, blinking yellow, 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8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Road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stop 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6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crosswalk, no crosswalk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8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light, moderate, heavy, one-way, two-way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occluded pedestrian, glare on windshield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9972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912C055-68CF-D9AB-0EBF-000BCEFFE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92867"/>
              </p:ext>
            </p:extLst>
          </p:nvPr>
        </p:nvGraphicFramePr>
        <p:xfrm>
          <a:off x="14369811" y="25138549"/>
          <a:ext cx="106789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633">
                  <a:extLst>
                    <a:ext uri="{9D8B030D-6E8A-4147-A177-3AD203B41FA5}">
                      <a16:colId xmlns:a16="http://schemas.microsoft.com/office/drawing/2014/main" val="3855795741"/>
                    </a:ext>
                  </a:extLst>
                </a:gridCol>
                <a:gridCol w="7129321">
                  <a:extLst>
                    <a:ext uri="{9D8B030D-6E8A-4147-A177-3AD203B41FA5}">
                      <a16:colId xmlns:a16="http://schemas.microsoft.com/office/drawing/2014/main" val="171206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Subsets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Demographic Tags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5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child, adult, elderly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3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man, woman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87433"/>
                  </a:ext>
                </a:extLst>
              </a:tr>
              <a:tr h="234616">
                <a:tc>
                  <a:txBody>
                    <a:bodyPr/>
                    <a:lstStyle/>
                    <a:p>
                      <a:r>
                        <a:rPr lang="en-US" sz="3000" b="1" dirty="0"/>
                        <a:t>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Swedish, Chinese, Indian, German,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65160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14789</TotalTime>
  <Words>593</Words>
  <Application>Microsoft Office PowerPoint</Application>
  <PresentationFormat>Custom</PresentationFormat>
  <Paragraphs>107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Avenir Book</vt:lpstr>
      <vt:lpstr>Avenir Heavy</vt:lpstr>
      <vt:lpstr>Avenir Medium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Golam Md Muktadir</cp:lastModifiedBy>
  <cp:revision>602</cp:revision>
  <cp:lastPrinted>2011-10-30T12:54:45Z</cp:lastPrinted>
  <dcterms:created xsi:type="dcterms:W3CDTF">2012-06-12T14:08:55Z</dcterms:created>
  <dcterms:modified xsi:type="dcterms:W3CDTF">2024-05-20T03:54:06Z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