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8989"/>
    <a:srgbClr val="FF5D5D"/>
    <a:srgbClr val="FFAFAF"/>
    <a:srgbClr val="D86262"/>
    <a:srgbClr val="FFDDDD"/>
    <a:srgbClr val="FF9797"/>
    <a:srgbClr val="FF1919"/>
    <a:srgbClr val="D14747"/>
    <a:srgbClr val="E8C6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63" d="100"/>
          <a:sy n="163" d="100"/>
        </p:scale>
        <p:origin x="8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A752B-371B-4915-9293-04F9F22F98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E4F6C0-AFB4-45AD-8276-1CF3016FE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8E77D-DBF3-4755-AE91-F8E2B4A2A46A}"/>
              </a:ext>
            </a:extLst>
          </p:cNvPr>
          <p:cNvSpPr>
            <a:spLocks noGrp="1"/>
          </p:cNvSpPr>
          <p:nvPr>
            <p:ph type="dt" sz="half" idx="10"/>
          </p:nvPr>
        </p:nvSpPr>
        <p:spPr/>
        <p:txBody>
          <a:bodyPr/>
          <a:lstStyle/>
          <a:p>
            <a:fld id="{703F9F46-E76C-4ADE-B0B1-1D536710AC72}" type="datetimeFigureOut">
              <a:rPr lang="en-US" smtClean="0"/>
              <a:t>8/30/2023</a:t>
            </a:fld>
            <a:endParaRPr lang="en-US"/>
          </a:p>
        </p:txBody>
      </p:sp>
      <p:sp>
        <p:nvSpPr>
          <p:cNvPr id="5" name="Footer Placeholder 4">
            <a:extLst>
              <a:ext uri="{FF2B5EF4-FFF2-40B4-BE49-F238E27FC236}">
                <a16:creationId xmlns:a16="http://schemas.microsoft.com/office/drawing/2014/main" id="{589ECB00-6261-401A-A07A-4DD514722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7AE14-DADE-4C33-A312-365B66D64A76}"/>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317102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7266-7D72-45B4-9BC4-2BA553EB3F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F41D22-5A7B-479A-8EC0-EBC807B9BFF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D67F26-1EEB-49CB-8CB0-DDAB9B0258BC}"/>
              </a:ext>
            </a:extLst>
          </p:cNvPr>
          <p:cNvSpPr>
            <a:spLocks noGrp="1"/>
          </p:cNvSpPr>
          <p:nvPr>
            <p:ph type="dt" sz="half" idx="10"/>
          </p:nvPr>
        </p:nvSpPr>
        <p:spPr/>
        <p:txBody>
          <a:bodyPr/>
          <a:lstStyle/>
          <a:p>
            <a:fld id="{703F9F46-E76C-4ADE-B0B1-1D536710AC72}" type="datetimeFigureOut">
              <a:rPr lang="en-US" smtClean="0"/>
              <a:t>8/30/2023</a:t>
            </a:fld>
            <a:endParaRPr lang="en-US"/>
          </a:p>
        </p:txBody>
      </p:sp>
      <p:sp>
        <p:nvSpPr>
          <p:cNvPr id="5" name="Footer Placeholder 4">
            <a:extLst>
              <a:ext uri="{FF2B5EF4-FFF2-40B4-BE49-F238E27FC236}">
                <a16:creationId xmlns:a16="http://schemas.microsoft.com/office/drawing/2014/main" id="{79A5C76C-2241-4DDE-8B73-AEE600318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4BDD3-C5F9-44E2-943F-6B62E7330227}"/>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999192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8B28B9-2020-4510-8D46-FDB327A655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E0639C-8589-4C9A-A401-FF9356F4BE6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C97C8-EB4A-4FDC-A9A4-956A7DF7BC24}"/>
              </a:ext>
            </a:extLst>
          </p:cNvPr>
          <p:cNvSpPr>
            <a:spLocks noGrp="1"/>
          </p:cNvSpPr>
          <p:nvPr>
            <p:ph type="dt" sz="half" idx="10"/>
          </p:nvPr>
        </p:nvSpPr>
        <p:spPr/>
        <p:txBody>
          <a:bodyPr/>
          <a:lstStyle/>
          <a:p>
            <a:fld id="{703F9F46-E76C-4ADE-B0B1-1D536710AC72}" type="datetimeFigureOut">
              <a:rPr lang="en-US" smtClean="0"/>
              <a:t>8/30/2023</a:t>
            </a:fld>
            <a:endParaRPr lang="en-US"/>
          </a:p>
        </p:txBody>
      </p:sp>
      <p:sp>
        <p:nvSpPr>
          <p:cNvPr id="5" name="Footer Placeholder 4">
            <a:extLst>
              <a:ext uri="{FF2B5EF4-FFF2-40B4-BE49-F238E27FC236}">
                <a16:creationId xmlns:a16="http://schemas.microsoft.com/office/drawing/2014/main" id="{A0BDAA70-9BF7-4823-BB2D-C3D6CBFA9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EBC50-4536-4825-9004-B5920F679527}"/>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26421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D13B9-BE7D-491D-BE52-70723E4AAE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A5BB4F-03CC-4F3F-B4A3-E4B9B34607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ADB1B-087A-4039-A6B0-1D72AFD2114E}"/>
              </a:ext>
            </a:extLst>
          </p:cNvPr>
          <p:cNvSpPr>
            <a:spLocks noGrp="1"/>
          </p:cNvSpPr>
          <p:nvPr>
            <p:ph type="dt" sz="half" idx="10"/>
          </p:nvPr>
        </p:nvSpPr>
        <p:spPr/>
        <p:txBody>
          <a:bodyPr/>
          <a:lstStyle/>
          <a:p>
            <a:fld id="{703F9F46-E76C-4ADE-B0B1-1D536710AC72}" type="datetimeFigureOut">
              <a:rPr lang="en-US" smtClean="0"/>
              <a:t>8/30/2023</a:t>
            </a:fld>
            <a:endParaRPr lang="en-US"/>
          </a:p>
        </p:txBody>
      </p:sp>
      <p:sp>
        <p:nvSpPr>
          <p:cNvPr id="5" name="Footer Placeholder 4">
            <a:extLst>
              <a:ext uri="{FF2B5EF4-FFF2-40B4-BE49-F238E27FC236}">
                <a16:creationId xmlns:a16="http://schemas.microsoft.com/office/drawing/2014/main" id="{594B1B83-6C78-4C65-AD6F-F80E64F33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C62EE-0E5B-42D4-A6EF-BAECD585F8A4}"/>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864924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F5D34-5389-473E-84D8-9AE07C298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44B80F-F6E8-45A0-8DAD-588E3EBD92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58993F-1F56-48FF-8F52-706929A545E4}"/>
              </a:ext>
            </a:extLst>
          </p:cNvPr>
          <p:cNvSpPr>
            <a:spLocks noGrp="1"/>
          </p:cNvSpPr>
          <p:nvPr>
            <p:ph type="dt" sz="half" idx="10"/>
          </p:nvPr>
        </p:nvSpPr>
        <p:spPr/>
        <p:txBody>
          <a:bodyPr/>
          <a:lstStyle/>
          <a:p>
            <a:fld id="{703F9F46-E76C-4ADE-B0B1-1D536710AC72}" type="datetimeFigureOut">
              <a:rPr lang="en-US" smtClean="0"/>
              <a:t>8/30/2023</a:t>
            </a:fld>
            <a:endParaRPr lang="en-US"/>
          </a:p>
        </p:txBody>
      </p:sp>
      <p:sp>
        <p:nvSpPr>
          <p:cNvPr id="5" name="Footer Placeholder 4">
            <a:extLst>
              <a:ext uri="{FF2B5EF4-FFF2-40B4-BE49-F238E27FC236}">
                <a16:creationId xmlns:a16="http://schemas.microsoft.com/office/drawing/2014/main" id="{179F1898-5B76-4D24-9A78-B74D45D66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F1034-AD16-41F0-BAE2-0E0B472E882A}"/>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78480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1F92-8E19-4E36-83C9-1634AFF5E1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F91E73-3275-42DF-AEA2-753A787820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612B01-43D5-4419-95D8-68158BDDEF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7E7FE0-F48A-473A-96C3-64487E377B5C}"/>
              </a:ext>
            </a:extLst>
          </p:cNvPr>
          <p:cNvSpPr>
            <a:spLocks noGrp="1"/>
          </p:cNvSpPr>
          <p:nvPr>
            <p:ph type="dt" sz="half" idx="10"/>
          </p:nvPr>
        </p:nvSpPr>
        <p:spPr/>
        <p:txBody>
          <a:bodyPr/>
          <a:lstStyle/>
          <a:p>
            <a:fld id="{703F9F46-E76C-4ADE-B0B1-1D536710AC72}" type="datetimeFigureOut">
              <a:rPr lang="en-US" smtClean="0"/>
              <a:t>8/30/2023</a:t>
            </a:fld>
            <a:endParaRPr lang="en-US"/>
          </a:p>
        </p:txBody>
      </p:sp>
      <p:sp>
        <p:nvSpPr>
          <p:cNvPr id="6" name="Footer Placeholder 5">
            <a:extLst>
              <a:ext uri="{FF2B5EF4-FFF2-40B4-BE49-F238E27FC236}">
                <a16:creationId xmlns:a16="http://schemas.microsoft.com/office/drawing/2014/main" id="{6CE195BD-FA3A-4DB6-9BAF-8577D1F0A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15A403-FEEB-4FB8-AC8C-1B09AD7A07D8}"/>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45192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EFBE-D6D3-4DCD-8614-B5F2357F82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935DBB-3906-47F4-B268-A8A53D3E60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6FB23D-499C-456A-8099-7DB714F0E4D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0EE346-E4E2-4430-8A5E-E78BCA6E34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8DF448-2AFD-4685-B285-A772AFCE7C9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1C1B45-E62A-4C69-88B0-13B98BE922EB}"/>
              </a:ext>
            </a:extLst>
          </p:cNvPr>
          <p:cNvSpPr>
            <a:spLocks noGrp="1"/>
          </p:cNvSpPr>
          <p:nvPr>
            <p:ph type="dt" sz="half" idx="10"/>
          </p:nvPr>
        </p:nvSpPr>
        <p:spPr/>
        <p:txBody>
          <a:bodyPr/>
          <a:lstStyle/>
          <a:p>
            <a:fld id="{703F9F46-E76C-4ADE-B0B1-1D536710AC72}" type="datetimeFigureOut">
              <a:rPr lang="en-US" smtClean="0"/>
              <a:t>8/30/2023</a:t>
            </a:fld>
            <a:endParaRPr lang="en-US"/>
          </a:p>
        </p:txBody>
      </p:sp>
      <p:sp>
        <p:nvSpPr>
          <p:cNvPr id="8" name="Footer Placeholder 7">
            <a:extLst>
              <a:ext uri="{FF2B5EF4-FFF2-40B4-BE49-F238E27FC236}">
                <a16:creationId xmlns:a16="http://schemas.microsoft.com/office/drawing/2014/main" id="{9CBDB3CB-6C6E-426A-81E4-BF04361C90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5C7206-2C56-406D-987E-25F6A0F9B382}"/>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44949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7E93-EB0C-412B-857B-FC91DED0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758128-67EB-4C28-82AB-AB1387830B8A}"/>
              </a:ext>
            </a:extLst>
          </p:cNvPr>
          <p:cNvSpPr>
            <a:spLocks noGrp="1"/>
          </p:cNvSpPr>
          <p:nvPr>
            <p:ph type="dt" sz="half" idx="10"/>
          </p:nvPr>
        </p:nvSpPr>
        <p:spPr/>
        <p:txBody>
          <a:bodyPr/>
          <a:lstStyle/>
          <a:p>
            <a:fld id="{703F9F46-E76C-4ADE-B0B1-1D536710AC72}" type="datetimeFigureOut">
              <a:rPr lang="en-US" smtClean="0"/>
              <a:t>8/30/2023</a:t>
            </a:fld>
            <a:endParaRPr lang="en-US"/>
          </a:p>
        </p:txBody>
      </p:sp>
      <p:sp>
        <p:nvSpPr>
          <p:cNvPr id="4" name="Footer Placeholder 3">
            <a:extLst>
              <a:ext uri="{FF2B5EF4-FFF2-40B4-BE49-F238E27FC236}">
                <a16:creationId xmlns:a16="http://schemas.microsoft.com/office/drawing/2014/main" id="{F60366D8-BC64-406B-8384-AE90332CBA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2201BC-8B25-43C0-A206-DA7FBB5C920D}"/>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69113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22595-57B1-4BF4-BBE2-683306131C9B}"/>
              </a:ext>
            </a:extLst>
          </p:cNvPr>
          <p:cNvSpPr>
            <a:spLocks noGrp="1"/>
          </p:cNvSpPr>
          <p:nvPr>
            <p:ph type="dt" sz="half" idx="10"/>
          </p:nvPr>
        </p:nvSpPr>
        <p:spPr/>
        <p:txBody>
          <a:bodyPr/>
          <a:lstStyle/>
          <a:p>
            <a:fld id="{703F9F46-E76C-4ADE-B0B1-1D536710AC72}" type="datetimeFigureOut">
              <a:rPr lang="en-US" smtClean="0"/>
              <a:t>8/30/2023</a:t>
            </a:fld>
            <a:endParaRPr lang="en-US"/>
          </a:p>
        </p:txBody>
      </p:sp>
      <p:sp>
        <p:nvSpPr>
          <p:cNvPr id="3" name="Footer Placeholder 2">
            <a:extLst>
              <a:ext uri="{FF2B5EF4-FFF2-40B4-BE49-F238E27FC236}">
                <a16:creationId xmlns:a16="http://schemas.microsoft.com/office/drawing/2014/main" id="{FF5E026D-70A0-46F7-843B-B10F0892CD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8BFE02-BD74-41E0-A530-3C24D1E258B1}"/>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3998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001BA-8753-4EB4-BE57-5122FBB4A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F6DB39-6F28-4687-876F-2260ED0C7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CD21DF-1EF2-4EDE-84AC-1EFCC735F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6B594B-C0BD-4EBD-9BDE-45D297A8BCBD}"/>
              </a:ext>
            </a:extLst>
          </p:cNvPr>
          <p:cNvSpPr>
            <a:spLocks noGrp="1"/>
          </p:cNvSpPr>
          <p:nvPr>
            <p:ph type="dt" sz="half" idx="10"/>
          </p:nvPr>
        </p:nvSpPr>
        <p:spPr/>
        <p:txBody>
          <a:bodyPr/>
          <a:lstStyle/>
          <a:p>
            <a:fld id="{703F9F46-E76C-4ADE-B0B1-1D536710AC72}" type="datetimeFigureOut">
              <a:rPr lang="en-US" smtClean="0"/>
              <a:t>8/30/2023</a:t>
            </a:fld>
            <a:endParaRPr lang="en-US"/>
          </a:p>
        </p:txBody>
      </p:sp>
      <p:sp>
        <p:nvSpPr>
          <p:cNvPr id="6" name="Footer Placeholder 5">
            <a:extLst>
              <a:ext uri="{FF2B5EF4-FFF2-40B4-BE49-F238E27FC236}">
                <a16:creationId xmlns:a16="http://schemas.microsoft.com/office/drawing/2014/main" id="{D8FF95D2-6AAE-4A04-B283-12B5682D6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64CE1-AFB0-4801-807C-C21C97BE42A3}"/>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118666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9497-706D-49C6-8D85-1DF71E274F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D17C77-CEC9-4904-8464-A2F849450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13A1D9-0805-4B8C-A86C-BB8410E71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895B40-0979-400D-8DF6-D706193763E5}"/>
              </a:ext>
            </a:extLst>
          </p:cNvPr>
          <p:cNvSpPr>
            <a:spLocks noGrp="1"/>
          </p:cNvSpPr>
          <p:nvPr>
            <p:ph type="dt" sz="half" idx="10"/>
          </p:nvPr>
        </p:nvSpPr>
        <p:spPr/>
        <p:txBody>
          <a:bodyPr/>
          <a:lstStyle/>
          <a:p>
            <a:fld id="{703F9F46-E76C-4ADE-B0B1-1D536710AC72}" type="datetimeFigureOut">
              <a:rPr lang="en-US" smtClean="0"/>
              <a:t>8/30/2023</a:t>
            </a:fld>
            <a:endParaRPr lang="en-US"/>
          </a:p>
        </p:txBody>
      </p:sp>
      <p:sp>
        <p:nvSpPr>
          <p:cNvPr id="6" name="Footer Placeholder 5">
            <a:extLst>
              <a:ext uri="{FF2B5EF4-FFF2-40B4-BE49-F238E27FC236}">
                <a16:creationId xmlns:a16="http://schemas.microsoft.com/office/drawing/2014/main" id="{A11E43F4-707E-4312-87C7-1B31AA45AF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5D4086-602F-420C-85D7-1452052B2A58}"/>
              </a:ext>
            </a:extLst>
          </p:cNvPr>
          <p:cNvSpPr>
            <a:spLocks noGrp="1"/>
          </p:cNvSpPr>
          <p:nvPr>
            <p:ph type="sldNum" sz="quarter" idx="12"/>
          </p:nvPr>
        </p:nvSpPr>
        <p:spPr/>
        <p:txBody>
          <a:bodyPr/>
          <a:lstStyle/>
          <a:p>
            <a:fld id="{317DFFB4-1D59-45F1-9CCB-3ADE0A5A1224}" type="slidenum">
              <a:rPr lang="en-US" smtClean="0"/>
              <a:t>‹#›</a:t>
            </a:fld>
            <a:endParaRPr lang="en-US"/>
          </a:p>
        </p:txBody>
      </p:sp>
    </p:spTree>
    <p:extLst>
      <p:ext uri="{BB962C8B-B14F-4D97-AF65-F5344CB8AC3E}">
        <p14:creationId xmlns:p14="http://schemas.microsoft.com/office/powerpoint/2010/main" val="225567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2333E-7A25-4DA9-A5F9-E62DD781EC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9BF2A4-18D4-45A9-B3FA-53A7BCF027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86A1A-37AA-4A34-92C9-75F4A0EC0E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F9F46-E76C-4ADE-B0B1-1D536710AC72}" type="datetimeFigureOut">
              <a:rPr lang="en-US" smtClean="0"/>
              <a:t>8/30/2023</a:t>
            </a:fld>
            <a:endParaRPr lang="en-US"/>
          </a:p>
        </p:txBody>
      </p:sp>
      <p:sp>
        <p:nvSpPr>
          <p:cNvPr id="5" name="Footer Placeholder 4">
            <a:extLst>
              <a:ext uri="{FF2B5EF4-FFF2-40B4-BE49-F238E27FC236}">
                <a16:creationId xmlns:a16="http://schemas.microsoft.com/office/drawing/2014/main" id="{3343464D-D866-4787-BF29-91D3F4FFD4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3E5BDB-0DBA-4A6B-A2A2-DCB784727A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DFFB4-1D59-45F1-9CCB-3ADE0A5A1224}" type="slidenum">
              <a:rPr lang="en-US" smtClean="0"/>
              <a:t>‹#›</a:t>
            </a:fld>
            <a:endParaRPr lang="en-US"/>
          </a:p>
        </p:txBody>
      </p:sp>
    </p:spTree>
    <p:extLst>
      <p:ext uri="{BB962C8B-B14F-4D97-AF65-F5344CB8AC3E}">
        <p14:creationId xmlns:p14="http://schemas.microsoft.com/office/powerpoint/2010/main" val="1789090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CF80-9558-4245-A1B6-FC5E3820A200}"/>
              </a:ext>
            </a:extLst>
          </p:cNvPr>
          <p:cNvSpPr>
            <a:spLocks noGrp="1"/>
          </p:cNvSpPr>
          <p:nvPr>
            <p:ph type="ctrTitle"/>
          </p:nvPr>
        </p:nvSpPr>
        <p:spPr/>
        <p:txBody>
          <a:bodyPr/>
          <a:lstStyle/>
          <a:p>
            <a:r>
              <a:rPr lang="en-US"/>
              <a:t>NavPath Modeling</a:t>
            </a:r>
          </a:p>
        </p:txBody>
      </p:sp>
      <p:sp>
        <p:nvSpPr>
          <p:cNvPr id="3" name="Subtitle 2">
            <a:extLst>
              <a:ext uri="{FF2B5EF4-FFF2-40B4-BE49-F238E27FC236}">
                <a16:creationId xmlns:a16="http://schemas.microsoft.com/office/drawing/2014/main" id="{1BCDD25B-3EA5-4EC1-9816-EBDFEFE6E635}"/>
              </a:ext>
            </a:extLst>
          </p:cNvPr>
          <p:cNvSpPr>
            <a:spLocks noGrp="1"/>
          </p:cNvSpPr>
          <p:nvPr>
            <p:ph type="subTitle" idx="1"/>
          </p:nvPr>
        </p:nvSpPr>
        <p:spPr/>
        <p:txBody>
          <a:bodyPr/>
          <a:lstStyle/>
          <a:p>
            <a:r>
              <a:rPr lang="en-US"/>
              <a:t>Golam Md Muktadir</a:t>
            </a:r>
          </a:p>
        </p:txBody>
      </p:sp>
    </p:spTree>
    <p:extLst>
      <p:ext uri="{BB962C8B-B14F-4D97-AF65-F5344CB8AC3E}">
        <p14:creationId xmlns:p14="http://schemas.microsoft.com/office/powerpoint/2010/main" val="164491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3765E75F-1660-43BF-A2C5-6B49264E9867}"/>
              </a:ext>
            </a:extLst>
          </p:cNvPr>
          <p:cNvCxnSpPr>
            <a:cxnSpLocks/>
            <a:stCxn id="7" idx="0"/>
            <a:endCxn id="5" idx="4"/>
          </p:cNvCxnSpPr>
          <p:nvPr/>
        </p:nvCxnSpPr>
        <p:spPr>
          <a:xfrm flipH="1" flipV="1">
            <a:off x="3303989" y="2741168"/>
            <a:ext cx="2" cy="591265"/>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927333D8-D8F4-4CEF-B5E4-4284CEF0C7EC}"/>
              </a:ext>
            </a:extLst>
          </p:cNvPr>
          <p:cNvSpPr/>
          <p:nvPr/>
        </p:nvSpPr>
        <p:spPr>
          <a:xfrm>
            <a:off x="2329119" y="254129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5" name="Oval 4">
            <a:extLst>
              <a:ext uri="{FF2B5EF4-FFF2-40B4-BE49-F238E27FC236}">
                <a16:creationId xmlns:a16="http://schemas.microsoft.com/office/drawing/2014/main" id="{988183C3-636D-482A-811D-503C3FB67FC1}"/>
              </a:ext>
            </a:extLst>
          </p:cNvPr>
          <p:cNvSpPr/>
          <p:nvPr/>
        </p:nvSpPr>
        <p:spPr>
          <a:xfrm>
            <a:off x="3204054" y="254129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sp>
        <p:nvSpPr>
          <p:cNvPr id="7" name="Rectangle 6">
            <a:extLst>
              <a:ext uri="{FF2B5EF4-FFF2-40B4-BE49-F238E27FC236}">
                <a16:creationId xmlns:a16="http://schemas.microsoft.com/office/drawing/2014/main" id="{748D74BA-1CF3-43E4-9215-BAF55E74783E}"/>
              </a:ext>
            </a:extLst>
          </p:cNvPr>
          <p:cNvSpPr/>
          <p:nvPr/>
        </p:nvSpPr>
        <p:spPr>
          <a:xfrm>
            <a:off x="3207424" y="3332433"/>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8" name="Rectangle: Rounded Corners 7">
            <a:extLst>
              <a:ext uri="{FF2B5EF4-FFF2-40B4-BE49-F238E27FC236}">
                <a16:creationId xmlns:a16="http://schemas.microsoft.com/office/drawing/2014/main" id="{40F3F244-CEC2-4171-A1D7-6E8AC9EACBD0}"/>
              </a:ext>
            </a:extLst>
          </p:cNvPr>
          <p:cNvSpPr/>
          <p:nvPr/>
        </p:nvSpPr>
        <p:spPr>
          <a:xfrm>
            <a:off x="3118549" y="3921514"/>
            <a:ext cx="370881" cy="58727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rPr>
              <a:t>V</a:t>
            </a:r>
          </a:p>
        </p:txBody>
      </p:sp>
      <p:cxnSp>
        <p:nvCxnSpPr>
          <p:cNvPr id="13" name="Straight Connector 12">
            <a:extLst>
              <a:ext uri="{FF2B5EF4-FFF2-40B4-BE49-F238E27FC236}">
                <a16:creationId xmlns:a16="http://schemas.microsoft.com/office/drawing/2014/main" id="{201C8720-EA96-471E-8D45-A487D4E30804}"/>
              </a:ext>
            </a:extLst>
          </p:cNvPr>
          <p:cNvCxnSpPr>
            <a:cxnSpLocks/>
            <a:stCxn id="14" idx="0"/>
            <a:endCxn id="7" idx="2"/>
          </p:cNvCxnSpPr>
          <p:nvPr/>
        </p:nvCxnSpPr>
        <p:spPr>
          <a:xfrm flipV="1">
            <a:off x="3303991" y="3525566"/>
            <a:ext cx="0" cy="345981"/>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BE4D513-F036-4365-BEB6-409DEA595B19}"/>
              </a:ext>
            </a:extLst>
          </p:cNvPr>
          <p:cNvSpPr/>
          <p:nvPr/>
        </p:nvSpPr>
        <p:spPr>
          <a:xfrm>
            <a:off x="3254024" y="3871547"/>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53A3F2A-4280-4DAF-853E-22512A353499}"/>
              </a:ext>
            </a:extLst>
          </p:cNvPr>
          <p:cNvCxnSpPr>
            <a:cxnSpLocks/>
            <a:stCxn id="14" idx="0"/>
            <a:endCxn id="4" idx="5"/>
          </p:cNvCxnSpPr>
          <p:nvPr/>
        </p:nvCxnSpPr>
        <p:spPr>
          <a:xfrm flipH="1" flipV="1">
            <a:off x="2499719" y="2711898"/>
            <a:ext cx="804272" cy="1159649"/>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73826C1-5693-44EB-B0E5-AB30DEDB8E14}"/>
              </a:ext>
            </a:extLst>
          </p:cNvPr>
          <p:cNvSpPr txBox="1"/>
          <p:nvPr/>
        </p:nvSpPr>
        <p:spPr>
          <a:xfrm>
            <a:off x="1005841" y="4215153"/>
            <a:ext cx="1580605" cy="246221"/>
          </a:xfrm>
          <a:prstGeom prst="rect">
            <a:avLst/>
          </a:prstGeom>
          <a:solidFill>
            <a:schemeClr val="bg1">
              <a:lumMod val="95000"/>
            </a:schemeClr>
          </a:solidFill>
        </p:spPr>
        <p:txBody>
          <a:bodyPr wrap="square" rtlCol="0">
            <a:spAutoFit/>
          </a:bodyPr>
          <a:lstStyle/>
          <a:p>
            <a:r>
              <a:rPr lang="en-US" sz="1000" b="1"/>
              <a:t>V</a:t>
            </a:r>
            <a:r>
              <a:rPr lang="en-US" sz="1000"/>
              <a:t>: Vehicle Reference Point</a:t>
            </a:r>
          </a:p>
        </p:txBody>
      </p:sp>
      <p:sp>
        <p:nvSpPr>
          <p:cNvPr id="47" name="TextBox 46">
            <a:extLst>
              <a:ext uri="{FF2B5EF4-FFF2-40B4-BE49-F238E27FC236}">
                <a16:creationId xmlns:a16="http://schemas.microsoft.com/office/drawing/2014/main" id="{4B309A6C-344C-421D-A7B7-8D67E4A2A96F}"/>
              </a:ext>
            </a:extLst>
          </p:cNvPr>
          <p:cNvSpPr txBox="1"/>
          <p:nvPr/>
        </p:nvSpPr>
        <p:spPr>
          <a:xfrm>
            <a:off x="3681511" y="2566787"/>
            <a:ext cx="2002831" cy="1323439"/>
          </a:xfrm>
          <a:prstGeom prst="rect">
            <a:avLst/>
          </a:prstGeom>
          <a:solidFill>
            <a:schemeClr val="bg1">
              <a:lumMod val="95000"/>
            </a:schemeClr>
          </a:solidFill>
        </p:spPr>
        <p:txBody>
          <a:bodyPr wrap="square" rtlCol="0">
            <a:spAutoFit/>
          </a:bodyPr>
          <a:lstStyle/>
          <a:p>
            <a:r>
              <a:rPr lang="en-US" sz="1000" b="1"/>
              <a:t>N: </a:t>
            </a:r>
            <a:r>
              <a:rPr lang="en-US" sz="1000"/>
              <a:t>NavPoint Physical Location</a:t>
            </a:r>
          </a:p>
          <a:p>
            <a:endParaRPr lang="en-US" sz="1000"/>
          </a:p>
          <a:p>
            <a:r>
              <a:rPr lang="en-US" sz="1000" b="1"/>
              <a:t>G: </a:t>
            </a:r>
            <a:r>
              <a:rPr lang="en-US" sz="1000"/>
              <a:t>Projection of NavPoint, N, on vehicle reference line (the line vehicle follows to travel)</a:t>
            </a:r>
          </a:p>
          <a:p>
            <a:endParaRPr lang="en-US" sz="1000" b="1"/>
          </a:p>
          <a:p>
            <a:r>
              <a:rPr lang="en-US" sz="1000" b="1"/>
              <a:t>Z</a:t>
            </a:r>
            <a:r>
              <a:rPr lang="en-US" sz="1000"/>
              <a:t>: Point at distanceToEgo from current V</a:t>
            </a:r>
          </a:p>
        </p:txBody>
      </p:sp>
      <p:cxnSp>
        <p:nvCxnSpPr>
          <p:cNvPr id="49" name="Connector: Curved 48">
            <a:extLst>
              <a:ext uri="{FF2B5EF4-FFF2-40B4-BE49-F238E27FC236}">
                <a16:creationId xmlns:a16="http://schemas.microsoft.com/office/drawing/2014/main" id="{59B9B15D-40E2-41E8-8C2F-DDC04A7E96E0}"/>
              </a:ext>
            </a:extLst>
          </p:cNvPr>
          <p:cNvCxnSpPr>
            <a:cxnSpLocks/>
            <a:stCxn id="45" idx="0"/>
            <a:endCxn id="14" idx="4"/>
          </p:cNvCxnSpPr>
          <p:nvPr/>
        </p:nvCxnSpPr>
        <p:spPr>
          <a:xfrm rot="5400000" flipH="1" flipV="1">
            <a:off x="2428231" y="3339394"/>
            <a:ext cx="243673" cy="15078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5457BB3A-BFE6-41A3-A8E8-11461F346855}"/>
                  </a:ext>
                </a:extLst>
              </p:cNvPr>
              <p:cNvSpPr txBox="1"/>
              <p:nvPr/>
            </p:nvSpPr>
            <p:spPr>
              <a:xfrm>
                <a:off x="1005840" y="4891891"/>
                <a:ext cx="4678501" cy="1429109"/>
              </a:xfrm>
              <a:prstGeom prst="rect">
                <a:avLst/>
              </a:prstGeom>
              <a:solidFill>
                <a:schemeClr val="bg1">
                  <a:lumMod val="9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𝑍𝐺</m:t>
                              </m:r>
                            </m:sub>
                          </m:sSub>
                        </m:e>
                      </m:acc>
                      <m:r>
                        <a:rPr lang="en-US" sz="1000" b="0" i="1" smtClean="0">
                          <a:latin typeface="Cambria Math" panose="02040503050406030204" pitchFamily="18" charset="0"/>
                        </a:rPr>
                        <m:t>=  </m:t>
                      </m:r>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𝐺</m:t>
                              </m:r>
                            </m:sub>
                          </m:sSub>
                        </m:e>
                      </m:acc>
                      <m:r>
                        <a:rPr lang="en-US" sz="1000" b="0" i="1" smtClean="0">
                          <a:latin typeface="Cambria Math" panose="02040503050406030204" pitchFamily="18" charset="0"/>
                        </a:rPr>
                        <m:t> −  </m:t>
                      </m:r>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m:t>
                              </m:r>
                            </m:sub>
                          </m:sSub>
                        </m:e>
                      </m:acc>
                    </m:oMath>
                  </m:oMathPara>
                </a14:m>
                <a:endParaRPr lang="en-US" sz="1000"/>
              </a:p>
              <a:p>
                <a:r>
                  <a:rPr lang="en-US" sz="1000"/>
                  <a:t>                </a:t>
                </a:r>
              </a:p>
              <a:p>
                <a14:m>
                  <m:oMath xmlns:m="http://schemas.openxmlformats.org/officeDocument/2006/math">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𝐺</m:t>
                            </m:r>
                          </m:sub>
                        </m:sSub>
                      </m:e>
                    </m:acc>
                  </m:oMath>
                </a14:m>
                <a:r>
                  <a:rPr lang="en-US" sz="1000" i="1">
                    <a:latin typeface="Cambria Math" panose="02040503050406030204" pitchFamily="18" charset="0"/>
                  </a:rPr>
                  <a:t>  </a:t>
                </a:r>
                <a:r>
                  <a:rPr lang="en-US" sz="1000">
                    <a:latin typeface="Cambria Math" panose="02040503050406030204" pitchFamily="18" charset="0"/>
                  </a:rPr>
                  <a:t>= Location of G in V’s coordinate system</a:t>
                </a:r>
              </a:p>
              <a:p>
                <a14:m>
                  <m:oMath xmlns:m="http://schemas.openxmlformats.org/officeDocument/2006/math">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m:t>
                            </m:r>
                          </m:sub>
                        </m:sSub>
                      </m:e>
                    </m:acc>
                  </m:oMath>
                </a14:m>
                <a:r>
                  <a:rPr lang="en-US" sz="1000" i="1">
                    <a:latin typeface="Cambria Math" panose="02040503050406030204" pitchFamily="18" charset="0"/>
                  </a:rPr>
                  <a:t>  </a:t>
                </a:r>
                <a:r>
                  <a:rPr lang="en-US" sz="1000">
                    <a:latin typeface="Cambria Math" panose="02040503050406030204" pitchFamily="18" charset="0"/>
                  </a:rPr>
                  <a:t>= Location of Z in V’s coordinate system</a:t>
                </a:r>
                <a:endParaRPr lang="en-US" sz="1000" i="1">
                  <a:latin typeface="Cambria Math" panose="02040503050406030204" pitchFamily="18" charset="0"/>
                </a:endParaRPr>
              </a:p>
              <a:p>
                <a14:m>
                  <m:oMath xmlns:m="http://schemas.openxmlformats.org/officeDocument/2006/math">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𝑍𝐺</m:t>
                            </m:r>
                          </m:sub>
                        </m:sSub>
                      </m:e>
                    </m:acc>
                  </m:oMath>
                </a14:m>
                <a:r>
                  <a:rPr lang="en-US" sz="1000"/>
                  <a:t> </a:t>
                </a:r>
                <a:r>
                  <a:rPr lang="en-US" sz="1000">
                    <a:latin typeface="Cambria Math" panose="02040503050406030204" pitchFamily="18" charset="0"/>
                    <a:ea typeface="Cambria Math" panose="02040503050406030204" pitchFamily="18" charset="0"/>
                  </a:rPr>
                  <a:t>= Vehicle Travel Vector to get Z to G</a:t>
                </a:r>
              </a:p>
              <a:p>
                <a:endParaRPr lang="en-US" sz="1000"/>
              </a:p>
              <a:p>
                <a14:m>
                  <m:oMath xmlns:m="http://schemas.openxmlformats.org/officeDocument/2006/math">
                    <m:d>
                      <m:dPr>
                        <m:begChr m:val="|"/>
                        <m:endChr m:val="|"/>
                        <m:ctrlPr>
                          <a:rPr lang="en-US" sz="1000" i="1" smtClean="0">
                            <a:latin typeface="Cambria Math" panose="02040503050406030204" pitchFamily="18" charset="0"/>
                          </a:rPr>
                        </m:ctrlPr>
                      </m:dPr>
                      <m:e>
                        <m:acc>
                          <m:accPr>
                            <m:chr m:val="⃗"/>
                            <m:ctrlPr>
                              <a:rPr lang="en-US" sz="1000" i="1" smtClean="0">
                                <a:latin typeface="Cambria Math" panose="02040503050406030204" pitchFamily="18" charset="0"/>
                              </a:rPr>
                            </m:ctrlPr>
                          </m:acc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𝑉</m:t>
                                </m:r>
                              </m:e>
                              <m:sub>
                                <m:r>
                                  <a:rPr lang="en-US" sz="1000" b="0" i="1" smtClean="0">
                                    <a:latin typeface="Cambria Math" panose="02040503050406030204" pitchFamily="18" charset="0"/>
                                  </a:rPr>
                                  <m:t>𝑍</m:t>
                                </m:r>
                              </m:sub>
                            </m:sSub>
                          </m:e>
                        </m:acc>
                      </m:e>
                    </m:d>
                  </m:oMath>
                </a14:m>
                <a:r>
                  <a:rPr lang="en-US" sz="1000"/>
                  <a:t> </a:t>
                </a:r>
                <a:r>
                  <a:rPr lang="en-US" sz="1000">
                    <a:latin typeface="Cambria Math" panose="02040503050406030204" pitchFamily="18" charset="0"/>
                    <a:ea typeface="Cambria Math" panose="02040503050406030204" pitchFamily="18" charset="0"/>
                  </a:rPr>
                  <a:t>= distanceToVehicle (relative distance of  the NavPoint in Vehicle reference </a:t>
                </a:r>
              </a:p>
              <a:p>
                <a:r>
                  <a:rPr lang="en-US" sz="1000">
                    <a:latin typeface="Cambria Math" panose="02040503050406030204" pitchFamily="18" charset="0"/>
                    <a:ea typeface="Cambria Math" panose="02040503050406030204" pitchFamily="18" charset="0"/>
                  </a:rPr>
                  <a:t>             line)</a:t>
                </a:r>
              </a:p>
            </p:txBody>
          </p:sp>
        </mc:Choice>
        <mc:Fallback xmlns="">
          <p:sp>
            <p:nvSpPr>
              <p:cNvPr id="55" name="TextBox 54">
                <a:extLst>
                  <a:ext uri="{FF2B5EF4-FFF2-40B4-BE49-F238E27FC236}">
                    <a16:creationId xmlns:a16="http://schemas.microsoft.com/office/drawing/2014/main" id="{5457BB3A-BFE6-41A3-A8E8-11461F346855}"/>
                  </a:ext>
                </a:extLst>
              </p:cNvPr>
              <p:cNvSpPr txBox="1">
                <a:spLocks noRot="1" noChangeAspect="1" noMove="1" noResize="1" noEditPoints="1" noAdjustHandles="1" noChangeArrowheads="1" noChangeShapeType="1" noTextEdit="1"/>
              </p:cNvSpPr>
              <p:nvPr/>
            </p:nvSpPr>
            <p:spPr>
              <a:xfrm>
                <a:off x="1005840" y="4891891"/>
                <a:ext cx="4678501" cy="1429109"/>
              </a:xfrm>
              <a:prstGeom prst="rect">
                <a:avLst/>
              </a:prstGeom>
              <a:blipFill>
                <a:blip r:embed="rId2"/>
                <a:stretch>
                  <a:fillRect b="-1277"/>
                </a:stretch>
              </a:blipFill>
            </p:spPr>
            <p:txBody>
              <a:bodyPr/>
              <a:lstStyle/>
              <a:p>
                <a:r>
                  <a:rPr lang="en-US">
                    <a:noFill/>
                  </a:rPr>
                  <a:t> </a:t>
                </a:r>
              </a:p>
            </p:txBody>
          </p:sp>
        </mc:Fallback>
      </mc:AlternateContent>
      <p:sp>
        <p:nvSpPr>
          <p:cNvPr id="56" name="TextBox 55">
            <a:extLst>
              <a:ext uri="{FF2B5EF4-FFF2-40B4-BE49-F238E27FC236}">
                <a16:creationId xmlns:a16="http://schemas.microsoft.com/office/drawing/2014/main" id="{605A62D6-C9F9-4D71-A3BB-CDF4FB6EAEA2}"/>
              </a:ext>
            </a:extLst>
          </p:cNvPr>
          <p:cNvSpPr txBox="1"/>
          <p:nvPr/>
        </p:nvSpPr>
        <p:spPr>
          <a:xfrm>
            <a:off x="906955" y="1377867"/>
            <a:ext cx="4777386" cy="523220"/>
          </a:xfrm>
          <a:prstGeom prst="rect">
            <a:avLst/>
          </a:prstGeom>
          <a:noFill/>
        </p:spPr>
        <p:txBody>
          <a:bodyPr wrap="square" rtlCol="0">
            <a:spAutoFit/>
          </a:bodyPr>
          <a:lstStyle/>
          <a:p>
            <a:r>
              <a:rPr lang="en-US" sz="1400"/>
              <a:t>Goal: The pedestrian, P, needs to arrive at N, and the vehicle front, V needs to arrive at G at the same time.</a:t>
            </a:r>
          </a:p>
        </p:txBody>
      </p:sp>
      <p:sp>
        <p:nvSpPr>
          <p:cNvPr id="57" name="Rectangle: Rounded Corners 56">
            <a:extLst>
              <a:ext uri="{FF2B5EF4-FFF2-40B4-BE49-F238E27FC236}">
                <a16:creationId xmlns:a16="http://schemas.microsoft.com/office/drawing/2014/main" id="{1FB0ADC5-45EA-41B1-8831-6C481EEA7E65}"/>
              </a:ext>
            </a:extLst>
          </p:cNvPr>
          <p:cNvSpPr/>
          <p:nvPr/>
        </p:nvSpPr>
        <p:spPr>
          <a:xfrm>
            <a:off x="1005842" y="3228507"/>
            <a:ext cx="222068" cy="24622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75000"/>
                    <a:lumOff val="25000"/>
                  </a:schemeClr>
                </a:solidFill>
              </a:rPr>
              <a:t>P</a:t>
            </a:r>
          </a:p>
        </p:txBody>
      </p:sp>
      <p:cxnSp>
        <p:nvCxnSpPr>
          <p:cNvPr id="59" name="Connector: Curved 58">
            <a:extLst>
              <a:ext uri="{FF2B5EF4-FFF2-40B4-BE49-F238E27FC236}">
                <a16:creationId xmlns:a16="http://schemas.microsoft.com/office/drawing/2014/main" id="{7D0E2999-F5FD-466D-98B2-1C09F65D56DF}"/>
              </a:ext>
            </a:extLst>
          </p:cNvPr>
          <p:cNvCxnSpPr>
            <a:stCxn id="57" idx="3"/>
            <a:endCxn id="4" idx="2"/>
          </p:cNvCxnSpPr>
          <p:nvPr/>
        </p:nvCxnSpPr>
        <p:spPr>
          <a:xfrm flipV="1">
            <a:off x="1227910" y="2641233"/>
            <a:ext cx="1101209" cy="710385"/>
          </a:xfrm>
          <a:prstGeom prst="curvedConnector3">
            <a:avLst/>
          </a:prstGeom>
          <a:ln>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776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605A62D6-C9F9-4D71-A3BB-CDF4FB6EAEA2}"/>
              </a:ext>
            </a:extLst>
          </p:cNvPr>
          <p:cNvSpPr txBox="1"/>
          <p:nvPr/>
        </p:nvSpPr>
        <p:spPr>
          <a:xfrm>
            <a:off x="305130" y="842580"/>
            <a:ext cx="5342708" cy="307777"/>
          </a:xfrm>
          <a:prstGeom prst="rect">
            <a:avLst/>
          </a:prstGeom>
          <a:noFill/>
        </p:spPr>
        <p:txBody>
          <a:bodyPr wrap="square" rtlCol="0">
            <a:spAutoFit/>
          </a:bodyPr>
          <a:lstStyle/>
          <a:p>
            <a:r>
              <a:rPr lang="en-US" sz="1400"/>
              <a:t>When distanceToEgo &gt; 0    </a:t>
            </a:r>
            <a:r>
              <a:rPr lang="en-US" sz="1050" i="1"/>
              <a:t>(Z is in front of the vehicle)</a:t>
            </a:r>
            <a:endParaRPr lang="en-US" sz="1400" i="1"/>
          </a:p>
        </p:txBody>
      </p:sp>
      <p:grpSp>
        <p:nvGrpSpPr>
          <p:cNvPr id="9" name="Group 8">
            <a:extLst>
              <a:ext uri="{FF2B5EF4-FFF2-40B4-BE49-F238E27FC236}">
                <a16:creationId xmlns:a16="http://schemas.microsoft.com/office/drawing/2014/main" id="{EE7D8082-7B24-485B-83A0-8D4C6F0045AE}"/>
              </a:ext>
            </a:extLst>
          </p:cNvPr>
          <p:cNvGrpSpPr/>
          <p:nvPr/>
        </p:nvGrpSpPr>
        <p:grpSpPr>
          <a:xfrm>
            <a:off x="358315" y="1377209"/>
            <a:ext cx="1789612" cy="2759362"/>
            <a:chOff x="358315" y="1377209"/>
            <a:chExt cx="1789612" cy="2759362"/>
          </a:xfrm>
        </p:grpSpPr>
        <p:sp>
          <p:nvSpPr>
            <p:cNvPr id="3" name="Rectangle 2">
              <a:extLst>
                <a:ext uri="{FF2B5EF4-FFF2-40B4-BE49-F238E27FC236}">
                  <a16:creationId xmlns:a16="http://schemas.microsoft.com/office/drawing/2014/main" id="{4B44FB2A-09C8-4881-AAA9-E00DFA7CEC4E}"/>
                </a:ext>
              </a:extLst>
            </p:cNvPr>
            <p:cNvSpPr/>
            <p:nvPr/>
          </p:nvSpPr>
          <p:spPr>
            <a:xfrm>
              <a:off x="358315"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1DFD81A1-7E8B-4E85-8371-AB2F04C1C8D8}"/>
                </a:ext>
              </a:extLst>
            </p:cNvPr>
            <p:cNvGrpSpPr/>
            <p:nvPr/>
          </p:nvGrpSpPr>
          <p:grpSpPr>
            <a:xfrm>
              <a:off x="652718" y="2062328"/>
              <a:ext cx="1160311" cy="1967494"/>
              <a:chOff x="491610" y="2092806"/>
              <a:chExt cx="1160311" cy="1967494"/>
            </a:xfrm>
          </p:grpSpPr>
          <p:cxnSp>
            <p:nvCxnSpPr>
              <p:cNvPr id="25" name="Straight Connector 24">
                <a:extLst>
                  <a:ext uri="{FF2B5EF4-FFF2-40B4-BE49-F238E27FC236}">
                    <a16:creationId xmlns:a16="http://schemas.microsoft.com/office/drawing/2014/main" id="{3765E75F-1660-43BF-A2C5-6B49264E9867}"/>
                  </a:ext>
                </a:extLst>
              </p:cNvPr>
              <p:cNvCxnSpPr>
                <a:cxnSpLocks/>
                <a:stCxn id="7" idx="0"/>
                <a:endCxn id="5" idx="4"/>
              </p:cNvCxnSpPr>
              <p:nvPr/>
            </p:nvCxnSpPr>
            <p:spPr>
              <a:xfrm flipH="1" flipV="1">
                <a:off x="1466480" y="2292676"/>
                <a:ext cx="2" cy="591265"/>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927333D8-D8F4-4CEF-B5E4-4284CEF0C7EC}"/>
                  </a:ext>
                </a:extLst>
              </p:cNvPr>
              <p:cNvSpPr/>
              <p:nvPr/>
            </p:nvSpPr>
            <p:spPr>
              <a:xfrm>
                <a:off x="491610" y="2092806"/>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5" name="Oval 4">
                <a:extLst>
                  <a:ext uri="{FF2B5EF4-FFF2-40B4-BE49-F238E27FC236}">
                    <a16:creationId xmlns:a16="http://schemas.microsoft.com/office/drawing/2014/main" id="{988183C3-636D-482A-811D-503C3FB67FC1}"/>
                  </a:ext>
                </a:extLst>
              </p:cNvPr>
              <p:cNvSpPr/>
              <p:nvPr/>
            </p:nvSpPr>
            <p:spPr>
              <a:xfrm>
                <a:off x="1366545" y="2092806"/>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sp>
            <p:nvSpPr>
              <p:cNvPr id="7" name="Rectangle 6">
                <a:extLst>
                  <a:ext uri="{FF2B5EF4-FFF2-40B4-BE49-F238E27FC236}">
                    <a16:creationId xmlns:a16="http://schemas.microsoft.com/office/drawing/2014/main" id="{748D74BA-1CF3-43E4-9215-BAF55E74783E}"/>
                  </a:ext>
                </a:extLst>
              </p:cNvPr>
              <p:cNvSpPr/>
              <p:nvPr/>
            </p:nvSpPr>
            <p:spPr>
              <a:xfrm>
                <a:off x="1369915" y="2883941"/>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8" name="Rectangle: Rounded Corners 7">
                <a:extLst>
                  <a:ext uri="{FF2B5EF4-FFF2-40B4-BE49-F238E27FC236}">
                    <a16:creationId xmlns:a16="http://schemas.microsoft.com/office/drawing/2014/main" id="{40F3F244-CEC2-4171-A1D7-6E8AC9EACBD0}"/>
                  </a:ext>
                </a:extLst>
              </p:cNvPr>
              <p:cNvSpPr/>
              <p:nvPr/>
            </p:nvSpPr>
            <p:spPr>
              <a:xfrm>
                <a:off x="1281040" y="3473022"/>
                <a:ext cx="370881" cy="58727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rPr>
                  <a:t>V</a:t>
                </a:r>
              </a:p>
            </p:txBody>
          </p:sp>
          <p:cxnSp>
            <p:nvCxnSpPr>
              <p:cNvPr id="13" name="Straight Connector 12">
                <a:extLst>
                  <a:ext uri="{FF2B5EF4-FFF2-40B4-BE49-F238E27FC236}">
                    <a16:creationId xmlns:a16="http://schemas.microsoft.com/office/drawing/2014/main" id="{201C8720-EA96-471E-8D45-A487D4E30804}"/>
                  </a:ext>
                </a:extLst>
              </p:cNvPr>
              <p:cNvCxnSpPr>
                <a:cxnSpLocks/>
                <a:stCxn id="14" idx="0"/>
                <a:endCxn id="7" idx="2"/>
              </p:cNvCxnSpPr>
              <p:nvPr/>
            </p:nvCxnSpPr>
            <p:spPr>
              <a:xfrm flipV="1">
                <a:off x="1466482" y="3077074"/>
                <a:ext cx="0" cy="345981"/>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BE4D513-F036-4365-BEB6-409DEA595B19}"/>
                  </a:ext>
                </a:extLst>
              </p:cNvPr>
              <p:cNvSpPr/>
              <p:nvPr/>
            </p:nvSpPr>
            <p:spPr>
              <a:xfrm>
                <a:off x="1416515" y="3423055"/>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53A3F2A-4280-4DAF-853E-22512A353499}"/>
                  </a:ext>
                </a:extLst>
              </p:cNvPr>
              <p:cNvCxnSpPr>
                <a:cxnSpLocks/>
                <a:stCxn id="14" idx="0"/>
                <a:endCxn id="4" idx="5"/>
              </p:cNvCxnSpPr>
              <p:nvPr/>
            </p:nvCxnSpPr>
            <p:spPr>
              <a:xfrm flipH="1" flipV="1">
                <a:off x="662210" y="2263406"/>
                <a:ext cx="804272" cy="1159649"/>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F9284CC-6169-4A87-B0F7-E93A63BB500E}"/>
                    </a:ext>
                  </a:extLst>
                </p:cNvPr>
                <p:cNvSpPr txBox="1"/>
                <p:nvPr/>
              </p:nvSpPr>
              <p:spPr>
                <a:xfrm>
                  <a:off x="358315" y="1377209"/>
                  <a:ext cx="1789612" cy="432362"/>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#1:   </a:t>
                  </a:r>
                  <a14:m>
                    <m:oMath xmlns:m="http://schemas.openxmlformats.org/officeDocument/2006/math">
                      <m:acc>
                        <m:accPr>
                          <m:chr m:val="⃗"/>
                          <m:ctrlPr>
                            <a:rPr lang="en-US" sz="900" i="1" smtClean="0">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b="0" i="1" smtClean="0">
                                  <a:solidFill>
                                    <a:schemeClr val="tx1">
                                      <a:lumMod val="75000"/>
                                      <a:lumOff val="25000"/>
                                    </a:schemeClr>
                                  </a:solidFill>
                                  <a:latin typeface="Cambria Math" panose="02040503050406030204" pitchFamily="18" charset="0"/>
                                </a:rPr>
                                <m:t>𝑍</m:t>
                              </m:r>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 </m:t>
                      </m:r>
                      <m:r>
                        <a:rPr lang="en-US" sz="900" i="1" smtClean="0">
                          <a:solidFill>
                            <a:schemeClr val="tx1">
                              <a:lumMod val="65000"/>
                              <a:lumOff val="35000"/>
                            </a:schemeClr>
                          </a:solidFill>
                          <a:latin typeface="Cambria Math" panose="02040503050406030204" pitchFamily="18" charset="0"/>
                          <a:ea typeface="Cambria Math" panose="02040503050406030204" pitchFamily="18" charset="0"/>
                        </a:rPr>
                        <m:t>∙</m:t>
                      </m:r>
                      <m:acc>
                        <m:accPr>
                          <m:chr m:val="⃗"/>
                          <m:ctrlPr>
                            <a:rPr lang="en-US" sz="900" i="1" smtClean="0">
                              <a:solidFill>
                                <a:schemeClr val="tx1">
                                  <a:lumMod val="65000"/>
                                  <a:lumOff val="35000"/>
                                </a:schemeClr>
                              </a:solidFill>
                              <a:latin typeface="Cambria Math" panose="02040503050406030204" pitchFamily="18" charset="0"/>
                            </a:rPr>
                          </m:ctrlPr>
                        </m:accPr>
                        <m:e>
                          <m:sSub>
                            <m:sSubPr>
                              <m:ctrlPr>
                                <a:rPr lang="en-US" sz="900" b="0" i="1" smtClean="0">
                                  <a:solidFill>
                                    <a:schemeClr val="tx1">
                                      <a:lumMod val="65000"/>
                                      <a:lumOff val="35000"/>
                                    </a:schemeClr>
                                  </a:solidFill>
                                  <a:latin typeface="Cambria Math" panose="02040503050406030204" pitchFamily="18" charset="0"/>
                                </a:rPr>
                              </m:ctrlPr>
                            </m:sSubPr>
                            <m:e>
                              <m:r>
                                <a:rPr lang="en-US" sz="900" b="0" i="1" smtClean="0">
                                  <a:solidFill>
                                    <a:schemeClr val="tx1">
                                      <a:lumMod val="65000"/>
                                      <a:lumOff val="35000"/>
                                    </a:schemeClr>
                                  </a:solidFill>
                                  <a:latin typeface="Cambria Math" panose="02040503050406030204" pitchFamily="18" charset="0"/>
                                </a:rPr>
                                <m:t>𝑉</m:t>
                              </m:r>
                            </m:e>
                            <m:sub>
                              <m:r>
                                <a:rPr lang="en-US" sz="900" b="0" i="1" smtClean="0">
                                  <a:solidFill>
                                    <a:schemeClr val="tx1">
                                      <a:lumMod val="65000"/>
                                      <a:lumOff val="35000"/>
                                    </a:schemeClr>
                                  </a:solidFill>
                                  <a:latin typeface="Cambria Math" panose="02040503050406030204" pitchFamily="18" charset="0"/>
                                </a:rPr>
                                <m:t>𝑍</m:t>
                              </m:r>
                            </m:sub>
                          </m:sSub>
                        </m:e>
                      </m:acc>
                    </m:oMath>
                  </a14:m>
                  <a:r>
                    <a:rPr lang="en-US" sz="900">
                      <a:solidFill>
                        <a:schemeClr val="tx1">
                          <a:lumMod val="75000"/>
                          <a:lumOff val="25000"/>
                        </a:schemeClr>
                      </a:solidFill>
                    </a:rPr>
                    <a:t> &gt; 0 </a:t>
                  </a:r>
                </a:p>
                <a:p>
                  <a:r>
                    <a:rPr lang="en-US" sz="1100" i="1">
                      <a:solidFill>
                        <a:schemeClr val="tx1">
                          <a:lumMod val="75000"/>
                          <a:lumOff val="25000"/>
                        </a:schemeClr>
                      </a:solidFill>
                    </a:rPr>
                    <a:t>               </a:t>
                  </a:r>
                  <a:r>
                    <a:rPr lang="en-US" sz="900" i="1">
                      <a:solidFill>
                        <a:schemeClr val="tx1">
                          <a:lumMod val="75000"/>
                          <a:lumOff val="25000"/>
                        </a:schemeClr>
                      </a:solidFill>
                    </a:rPr>
                    <a:t>Z is behind G </a:t>
                  </a:r>
                  <a:endParaRPr lang="en-US" sz="1100" i="1">
                    <a:solidFill>
                      <a:schemeClr val="tx1">
                        <a:lumMod val="75000"/>
                        <a:lumOff val="25000"/>
                      </a:schemeClr>
                    </a:solidFill>
                  </a:endParaRPr>
                </a:p>
              </p:txBody>
            </p:sp>
          </mc:Choice>
          <mc:Fallback xmlns="">
            <p:sp>
              <p:nvSpPr>
                <p:cNvPr id="17" name="TextBox 16">
                  <a:extLst>
                    <a:ext uri="{FF2B5EF4-FFF2-40B4-BE49-F238E27FC236}">
                      <a16:creationId xmlns:a16="http://schemas.microsoft.com/office/drawing/2014/main" id="{6F9284CC-6169-4A87-B0F7-E93A63BB500E}"/>
                    </a:ext>
                  </a:extLst>
                </p:cNvPr>
                <p:cNvSpPr txBox="1">
                  <a:spLocks noRot="1" noChangeAspect="1" noMove="1" noResize="1" noEditPoints="1" noAdjustHandles="1" noChangeArrowheads="1" noChangeShapeType="1" noTextEdit="1"/>
                </p:cNvSpPr>
                <p:nvPr/>
              </p:nvSpPr>
              <p:spPr>
                <a:xfrm>
                  <a:off x="358315" y="1377209"/>
                  <a:ext cx="1789612" cy="432362"/>
                </a:xfrm>
                <a:prstGeom prst="rect">
                  <a:avLst/>
                </a:prstGeom>
                <a:blipFill>
                  <a:blip r:embed="rId2"/>
                  <a:stretch>
                    <a:fillRect/>
                  </a:stretch>
                </a:blipFill>
                <a:ln>
                  <a:solidFill>
                    <a:schemeClr val="tx1">
                      <a:lumMod val="50000"/>
                      <a:lumOff val="50000"/>
                    </a:schemeClr>
                  </a:solidFill>
                </a:ln>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8C63D21E-B2B8-4411-88E1-3C10FFAFAED9}"/>
              </a:ext>
            </a:extLst>
          </p:cNvPr>
          <p:cNvGrpSpPr/>
          <p:nvPr/>
        </p:nvGrpSpPr>
        <p:grpSpPr>
          <a:xfrm>
            <a:off x="2368440" y="1377209"/>
            <a:ext cx="1789612" cy="2759362"/>
            <a:chOff x="2368440" y="1377209"/>
            <a:chExt cx="1789612" cy="2759362"/>
          </a:xfrm>
        </p:grpSpPr>
        <p:sp>
          <p:nvSpPr>
            <p:cNvPr id="24" name="Rectangle 23">
              <a:extLst>
                <a:ext uri="{FF2B5EF4-FFF2-40B4-BE49-F238E27FC236}">
                  <a16:creationId xmlns:a16="http://schemas.microsoft.com/office/drawing/2014/main" id="{F3B5434D-DEF0-48A6-8B99-62AA3890FF74}"/>
                </a:ext>
              </a:extLst>
            </p:cNvPr>
            <p:cNvSpPr/>
            <p:nvPr/>
          </p:nvSpPr>
          <p:spPr>
            <a:xfrm>
              <a:off x="2368440"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4162E730-1148-4A3B-85F1-F5489D573B19}"/>
                </a:ext>
              </a:extLst>
            </p:cNvPr>
            <p:cNvCxnSpPr>
              <a:cxnSpLocks/>
              <a:stCxn id="31" idx="0"/>
              <a:endCxn id="30" idx="4"/>
            </p:cNvCxnSpPr>
            <p:nvPr/>
          </p:nvCxnSpPr>
          <p:spPr>
            <a:xfrm flipH="1">
              <a:off x="3637713" y="2069696"/>
              <a:ext cx="2" cy="192502"/>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9A71D234-8235-4AF4-90E0-89EE3F846B5E}"/>
                </a:ext>
              </a:extLst>
            </p:cNvPr>
            <p:cNvSpPr/>
            <p:nvPr/>
          </p:nvSpPr>
          <p:spPr>
            <a:xfrm>
              <a:off x="2662843" y="206232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30" name="Oval 29">
              <a:extLst>
                <a:ext uri="{FF2B5EF4-FFF2-40B4-BE49-F238E27FC236}">
                  <a16:creationId xmlns:a16="http://schemas.microsoft.com/office/drawing/2014/main" id="{C62B5F10-57A5-42BE-9E29-BFB3F61E8903}"/>
                </a:ext>
              </a:extLst>
            </p:cNvPr>
            <p:cNvSpPr/>
            <p:nvPr/>
          </p:nvSpPr>
          <p:spPr>
            <a:xfrm>
              <a:off x="3537778" y="206232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grpSp>
          <p:nvGrpSpPr>
            <p:cNvPr id="11" name="Group 10">
              <a:extLst>
                <a:ext uri="{FF2B5EF4-FFF2-40B4-BE49-F238E27FC236}">
                  <a16:creationId xmlns:a16="http://schemas.microsoft.com/office/drawing/2014/main" id="{46BCF344-4BD2-428D-9AFF-F8F12C79EFD8}"/>
                </a:ext>
              </a:extLst>
            </p:cNvPr>
            <p:cNvGrpSpPr/>
            <p:nvPr/>
          </p:nvGrpSpPr>
          <p:grpSpPr>
            <a:xfrm>
              <a:off x="3452273" y="2069696"/>
              <a:ext cx="370881" cy="1176359"/>
              <a:chOff x="3452273" y="2853463"/>
              <a:chExt cx="370881" cy="1176359"/>
            </a:xfrm>
          </p:grpSpPr>
          <p:grpSp>
            <p:nvGrpSpPr>
              <p:cNvPr id="10" name="Group 9">
                <a:extLst>
                  <a:ext uri="{FF2B5EF4-FFF2-40B4-BE49-F238E27FC236}">
                    <a16:creationId xmlns:a16="http://schemas.microsoft.com/office/drawing/2014/main" id="{CBFA6D64-B070-40A7-AB12-A03D7C536044}"/>
                  </a:ext>
                </a:extLst>
              </p:cNvPr>
              <p:cNvGrpSpPr/>
              <p:nvPr/>
            </p:nvGrpSpPr>
            <p:grpSpPr>
              <a:xfrm>
                <a:off x="3452273" y="2853463"/>
                <a:ext cx="370881" cy="1176359"/>
                <a:chOff x="3452273" y="2853463"/>
                <a:chExt cx="370881" cy="1176359"/>
              </a:xfrm>
            </p:grpSpPr>
            <p:sp>
              <p:nvSpPr>
                <p:cNvPr id="31" name="Rectangle 30">
                  <a:extLst>
                    <a:ext uri="{FF2B5EF4-FFF2-40B4-BE49-F238E27FC236}">
                      <a16:creationId xmlns:a16="http://schemas.microsoft.com/office/drawing/2014/main" id="{925FED7F-F4CF-4BE2-9E99-F074E716BC2A}"/>
                    </a:ext>
                  </a:extLst>
                </p:cNvPr>
                <p:cNvSpPr/>
                <p:nvPr/>
              </p:nvSpPr>
              <p:spPr>
                <a:xfrm>
                  <a:off x="3541148" y="2853463"/>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32" name="Rectangle: Rounded Corners 31">
                  <a:extLst>
                    <a:ext uri="{FF2B5EF4-FFF2-40B4-BE49-F238E27FC236}">
                      <a16:creationId xmlns:a16="http://schemas.microsoft.com/office/drawing/2014/main" id="{1C14627C-FDB2-413B-95FD-56E9DD05AD03}"/>
                    </a:ext>
                  </a:extLst>
                </p:cNvPr>
                <p:cNvSpPr/>
                <p:nvPr/>
              </p:nvSpPr>
              <p:spPr>
                <a:xfrm>
                  <a:off x="3452273" y="3442544"/>
                  <a:ext cx="370881" cy="58727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rPr>
                    <a:t>V</a:t>
                  </a:r>
                </a:p>
              </p:txBody>
            </p:sp>
            <p:cxnSp>
              <p:nvCxnSpPr>
                <p:cNvPr id="33" name="Straight Connector 32">
                  <a:extLst>
                    <a:ext uri="{FF2B5EF4-FFF2-40B4-BE49-F238E27FC236}">
                      <a16:creationId xmlns:a16="http://schemas.microsoft.com/office/drawing/2014/main" id="{45D940FA-1DF0-4122-8077-6D699FF73664}"/>
                    </a:ext>
                  </a:extLst>
                </p:cNvPr>
                <p:cNvCxnSpPr>
                  <a:cxnSpLocks/>
                  <a:stCxn id="34" idx="0"/>
                  <a:endCxn id="31" idx="2"/>
                </p:cNvCxnSpPr>
                <p:nvPr/>
              </p:nvCxnSpPr>
              <p:spPr>
                <a:xfrm flipV="1">
                  <a:off x="3637715" y="3046596"/>
                  <a:ext cx="0" cy="345981"/>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34" name="Oval 33">
                <a:extLst>
                  <a:ext uri="{FF2B5EF4-FFF2-40B4-BE49-F238E27FC236}">
                    <a16:creationId xmlns:a16="http://schemas.microsoft.com/office/drawing/2014/main" id="{FF408489-DE2C-4DE3-B024-ECBD2C2E2BCE}"/>
                  </a:ext>
                </a:extLst>
              </p:cNvPr>
              <p:cNvSpPr/>
              <p:nvPr/>
            </p:nvSpPr>
            <p:spPr>
              <a:xfrm>
                <a:off x="3587748" y="3392577"/>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Connector 34">
              <a:extLst>
                <a:ext uri="{FF2B5EF4-FFF2-40B4-BE49-F238E27FC236}">
                  <a16:creationId xmlns:a16="http://schemas.microsoft.com/office/drawing/2014/main" id="{030A0F0B-1225-4586-ADAC-B75DA8200CD1}"/>
                </a:ext>
              </a:extLst>
            </p:cNvPr>
            <p:cNvCxnSpPr>
              <a:cxnSpLocks/>
              <a:stCxn id="34" idx="0"/>
              <a:endCxn id="29" idx="5"/>
            </p:cNvCxnSpPr>
            <p:nvPr/>
          </p:nvCxnSpPr>
          <p:spPr>
            <a:xfrm flipH="1" flipV="1">
              <a:off x="2833443" y="2232928"/>
              <a:ext cx="804272" cy="375882"/>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3DA3C79-46D9-4707-B7F3-DF21BB699ECB}"/>
                    </a:ext>
                  </a:extLst>
                </p:cNvPr>
                <p:cNvSpPr txBox="1"/>
                <p:nvPr/>
              </p:nvSpPr>
              <p:spPr>
                <a:xfrm>
                  <a:off x="2368440" y="1377209"/>
                  <a:ext cx="1789612" cy="432362"/>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#2:   </a:t>
                  </a:r>
                  <a14:m>
                    <m:oMath xmlns:m="http://schemas.openxmlformats.org/officeDocument/2006/math">
                      <m:r>
                        <a:rPr lang="en-US" sz="900" b="0" i="0" smtClean="0">
                          <a:solidFill>
                            <a:schemeClr val="tx1">
                              <a:lumMod val="75000"/>
                              <a:lumOff val="25000"/>
                            </a:schemeClr>
                          </a:solidFill>
                          <a:latin typeface="Cambria Math" panose="02040503050406030204" pitchFamily="18" charset="0"/>
                        </a:rPr>
                        <m:t>|</m:t>
                      </m:r>
                      <m:acc>
                        <m:accPr>
                          <m:chr m:val="⃗"/>
                          <m:ctrlPr>
                            <a:rPr lang="en-US" sz="900" i="1">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b="0" i="1" smtClean="0">
                                  <a:solidFill>
                                    <a:schemeClr val="tx1">
                                      <a:lumMod val="75000"/>
                                      <a:lumOff val="25000"/>
                                    </a:schemeClr>
                                  </a:solidFill>
                                  <a:latin typeface="Cambria Math" panose="02040503050406030204" pitchFamily="18" charset="0"/>
                                </a:rPr>
                                <m:t>𝑍</m:t>
                              </m:r>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m:t>
                      </m:r>
                    </m:oMath>
                  </a14:m>
                  <a:r>
                    <a:rPr lang="en-US" sz="900">
                      <a:solidFill>
                        <a:schemeClr val="tx1">
                          <a:lumMod val="75000"/>
                          <a:lumOff val="25000"/>
                        </a:schemeClr>
                      </a:solidFill>
                    </a:rPr>
                    <a:t> = 0 </a:t>
                  </a:r>
                </a:p>
                <a:p>
                  <a:r>
                    <a:rPr lang="en-US" sz="1100" i="1">
                      <a:solidFill>
                        <a:schemeClr val="tx1">
                          <a:lumMod val="75000"/>
                          <a:lumOff val="25000"/>
                        </a:schemeClr>
                      </a:solidFill>
                    </a:rPr>
                    <a:t>               </a:t>
                  </a:r>
                  <a:r>
                    <a:rPr lang="en-US" sz="900" i="1">
                      <a:solidFill>
                        <a:schemeClr val="tx1">
                          <a:lumMod val="75000"/>
                          <a:lumOff val="25000"/>
                        </a:schemeClr>
                      </a:solidFill>
                    </a:rPr>
                    <a:t>Z is on G </a:t>
                  </a:r>
                  <a:endParaRPr lang="en-US" sz="1100" i="1">
                    <a:solidFill>
                      <a:schemeClr val="tx1">
                        <a:lumMod val="75000"/>
                        <a:lumOff val="25000"/>
                      </a:schemeClr>
                    </a:solidFill>
                  </a:endParaRPr>
                </a:p>
              </p:txBody>
            </p:sp>
          </mc:Choice>
          <mc:Fallback xmlns="">
            <p:sp>
              <p:nvSpPr>
                <p:cNvPr id="27" name="TextBox 26">
                  <a:extLst>
                    <a:ext uri="{FF2B5EF4-FFF2-40B4-BE49-F238E27FC236}">
                      <a16:creationId xmlns:a16="http://schemas.microsoft.com/office/drawing/2014/main" id="{A3DA3C79-46D9-4707-B7F3-DF21BB699ECB}"/>
                    </a:ext>
                  </a:extLst>
                </p:cNvPr>
                <p:cNvSpPr txBox="1">
                  <a:spLocks noRot="1" noChangeAspect="1" noMove="1" noResize="1" noEditPoints="1" noAdjustHandles="1" noChangeArrowheads="1" noChangeShapeType="1" noTextEdit="1"/>
                </p:cNvSpPr>
                <p:nvPr/>
              </p:nvSpPr>
              <p:spPr>
                <a:xfrm>
                  <a:off x="2368440" y="1377209"/>
                  <a:ext cx="1789612" cy="432362"/>
                </a:xfrm>
                <a:prstGeom prst="rect">
                  <a:avLst/>
                </a:prstGeom>
                <a:blipFill>
                  <a:blip r:embed="rId3"/>
                  <a:stretch>
                    <a:fillRect/>
                  </a:stretch>
                </a:blipFill>
                <a:ln>
                  <a:solidFill>
                    <a:schemeClr val="tx1">
                      <a:lumMod val="50000"/>
                      <a:lumOff val="50000"/>
                    </a:schemeClr>
                  </a:solidFill>
                </a:ln>
              </p:spPr>
              <p:txBody>
                <a:bodyPr/>
                <a:lstStyle/>
                <a:p>
                  <a:r>
                    <a:rPr lang="en-US">
                      <a:noFill/>
                    </a:rPr>
                    <a:t> </a:t>
                  </a:r>
                </a:p>
              </p:txBody>
            </p:sp>
          </mc:Fallback>
        </mc:AlternateContent>
      </p:grpSp>
      <p:sp>
        <p:nvSpPr>
          <p:cNvPr id="68" name="Rectangle 67">
            <a:extLst>
              <a:ext uri="{FF2B5EF4-FFF2-40B4-BE49-F238E27FC236}">
                <a16:creationId xmlns:a16="http://schemas.microsoft.com/office/drawing/2014/main" id="{56F3E6A7-7E1D-4B38-9C4E-233BE29AF9D4}"/>
              </a:ext>
            </a:extLst>
          </p:cNvPr>
          <p:cNvSpPr/>
          <p:nvPr/>
        </p:nvSpPr>
        <p:spPr>
          <a:xfrm>
            <a:off x="4378565"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A2285041-9293-4E90-BE8F-0411FA2B8A7E}"/>
              </a:ext>
            </a:extLst>
          </p:cNvPr>
          <p:cNvCxnSpPr>
            <a:cxnSpLocks/>
            <a:stCxn id="77" idx="0"/>
            <a:endCxn id="71" idx="0"/>
          </p:cNvCxnSpPr>
          <p:nvPr/>
        </p:nvCxnSpPr>
        <p:spPr>
          <a:xfrm flipH="1">
            <a:off x="5647838" y="2200324"/>
            <a:ext cx="2" cy="1486155"/>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2AB20521-2ABF-4858-AA84-BA9DC5DA31A3}"/>
              </a:ext>
            </a:extLst>
          </p:cNvPr>
          <p:cNvSpPr/>
          <p:nvPr/>
        </p:nvSpPr>
        <p:spPr>
          <a:xfrm>
            <a:off x="4672968" y="3686479"/>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grpSp>
        <p:nvGrpSpPr>
          <p:cNvPr id="72" name="Group 71">
            <a:extLst>
              <a:ext uri="{FF2B5EF4-FFF2-40B4-BE49-F238E27FC236}">
                <a16:creationId xmlns:a16="http://schemas.microsoft.com/office/drawing/2014/main" id="{07884436-99A1-43DE-8033-A84734A04998}"/>
              </a:ext>
            </a:extLst>
          </p:cNvPr>
          <p:cNvGrpSpPr/>
          <p:nvPr/>
        </p:nvGrpSpPr>
        <p:grpSpPr>
          <a:xfrm>
            <a:off x="5462398" y="2200324"/>
            <a:ext cx="370881" cy="1263445"/>
            <a:chOff x="3452273" y="2766377"/>
            <a:chExt cx="370881" cy="1263445"/>
          </a:xfrm>
        </p:grpSpPr>
        <p:grpSp>
          <p:nvGrpSpPr>
            <p:cNvPr id="75" name="Group 74">
              <a:extLst>
                <a:ext uri="{FF2B5EF4-FFF2-40B4-BE49-F238E27FC236}">
                  <a16:creationId xmlns:a16="http://schemas.microsoft.com/office/drawing/2014/main" id="{1F07E938-D928-4C12-82C8-0DC4736DC83C}"/>
                </a:ext>
              </a:extLst>
            </p:cNvPr>
            <p:cNvGrpSpPr/>
            <p:nvPr/>
          </p:nvGrpSpPr>
          <p:grpSpPr>
            <a:xfrm>
              <a:off x="3452273" y="2766377"/>
              <a:ext cx="370881" cy="1263445"/>
              <a:chOff x="3452273" y="2766377"/>
              <a:chExt cx="370881" cy="1263445"/>
            </a:xfrm>
          </p:grpSpPr>
          <p:cxnSp>
            <p:nvCxnSpPr>
              <p:cNvPr id="79" name="Straight Connector 78">
                <a:extLst>
                  <a:ext uri="{FF2B5EF4-FFF2-40B4-BE49-F238E27FC236}">
                    <a16:creationId xmlns:a16="http://schemas.microsoft.com/office/drawing/2014/main" id="{40377757-085C-4F20-B4F0-DB8771CDC24E}"/>
                  </a:ext>
                </a:extLst>
              </p:cNvPr>
              <p:cNvCxnSpPr>
                <a:cxnSpLocks/>
                <a:stCxn id="76" idx="0"/>
                <a:endCxn id="77" idx="2"/>
              </p:cNvCxnSpPr>
              <p:nvPr/>
            </p:nvCxnSpPr>
            <p:spPr>
              <a:xfrm flipV="1">
                <a:off x="3637715" y="2959510"/>
                <a:ext cx="0" cy="433067"/>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468211A6-3ED1-4E56-AB0E-FA9D36470116}"/>
                  </a:ext>
                </a:extLst>
              </p:cNvPr>
              <p:cNvSpPr/>
              <p:nvPr/>
            </p:nvSpPr>
            <p:spPr>
              <a:xfrm>
                <a:off x="3541148" y="2766377"/>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78" name="Rectangle: Rounded Corners 77">
                <a:extLst>
                  <a:ext uri="{FF2B5EF4-FFF2-40B4-BE49-F238E27FC236}">
                    <a16:creationId xmlns:a16="http://schemas.microsoft.com/office/drawing/2014/main" id="{8CB9340B-3FC2-44DB-8679-A07AAB7C7450}"/>
                  </a:ext>
                </a:extLst>
              </p:cNvPr>
              <p:cNvSpPr/>
              <p:nvPr/>
            </p:nvSpPr>
            <p:spPr>
              <a:xfrm>
                <a:off x="3452273" y="3442544"/>
                <a:ext cx="370881" cy="58727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75000"/>
                        <a:lumOff val="25000"/>
                      </a:schemeClr>
                    </a:solidFill>
                  </a:rPr>
                  <a:t>V</a:t>
                </a:r>
              </a:p>
            </p:txBody>
          </p:sp>
        </p:grpSp>
        <p:sp>
          <p:nvSpPr>
            <p:cNvPr id="76" name="Oval 75">
              <a:extLst>
                <a:ext uri="{FF2B5EF4-FFF2-40B4-BE49-F238E27FC236}">
                  <a16:creationId xmlns:a16="http://schemas.microsoft.com/office/drawing/2014/main" id="{0C8BC1F6-80D7-4677-86ED-52E5C5CD315B}"/>
                </a:ext>
              </a:extLst>
            </p:cNvPr>
            <p:cNvSpPr/>
            <p:nvPr/>
          </p:nvSpPr>
          <p:spPr>
            <a:xfrm>
              <a:off x="3587748" y="3392577"/>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3" name="Straight Connector 72">
            <a:extLst>
              <a:ext uri="{FF2B5EF4-FFF2-40B4-BE49-F238E27FC236}">
                <a16:creationId xmlns:a16="http://schemas.microsoft.com/office/drawing/2014/main" id="{F72E8CE1-81C3-401F-97F5-46B288845E1F}"/>
              </a:ext>
            </a:extLst>
          </p:cNvPr>
          <p:cNvCxnSpPr>
            <a:cxnSpLocks/>
            <a:stCxn id="78" idx="0"/>
            <a:endCxn id="70" idx="7"/>
          </p:cNvCxnSpPr>
          <p:nvPr/>
        </p:nvCxnSpPr>
        <p:spPr>
          <a:xfrm flipH="1">
            <a:off x="4843568" y="2876491"/>
            <a:ext cx="804271" cy="839258"/>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4CF091A-EA1D-4226-AEFD-D8E7A07535D5}"/>
                  </a:ext>
                </a:extLst>
              </p:cNvPr>
              <p:cNvSpPr txBox="1"/>
              <p:nvPr/>
            </p:nvSpPr>
            <p:spPr>
              <a:xfrm>
                <a:off x="4378565" y="1377209"/>
                <a:ext cx="1789612" cy="416974"/>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#2:   </a:t>
                </a:r>
                <a14:m>
                  <m:oMath xmlns:m="http://schemas.openxmlformats.org/officeDocument/2006/math">
                    <m:acc>
                      <m:accPr>
                        <m:chr m:val="⃗"/>
                        <m:ctrlPr>
                          <a:rPr lang="en-US" sz="900" i="1">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b="0" i="1" smtClean="0">
                                <a:solidFill>
                                  <a:schemeClr val="tx1">
                                    <a:lumMod val="75000"/>
                                    <a:lumOff val="25000"/>
                                  </a:schemeClr>
                                </a:solidFill>
                                <a:latin typeface="Cambria Math" panose="02040503050406030204" pitchFamily="18" charset="0"/>
                              </a:rPr>
                              <m:t>𝑍</m:t>
                            </m:r>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 </m:t>
                    </m:r>
                    <m:r>
                      <a:rPr lang="en-US" sz="900" i="1" smtClean="0">
                        <a:solidFill>
                          <a:schemeClr val="tx1">
                            <a:lumMod val="65000"/>
                            <a:lumOff val="35000"/>
                          </a:schemeClr>
                        </a:solidFill>
                        <a:latin typeface="Cambria Math" panose="02040503050406030204" pitchFamily="18" charset="0"/>
                        <a:ea typeface="Cambria Math" panose="02040503050406030204" pitchFamily="18" charset="0"/>
                      </a:rPr>
                      <m:t>∙</m:t>
                    </m:r>
                    <m:acc>
                      <m:accPr>
                        <m:chr m:val="⃗"/>
                        <m:ctrlPr>
                          <a:rPr lang="en-US" sz="900" i="1" smtClean="0">
                            <a:solidFill>
                              <a:schemeClr val="tx1">
                                <a:lumMod val="65000"/>
                                <a:lumOff val="35000"/>
                              </a:schemeClr>
                            </a:solidFill>
                            <a:latin typeface="Cambria Math" panose="02040503050406030204" pitchFamily="18" charset="0"/>
                          </a:rPr>
                        </m:ctrlPr>
                      </m:accPr>
                      <m:e>
                        <m:sSub>
                          <m:sSubPr>
                            <m:ctrlPr>
                              <a:rPr lang="en-US" sz="900" b="0" i="1" smtClean="0">
                                <a:solidFill>
                                  <a:schemeClr val="tx1">
                                    <a:lumMod val="65000"/>
                                    <a:lumOff val="35000"/>
                                  </a:schemeClr>
                                </a:solidFill>
                                <a:latin typeface="Cambria Math" panose="02040503050406030204" pitchFamily="18" charset="0"/>
                              </a:rPr>
                            </m:ctrlPr>
                          </m:sSubPr>
                          <m:e>
                            <m:r>
                              <a:rPr lang="en-US" sz="900" b="0" i="1" smtClean="0">
                                <a:solidFill>
                                  <a:schemeClr val="tx1">
                                    <a:lumMod val="65000"/>
                                    <a:lumOff val="35000"/>
                                  </a:schemeClr>
                                </a:solidFill>
                                <a:latin typeface="Cambria Math" panose="02040503050406030204" pitchFamily="18" charset="0"/>
                              </a:rPr>
                              <m:t>𝑉</m:t>
                            </m:r>
                          </m:e>
                          <m:sub>
                            <m:r>
                              <a:rPr lang="en-US" sz="900" b="0" i="1" smtClean="0">
                                <a:solidFill>
                                  <a:schemeClr val="tx1">
                                    <a:lumMod val="65000"/>
                                    <a:lumOff val="35000"/>
                                  </a:schemeClr>
                                </a:solidFill>
                                <a:latin typeface="Cambria Math" panose="02040503050406030204" pitchFamily="18" charset="0"/>
                              </a:rPr>
                              <m:t>𝑍</m:t>
                            </m:r>
                          </m:sub>
                        </m:sSub>
                      </m:e>
                    </m:acc>
                  </m:oMath>
                </a14:m>
                <a:r>
                  <a:rPr lang="en-US" sz="900">
                    <a:solidFill>
                      <a:schemeClr val="tx1">
                        <a:lumMod val="75000"/>
                        <a:lumOff val="25000"/>
                      </a:schemeClr>
                    </a:solidFill>
                  </a:rPr>
                  <a:t> &lt; 0 </a:t>
                </a:r>
              </a:p>
              <a:p>
                <a:r>
                  <a:rPr lang="en-US" sz="1100" i="1">
                    <a:solidFill>
                      <a:schemeClr val="tx1">
                        <a:lumMod val="75000"/>
                        <a:lumOff val="25000"/>
                      </a:schemeClr>
                    </a:solidFill>
                  </a:rPr>
                  <a:t>              </a:t>
                </a:r>
                <a:r>
                  <a:rPr lang="en-US" sz="900" i="1">
                    <a:solidFill>
                      <a:schemeClr val="tx1">
                        <a:lumMod val="75000"/>
                        <a:lumOff val="25000"/>
                      </a:schemeClr>
                    </a:solidFill>
                  </a:rPr>
                  <a:t>Z is beyond G. Overshoot</a:t>
                </a:r>
                <a:endParaRPr lang="en-US" sz="1100" i="1">
                  <a:solidFill>
                    <a:schemeClr val="tx1">
                      <a:lumMod val="75000"/>
                      <a:lumOff val="25000"/>
                    </a:schemeClr>
                  </a:solidFill>
                </a:endParaRPr>
              </a:p>
            </p:txBody>
          </p:sp>
        </mc:Choice>
        <mc:Fallback xmlns="">
          <p:sp>
            <p:nvSpPr>
              <p:cNvPr id="74" name="TextBox 73">
                <a:extLst>
                  <a:ext uri="{FF2B5EF4-FFF2-40B4-BE49-F238E27FC236}">
                    <a16:creationId xmlns:a16="http://schemas.microsoft.com/office/drawing/2014/main" id="{F4CF091A-EA1D-4226-AEFD-D8E7A07535D5}"/>
                  </a:ext>
                </a:extLst>
              </p:cNvPr>
              <p:cNvSpPr txBox="1">
                <a:spLocks noRot="1" noChangeAspect="1" noMove="1" noResize="1" noEditPoints="1" noAdjustHandles="1" noChangeArrowheads="1" noChangeShapeType="1" noTextEdit="1"/>
              </p:cNvSpPr>
              <p:nvPr/>
            </p:nvSpPr>
            <p:spPr>
              <a:xfrm>
                <a:off x="4378565" y="1377209"/>
                <a:ext cx="1789612" cy="416974"/>
              </a:xfrm>
              <a:prstGeom prst="rect">
                <a:avLst/>
              </a:prstGeom>
              <a:blipFill>
                <a:blip r:embed="rId4"/>
                <a:stretch>
                  <a:fillRect b="-2857"/>
                </a:stretch>
              </a:blipFill>
              <a:ln>
                <a:solidFill>
                  <a:schemeClr val="tx1">
                    <a:lumMod val="50000"/>
                    <a:lumOff val="50000"/>
                  </a:schemeClr>
                </a:solidFill>
              </a:ln>
            </p:spPr>
            <p:txBody>
              <a:bodyPr/>
              <a:lstStyle/>
              <a:p>
                <a:r>
                  <a:rPr lang="en-US">
                    <a:noFill/>
                  </a:rPr>
                  <a:t> </a:t>
                </a:r>
              </a:p>
            </p:txBody>
          </p:sp>
        </mc:Fallback>
      </mc:AlternateContent>
      <p:sp>
        <p:nvSpPr>
          <p:cNvPr id="71" name="Oval 70">
            <a:extLst>
              <a:ext uri="{FF2B5EF4-FFF2-40B4-BE49-F238E27FC236}">
                <a16:creationId xmlns:a16="http://schemas.microsoft.com/office/drawing/2014/main" id="{611D2EFC-32E6-4092-BCC9-8B37FB9C9186}"/>
              </a:ext>
            </a:extLst>
          </p:cNvPr>
          <p:cNvSpPr/>
          <p:nvPr/>
        </p:nvSpPr>
        <p:spPr>
          <a:xfrm>
            <a:off x="5547903" y="3686479"/>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sp>
        <p:nvSpPr>
          <p:cNvPr id="80" name="TextBox 79">
            <a:extLst>
              <a:ext uri="{FF2B5EF4-FFF2-40B4-BE49-F238E27FC236}">
                <a16:creationId xmlns:a16="http://schemas.microsoft.com/office/drawing/2014/main" id="{9067CF46-03F9-488F-9748-88D94B3FD032}"/>
              </a:ext>
            </a:extLst>
          </p:cNvPr>
          <p:cNvSpPr txBox="1"/>
          <p:nvPr/>
        </p:nvSpPr>
        <p:spPr>
          <a:xfrm>
            <a:off x="358315" y="4288971"/>
            <a:ext cx="5809862" cy="261610"/>
          </a:xfrm>
          <a:prstGeom prst="rect">
            <a:avLst/>
          </a:prstGeom>
          <a:noFill/>
        </p:spPr>
        <p:txBody>
          <a:bodyPr wrap="square" rtlCol="0">
            <a:spAutoFit/>
          </a:bodyPr>
          <a:lstStyle/>
          <a:p>
            <a:r>
              <a:rPr lang="en-US" sz="1050" i="1"/>
              <a:t>Vehicle reference point is at the front of the vehicle</a:t>
            </a:r>
          </a:p>
        </p:txBody>
      </p:sp>
    </p:spTree>
    <p:extLst>
      <p:ext uri="{BB962C8B-B14F-4D97-AF65-F5344CB8AC3E}">
        <p14:creationId xmlns:p14="http://schemas.microsoft.com/office/powerpoint/2010/main" val="101681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 name="Straight Connector 91">
            <a:extLst>
              <a:ext uri="{FF2B5EF4-FFF2-40B4-BE49-F238E27FC236}">
                <a16:creationId xmlns:a16="http://schemas.microsoft.com/office/drawing/2014/main" id="{E569E47A-329E-45FC-A586-60984967015A}"/>
              </a:ext>
            </a:extLst>
          </p:cNvPr>
          <p:cNvCxnSpPr>
            <a:cxnSpLocks/>
            <a:stCxn id="89" idx="4"/>
            <a:endCxn id="84" idx="0"/>
          </p:cNvCxnSpPr>
          <p:nvPr/>
        </p:nvCxnSpPr>
        <p:spPr>
          <a:xfrm>
            <a:off x="5593044" y="2636390"/>
            <a:ext cx="3588" cy="915101"/>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05A62D6-C9F9-4D71-A3BB-CDF4FB6EAEA2}"/>
              </a:ext>
            </a:extLst>
          </p:cNvPr>
          <p:cNvSpPr txBox="1"/>
          <p:nvPr/>
        </p:nvSpPr>
        <p:spPr>
          <a:xfrm>
            <a:off x="250334" y="829202"/>
            <a:ext cx="5342708" cy="307777"/>
          </a:xfrm>
          <a:prstGeom prst="rect">
            <a:avLst/>
          </a:prstGeom>
          <a:noFill/>
        </p:spPr>
        <p:txBody>
          <a:bodyPr wrap="square" rtlCol="0">
            <a:spAutoFit/>
          </a:bodyPr>
          <a:lstStyle/>
          <a:p>
            <a:r>
              <a:rPr lang="en-US" sz="1400"/>
              <a:t>When distanceToEgo &lt; 0    </a:t>
            </a:r>
            <a:r>
              <a:rPr lang="en-US" sz="1050" i="1"/>
              <a:t>(Z is behind the vehicle)</a:t>
            </a:r>
            <a:endParaRPr lang="en-US" sz="1400" i="1"/>
          </a:p>
        </p:txBody>
      </p:sp>
      <p:grpSp>
        <p:nvGrpSpPr>
          <p:cNvPr id="39" name="Group 38">
            <a:extLst>
              <a:ext uri="{FF2B5EF4-FFF2-40B4-BE49-F238E27FC236}">
                <a16:creationId xmlns:a16="http://schemas.microsoft.com/office/drawing/2014/main" id="{BAD2C748-E4E0-452D-9E5B-F8FE54964430}"/>
              </a:ext>
            </a:extLst>
          </p:cNvPr>
          <p:cNvGrpSpPr/>
          <p:nvPr/>
        </p:nvGrpSpPr>
        <p:grpSpPr>
          <a:xfrm>
            <a:off x="358315" y="1377209"/>
            <a:ext cx="1789612" cy="2759362"/>
            <a:chOff x="358315" y="1377209"/>
            <a:chExt cx="1789612" cy="2759362"/>
          </a:xfrm>
        </p:grpSpPr>
        <p:sp>
          <p:nvSpPr>
            <p:cNvPr id="3" name="Rectangle 2">
              <a:extLst>
                <a:ext uri="{FF2B5EF4-FFF2-40B4-BE49-F238E27FC236}">
                  <a16:creationId xmlns:a16="http://schemas.microsoft.com/office/drawing/2014/main" id="{4B44FB2A-09C8-4881-AAA9-E00DFA7CEC4E}"/>
                </a:ext>
              </a:extLst>
            </p:cNvPr>
            <p:cNvSpPr/>
            <p:nvPr/>
          </p:nvSpPr>
          <p:spPr>
            <a:xfrm>
              <a:off x="358315"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4898F11E-64F8-49B2-B106-776D1B6C0C15}"/>
                </a:ext>
              </a:extLst>
            </p:cNvPr>
            <p:cNvGrpSpPr/>
            <p:nvPr/>
          </p:nvGrpSpPr>
          <p:grpSpPr>
            <a:xfrm>
              <a:off x="652718" y="2062328"/>
              <a:ext cx="1074805" cy="199870"/>
              <a:chOff x="652718" y="2062328"/>
              <a:chExt cx="1074805" cy="199870"/>
            </a:xfrm>
          </p:grpSpPr>
          <p:sp>
            <p:nvSpPr>
              <p:cNvPr id="4" name="Oval 3">
                <a:extLst>
                  <a:ext uri="{FF2B5EF4-FFF2-40B4-BE49-F238E27FC236}">
                    <a16:creationId xmlns:a16="http://schemas.microsoft.com/office/drawing/2014/main" id="{927333D8-D8F4-4CEF-B5E4-4284CEF0C7EC}"/>
                  </a:ext>
                </a:extLst>
              </p:cNvPr>
              <p:cNvSpPr/>
              <p:nvPr/>
            </p:nvSpPr>
            <p:spPr>
              <a:xfrm>
                <a:off x="652718" y="206232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5" name="Oval 4">
                <a:extLst>
                  <a:ext uri="{FF2B5EF4-FFF2-40B4-BE49-F238E27FC236}">
                    <a16:creationId xmlns:a16="http://schemas.microsoft.com/office/drawing/2014/main" id="{988183C3-636D-482A-811D-503C3FB67FC1}"/>
                  </a:ext>
                </a:extLst>
              </p:cNvPr>
              <p:cNvSpPr/>
              <p:nvPr/>
            </p:nvSpPr>
            <p:spPr>
              <a:xfrm>
                <a:off x="1527653" y="206232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grpSp>
        <p:grpSp>
          <p:nvGrpSpPr>
            <p:cNvPr id="37" name="Group 36">
              <a:extLst>
                <a:ext uri="{FF2B5EF4-FFF2-40B4-BE49-F238E27FC236}">
                  <a16:creationId xmlns:a16="http://schemas.microsoft.com/office/drawing/2014/main" id="{4A337F4C-6FCF-40E8-902F-BBFA90B3E0B6}"/>
                </a:ext>
              </a:extLst>
            </p:cNvPr>
            <p:cNvGrpSpPr/>
            <p:nvPr/>
          </p:nvGrpSpPr>
          <p:grpSpPr>
            <a:xfrm>
              <a:off x="1442148" y="2758698"/>
              <a:ext cx="370881" cy="1180344"/>
              <a:chOff x="1442148" y="2758698"/>
              <a:chExt cx="370881" cy="1180344"/>
            </a:xfrm>
          </p:grpSpPr>
          <p:sp>
            <p:nvSpPr>
              <p:cNvPr id="7" name="Rectangle 6">
                <a:extLst>
                  <a:ext uri="{FF2B5EF4-FFF2-40B4-BE49-F238E27FC236}">
                    <a16:creationId xmlns:a16="http://schemas.microsoft.com/office/drawing/2014/main" id="{748D74BA-1CF3-43E4-9215-BAF55E74783E}"/>
                  </a:ext>
                </a:extLst>
              </p:cNvPr>
              <p:cNvSpPr/>
              <p:nvPr/>
            </p:nvSpPr>
            <p:spPr>
              <a:xfrm>
                <a:off x="1531020" y="3745909"/>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8" name="Rectangle: Rounded Corners 7">
                <a:extLst>
                  <a:ext uri="{FF2B5EF4-FFF2-40B4-BE49-F238E27FC236}">
                    <a16:creationId xmlns:a16="http://schemas.microsoft.com/office/drawing/2014/main" id="{40F3F244-CEC2-4171-A1D7-6E8AC9EACBD0}"/>
                  </a:ext>
                </a:extLst>
              </p:cNvPr>
              <p:cNvSpPr/>
              <p:nvPr/>
            </p:nvSpPr>
            <p:spPr>
              <a:xfrm>
                <a:off x="1442148" y="2758698"/>
                <a:ext cx="370881" cy="58727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a:t>
                </a:r>
              </a:p>
            </p:txBody>
          </p:sp>
          <p:cxnSp>
            <p:nvCxnSpPr>
              <p:cNvPr id="13" name="Straight Connector 12">
                <a:extLst>
                  <a:ext uri="{FF2B5EF4-FFF2-40B4-BE49-F238E27FC236}">
                    <a16:creationId xmlns:a16="http://schemas.microsoft.com/office/drawing/2014/main" id="{201C8720-EA96-471E-8D45-A487D4E30804}"/>
                  </a:ext>
                </a:extLst>
              </p:cNvPr>
              <p:cNvCxnSpPr>
                <a:cxnSpLocks/>
                <a:stCxn id="14" idx="4"/>
                <a:endCxn id="7" idx="0"/>
              </p:cNvCxnSpPr>
              <p:nvPr/>
            </p:nvCxnSpPr>
            <p:spPr>
              <a:xfrm flipH="1">
                <a:off x="1627587" y="3395942"/>
                <a:ext cx="1" cy="349967"/>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BE4D513-F036-4365-BEB6-409DEA595B19}"/>
                  </a:ext>
                </a:extLst>
              </p:cNvPr>
              <p:cNvSpPr/>
              <p:nvPr/>
            </p:nvSpPr>
            <p:spPr>
              <a:xfrm>
                <a:off x="1577621" y="3296009"/>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2" name="Straight Connector 21">
              <a:extLst>
                <a:ext uri="{FF2B5EF4-FFF2-40B4-BE49-F238E27FC236}">
                  <a16:creationId xmlns:a16="http://schemas.microsoft.com/office/drawing/2014/main" id="{E53A3F2A-4280-4DAF-853E-22512A353499}"/>
                </a:ext>
              </a:extLst>
            </p:cNvPr>
            <p:cNvCxnSpPr>
              <a:cxnSpLocks/>
              <a:stCxn id="14" idx="0"/>
              <a:endCxn id="4" idx="5"/>
            </p:cNvCxnSpPr>
            <p:nvPr/>
          </p:nvCxnSpPr>
          <p:spPr>
            <a:xfrm flipH="1" flipV="1">
              <a:off x="823318" y="2232928"/>
              <a:ext cx="804270" cy="1063081"/>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F9284CC-6169-4A87-B0F7-E93A63BB500E}"/>
                    </a:ext>
                  </a:extLst>
                </p:cNvPr>
                <p:cNvSpPr txBox="1"/>
                <p:nvPr/>
              </p:nvSpPr>
              <p:spPr>
                <a:xfrm>
                  <a:off x="358315" y="1377209"/>
                  <a:ext cx="1789612" cy="432362"/>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#1:   </a:t>
                  </a:r>
                  <a14:m>
                    <m:oMath xmlns:m="http://schemas.openxmlformats.org/officeDocument/2006/math">
                      <m:acc>
                        <m:accPr>
                          <m:chr m:val="⃗"/>
                          <m:ctrlPr>
                            <a:rPr lang="en-US" sz="900" i="1" smtClean="0">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 </m:t>
                      </m:r>
                      <m:r>
                        <a:rPr lang="en-US" sz="900" i="1" smtClean="0">
                          <a:solidFill>
                            <a:schemeClr val="tx1">
                              <a:lumMod val="65000"/>
                              <a:lumOff val="35000"/>
                            </a:schemeClr>
                          </a:solidFill>
                          <a:latin typeface="Cambria Math" panose="02040503050406030204" pitchFamily="18" charset="0"/>
                          <a:ea typeface="Cambria Math" panose="02040503050406030204" pitchFamily="18" charset="0"/>
                        </a:rPr>
                        <m:t>∙</m:t>
                      </m:r>
                      <m:acc>
                        <m:accPr>
                          <m:chr m:val="⃗"/>
                          <m:ctrlPr>
                            <a:rPr lang="en-US" sz="900" i="1" smtClean="0">
                              <a:solidFill>
                                <a:schemeClr val="tx1">
                                  <a:lumMod val="65000"/>
                                  <a:lumOff val="35000"/>
                                </a:schemeClr>
                              </a:solidFill>
                              <a:latin typeface="Cambria Math" panose="02040503050406030204" pitchFamily="18" charset="0"/>
                            </a:rPr>
                          </m:ctrlPr>
                        </m:accPr>
                        <m:e>
                          <m:sSub>
                            <m:sSubPr>
                              <m:ctrlPr>
                                <a:rPr lang="en-US" sz="900" b="0" i="1" smtClean="0">
                                  <a:solidFill>
                                    <a:schemeClr val="tx1">
                                      <a:lumMod val="65000"/>
                                      <a:lumOff val="35000"/>
                                    </a:schemeClr>
                                  </a:solidFill>
                                  <a:latin typeface="Cambria Math" panose="02040503050406030204" pitchFamily="18" charset="0"/>
                                </a:rPr>
                              </m:ctrlPr>
                            </m:sSubPr>
                            <m:e>
                              <m:r>
                                <a:rPr lang="en-US" sz="900" b="0" i="1" smtClean="0">
                                  <a:solidFill>
                                    <a:schemeClr val="tx1">
                                      <a:lumMod val="65000"/>
                                      <a:lumOff val="35000"/>
                                    </a:schemeClr>
                                  </a:solidFill>
                                  <a:latin typeface="Cambria Math" panose="02040503050406030204" pitchFamily="18" charset="0"/>
                                </a:rPr>
                                <m:t>𝑉</m:t>
                              </m:r>
                            </m:e>
                            <m:sub>
                              <m:r>
                                <a:rPr lang="en-US" sz="900" b="0" i="1" smtClean="0">
                                  <a:solidFill>
                                    <a:schemeClr val="tx1">
                                      <a:lumMod val="65000"/>
                                      <a:lumOff val="35000"/>
                                    </a:schemeClr>
                                  </a:solidFill>
                                  <a:latin typeface="Cambria Math" panose="02040503050406030204" pitchFamily="18" charset="0"/>
                                </a:rPr>
                                <m:t>𝑍</m:t>
                              </m:r>
                            </m:sub>
                          </m:sSub>
                        </m:e>
                      </m:acc>
                    </m:oMath>
                  </a14:m>
                  <a:r>
                    <a:rPr lang="en-US" sz="900">
                      <a:solidFill>
                        <a:schemeClr val="tx1">
                          <a:lumMod val="75000"/>
                          <a:lumOff val="25000"/>
                        </a:schemeClr>
                      </a:solidFill>
                    </a:rPr>
                    <a:t> &lt; 0 </a:t>
                  </a:r>
                </a:p>
                <a:p>
                  <a:r>
                    <a:rPr lang="en-US" sz="1100" i="1">
                      <a:solidFill>
                        <a:schemeClr val="tx1">
                          <a:lumMod val="75000"/>
                          <a:lumOff val="25000"/>
                        </a:schemeClr>
                      </a:solidFill>
                    </a:rPr>
                    <a:t>               </a:t>
                  </a:r>
                  <a:r>
                    <a:rPr lang="en-US" sz="900" i="1">
                      <a:solidFill>
                        <a:schemeClr val="tx1">
                          <a:lumMod val="75000"/>
                          <a:lumOff val="25000"/>
                        </a:schemeClr>
                      </a:solidFill>
                    </a:rPr>
                    <a:t>Z is behind G </a:t>
                  </a:r>
                  <a:endParaRPr lang="en-US" sz="1100" i="1">
                    <a:solidFill>
                      <a:schemeClr val="tx1">
                        <a:lumMod val="75000"/>
                        <a:lumOff val="25000"/>
                      </a:schemeClr>
                    </a:solidFill>
                  </a:endParaRPr>
                </a:p>
              </p:txBody>
            </p:sp>
          </mc:Choice>
          <mc:Fallback xmlns="">
            <p:sp>
              <p:nvSpPr>
                <p:cNvPr id="17" name="TextBox 16">
                  <a:extLst>
                    <a:ext uri="{FF2B5EF4-FFF2-40B4-BE49-F238E27FC236}">
                      <a16:creationId xmlns:a16="http://schemas.microsoft.com/office/drawing/2014/main" id="{6F9284CC-6169-4A87-B0F7-E93A63BB500E}"/>
                    </a:ext>
                  </a:extLst>
                </p:cNvPr>
                <p:cNvSpPr txBox="1">
                  <a:spLocks noRot="1" noChangeAspect="1" noMove="1" noResize="1" noEditPoints="1" noAdjustHandles="1" noChangeArrowheads="1" noChangeShapeType="1" noTextEdit="1"/>
                </p:cNvSpPr>
                <p:nvPr/>
              </p:nvSpPr>
              <p:spPr>
                <a:xfrm>
                  <a:off x="358315" y="1377209"/>
                  <a:ext cx="1789612" cy="432362"/>
                </a:xfrm>
                <a:prstGeom prst="rect">
                  <a:avLst/>
                </a:prstGeom>
                <a:blipFill>
                  <a:blip r:embed="rId2"/>
                  <a:stretch>
                    <a:fillRect/>
                  </a:stretch>
                </a:blipFill>
                <a:ln>
                  <a:solidFill>
                    <a:schemeClr val="tx1">
                      <a:lumMod val="50000"/>
                      <a:lumOff val="50000"/>
                    </a:schemeClr>
                  </a:solidFill>
                </a:ln>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3765E75F-1660-43BF-A2C5-6B49264E9867}"/>
                </a:ext>
              </a:extLst>
            </p:cNvPr>
            <p:cNvCxnSpPr>
              <a:cxnSpLocks/>
              <a:stCxn id="14" idx="0"/>
              <a:endCxn id="5" idx="4"/>
            </p:cNvCxnSpPr>
            <p:nvPr/>
          </p:nvCxnSpPr>
          <p:spPr>
            <a:xfrm flipV="1">
              <a:off x="1627588" y="2262198"/>
              <a:ext cx="0" cy="1033811"/>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2DDAF44F-60C3-49C6-9AE9-CBA19EA50FE0}"/>
              </a:ext>
            </a:extLst>
          </p:cNvPr>
          <p:cNvGrpSpPr/>
          <p:nvPr/>
        </p:nvGrpSpPr>
        <p:grpSpPr>
          <a:xfrm>
            <a:off x="2336954" y="1377209"/>
            <a:ext cx="1789612" cy="2759362"/>
            <a:chOff x="2336954" y="1377209"/>
            <a:chExt cx="1789612" cy="2759362"/>
          </a:xfrm>
        </p:grpSpPr>
        <p:cxnSp>
          <p:nvCxnSpPr>
            <p:cNvPr id="62" name="Straight Connector 61">
              <a:extLst>
                <a:ext uri="{FF2B5EF4-FFF2-40B4-BE49-F238E27FC236}">
                  <a16:creationId xmlns:a16="http://schemas.microsoft.com/office/drawing/2014/main" id="{5052CF07-04A2-4753-AD22-8428668C3B6B}"/>
                </a:ext>
              </a:extLst>
            </p:cNvPr>
            <p:cNvCxnSpPr>
              <a:cxnSpLocks/>
              <a:stCxn id="66" idx="4"/>
              <a:endCxn id="63" idx="0"/>
            </p:cNvCxnSpPr>
            <p:nvPr/>
          </p:nvCxnSpPr>
          <p:spPr>
            <a:xfrm flipH="1">
              <a:off x="3602638" y="2980380"/>
              <a:ext cx="1" cy="349967"/>
            </a:xfrm>
            <a:prstGeom prst="line">
              <a:avLst/>
            </a:prstGeom>
            <a:ln w="127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FAA57811-0891-4DED-93BC-3F25B037BC8B}"/>
                </a:ext>
              </a:extLst>
            </p:cNvPr>
            <p:cNvSpPr/>
            <p:nvPr/>
          </p:nvSpPr>
          <p:spPr>
            <a:xfrm>
              <a:off x="2336954"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2847AE34-C389-4439-9FCE-098E3FC2101E}"/>
                </a:ext>
              </a:extLst>
            </p:cNvPr>
            <p:cNvGrpSpPr/>
            <p:nvPr/>
          </p:nvGrpSpPr>
          <p:grpSpPr>
            <a:xfrm>
              <a:off x="2631357" y="3316361"/>
              <a:ext cx="1074805" cy="199870"/>
              <a:chOff x="652718" y="2062328"/>
              <a:chExt cx="1074805" cy="199870"/>
            </a:xfrm>
          </p:grpSpPr>
          <p:sp>
            <p:nvSpPr>
              <p:cNvPr id="67" name="Oval 66">
                <a:extLst>
                  <a:ext uri="{FF2B5EF4-FFF2-40B4-BE49-F238E27FC236}">
                    <a16:creationId xmlns:a16="http://schemas.microsoft.com/office/drawing/2014/main" id="{4D254728-231B-4E42-8BBE-C424EC084916}"/>
                  </a:ext>
                </a:extLst>
              </p:cNvPr>
              <p:cNvSpPr/>
              <p:nvPr/>
            </p:nvSpPr>
            <p:spPr>
              <a:xfrm>
                <a:off x="652718" y="206232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80" name="Oval 79">
                <a:extLst>
                  <a:ext uri="{FF2B5EF4-FFF2-40B4-BE49-F238E27FC236}">
                    <a16:creationId xmlns:a16="http://schemas.microsoft.com/office/drawing/2014/main" id="{7B509A5F-E2E1-460B-9A32-0D98CD781D21}"/>
                  </a:ext>
                </a:extLst>
              </p:cNvPr>
              <p:cNvSpPr/>
              <p:nvPr/>
            </p:nvSpPr>
            <p:spPr>
              <a:xfrm>
                <a:off x="1527653" y="206232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grpSp>
        <p:grpSp>
          <p:nvGrpSpPr>
            <p:cNvPr id="59" name="Group 58">
              <a:extLst>
                <a:ext uri="{FF2B5EF4-FFF2-40B4-BE49-F238E27FC236}">
                  <a16:creationId xmlns:a16="http://schemas.microsoft.com/office/drawing/2014/main" id="{E72A2C47-3BE9-4228-AD59-EE1878310BCE}"/>
                </a:ext>
              </a:extLst>
            </p:cNvPr>
            <p:cNvGrpSpPr/>
            <p:nvPr/>
          </p:nvGrpSpPr>
          <p:grpSpPr>
            <a:xfrm>
              <a:off x="3417199" y="2343136"/>
              <a:ext cx="370881" cy="1180344"/>
              <a:chOff x="1442148" y="2758698"/>
              <a:chExt cx="370881" cy="1180344"/>
            </a:xfrm>
          </p:grpSpPr>
          <p:sp>
            <p:nvSpPr>
              <p:cNvPr id="63" name="Rectangle 62">
                <a:extLst>
                  <a:ext uri="{FF2B5EF4-FFF2-40B4-BE49-F238E27FC236}">
                    <a16:creationId xmlns:a16="http://schemas.microsoft.com/office/drawing/2014/main" id="{A4D3DC25-8200-4A64-9CE4-B7D0630BF8F1}"/>
                  </a:ext>
                </a:extLst>
              </p:cNvPr>
              <p:cNvSpPr/>
              <p:nvPr/>
            </p:nvSpPr>
            <p:spPr>
              <a:xfrm>
                <a:off x="1531020" y="3745909"/>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64" name="Rectangle: Rounded Corners 63">
                <a:extLst>
                  <a:ext uri="{FF2B5EF4-FFF2-40B4-BE49-F238E27FC236}">
                    <a16:creationId xmlns:a16="http://schemas.microsoft.com/office/drawing/2014/main" id="{518553F4-2B26-462F-836E-1BEA4A0ABABA}"/>
                  </a:ext>
                </a:extLst>
              </p:cNvPr>
              <p:cNvSpPr/>
              <p:nvPr/>
            </p:nvSpPr>
            <p:spPr>
              <a:xfrm>
                <a:off x="1442148" y="2758698"/>
                <a:ext cx="370881" cy="58727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a:t>
                </a:r>
              </a:p>
            </p:txBody>
          </p:sp>
          <p:cxnSp>
            <p:nvCxnSpPr>
              <p:cNvPr id="65" name="Straight Connector 64">
                <a:extLst>
                  <a:ext uri="{FF2B5EF4-FFF2-40B4-BE49-F238E27FC236}">
                    <a16:creationId xmlns:a16="http://schemas.microsoft.com/office/drawing/2014/main" id="{18694A17-BB1F-42A6-A8B1-24839585ECD5}"/>
                  </a:ext>
                </a:extLst>
              </p:cNvPr>
              <p:cNvCxnSpPr>
                <a:cxnSpLocks/>
                <a:stCxn id="66" idx="4"/>
                <a:endCxn id="63" idx="0"/>
              </p:cNvCxnSpPr>
              <p:nvPr/>
            </p:nvCxnSpPr>
            <p:spPr>
              <a:xfrm flipH="1">
                <a:off x="1627587" y="3395942"/>
                <a:ext cx="1" cy="349967"/>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7AD49581-4498-42F6-B199-0F75EB9BA1E1}"/>
                  </a:ext>
                </a:extLst>
              </p:cNvPr>
              <p:cNvSpPr/>
              <p:nvPr/>
            </p:nvSpPr>
            <p:spPr>
              <a:xfrm>
                <a:off x="1577621" y="3296009"/>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0" name="Straight Connector 59">
              <a:extLst>
                <a:ext uri="{FF2B5EF4-FFF2-40B4-BE49-F238E27FC236}">
                  <a16:creationId xmlns:a16="http://schemas.microsoft.com/office/drawing/2014/main" id="{3CA58BAF-EB9F-4568-8936-CF8B4C7F475A}"/>
                </a:ext>
              </a:extLst>
            </p:cNvPr>
            <p:cNvCxnSpPr>
              <a:cxnSpLocks/>
              <a:stCxn id="66" idx="3"/>
              <a:endCxn id="67" idx="7"/>
            </p:cNvCxnSpPr>
            <p:nvPr/>
          </p:nvCxnSpPr>
          <p:spPr>
            <a:xfrm flipH="1">
              <a:off x="2801957" y="2965745"/>
              <a:ext cx="765350" cy="379886"/>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7DDD2DE-4191-46AF-8DBC-3D78F3FD3ECE}"/>
                    </a:ext>
                  </a:extLst>
                </p:cNvPr>
                <p:cNvSpPr txBox="1"/>
                <p:nvPr/>
              </p:nvSpPr>
              <p:spPr>
                <a:xfrm>
                  <a:off x="2336954" y="1377209"/>
                  <a:ext cx="1789612" cy="416974"/>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#1:   </a:t>
                  </a:r>
                  <a14:m>
                    <m:oMath xmlns:m="http://schemas.openxmlformats.org/officeDocument/2006/math">
                      <m:r>
                        <a:rPr lang="en-US" sz="900" b="0" i="0" smtClean="0">
                          <a:solidFill>
                            <a:schemeClr val="tx1">
                              <a:lumMod val="75000"/>
                              <a:lumOff val="25000"/>
                            </a:schemeClr>
                          </a:solidFill>
                          <a:latin typeface="Cambria Math" panose="02040503050406030204" pitchFamily="18" charset="0"/>
                        </a:rPr>
                        <m:t>|</m:t>
                      </m:r>
                      <m:acc>
                        <m:accPr>
                          <m:chr m:val="⃗"/>
                          <m:ctrlPr>
                            <a:rPr lang="en-US" sz="900" i="1">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b="0" i="1" smtClean="0">
                                  <a:solidFill>
                                    <a:schemeClr val="tx1">
                                      <a:lumMod val="75000"/>
                                      <a:lumOff val="25000"/>
                                    </a:schemeClr>
                                  </a:solidFill>
                                  <a:latin typeface="Cambria Math" panose="02040503050406030204" pitchFamily="18" charset="0"/>
                                </a:rPr>
                                <m:t>𝑍</m:t>
                              </m:r>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m:t>
                      </m:r>
                    </m:oMath>
                  </a14:m>
                  <a:r>
                    <a:rPr lang="en-US" sz="900">
                      <a:solidFill>
                        <a:schemeClr val="tx1">
                          <a:lumMod val="75000"/>
                          <a:lumOff val="25000"/>
                        </a:schemeClr>
                      </a:solidFill>
                    </a:rPr>
                    <a:t> = 0 </a:t>
                  </a:r>
                </a:p>
                <a:p>
                  <a:r>
                    <a:rPr lang="en-US" sz="1100" i="1">
                      <a:solidFill>
                        <a:schemeClr val="tx1">
                          <a:lumMod val="75000"/>
                          <a:lumOff val="25000"/>
                        </a:schemeClr>
                      </a:solidFill>
                    </a:rPr>
                    <a:t>               </a:t>
                  </a:r>
                  <a:r>
                    <a:rPr lang="en-US" sz="900" i="1">
                      <a:solidFill>
                        <a:schemeClr val="tx1">
                          <a:lumMod val="75000"/>
                          <a:lumOff val="25000"/>
                        </a:schemeClr>
                      </a:solidFill>
                    </a:rPr>
                    <a:t>Z is on G </a:t>
                  </a:r>
                  <a:endParaRPr lang="en-US" sz="1100" i="1">
                    <a:solidFill>
                      <a:schemeClr val="tx1">
                        <a:lumMod val="75000"/>
                        <a:lumOff val="25000"/>
                      </a:schemeClr>
                    </a:solidFill>
                  </a:endParaRPr>
                </a:p>
              </p:txBody>
            </p:sp>
          </mc:Choice>
          <mc:Fallback xmlns="">
            <p:sp>
              <p:nvSpPr>
                <p:cNvPr id="61" name="TextBox 60">
                  <a:extLst>
                    <a:ext uri="{FF2B5EF4-FFF2-40B4-BE49-F238E27FC236}">
                      <a16:creationId xmlns:a16="http://schemas.microsoft.com/office/drawing/2014/main" id="{07DDD2DE-4191-46AF-8DBC-3D78F3FD3ECE}"/>
                    </a:ext>
                  </a:extLst>
                </p:cNvPr>
                <p:cNvSpPr txBox="1">
                  <a:spLocks noRot="1" noChangeAspect="1" noMove="1" noResize="1" noEditPoints="1" noAdjustHandles="1" noChangeArrowheads="1" noChangeShapeType="1" noTextEdit="1"/>
                </p:cNvSpPr>
                <p:nvPr/>
              </p:nvSpPr>
              <p:spPr>
                <a:xfrm>
                  <a:off x="2336954" y="1377209"/>
                  <a:ext cx="1789612" cy="416974"/>
                </a:xfrm>
                <a:prstGeom prst="rect">
                  <a:avLst/>
                </a:prstGeom>
                <a:blipFill>
                  <a:blip r:embed="rId3"/>
                  <a:stretch>
                    <a:fillRect b="-2857"/>
                  </a:stretch>
                </a:blipFill>
                <a:ln>
                  <a:solidFill>
                    <a:schemeClr val="tx1">
                      <a:lumMod val="50000"/>
                      <a:lumOff val="50000"/>
                    </a:schemeClr>
                  </a:solidFill>
                </a:ln>
              </p:spPr>
              <p:txBody>
                <a:bodyPr/>
                <a:lstStyle/>
                <a:p>
                  <a:r>
                    <a:rPr lang="en-US">
                      <a:noFill/>
                    </a:rPr>
                    <a:t> </a:t>
                  </a:r>
                </a:p>
              </p:txBody>
            </p:sp>
          </mc:Fallback>
        </mc:AlternateContent>
      </p:grpSp>
      <p:sp>
        <p:nvSpPr>
          <p:cNvPr id="81" name="Rectangle 80">
            <a:extLst>
              <a:ext uri="{FF2B5EF4-FFF2-40B4-BE49-F238E27FC236}">
                <a16:creationId xmlns:a16="http://schemas.microsoft.com/office/drawing/2014/main" id="{2117360B-58CC-4C24-847A-33259351D3A5}"/>
              </a:ext>
            </a:extLst>
          </p:cNvPr>
          <p:cNvSpPr/>
          <p:nvPr/>
        </p:nvSpPr>
        <p:spPr>
          <a:xfrm>
            <a:off x="4327359" y="1377209"/>
            <a:ext cx="1789612" cy="2759362"/>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E745EFC8-85D3-4764-ABE1-A829B7249045}"/>
              </a:ext>
            </a:extLst>
          </p:cNvPr>
          <p:cNvGrpSpPr/>
          <p:nvPr/>
        </p:nvGrpSpPr>
        <p:grpSpPr>
          <a:xfrm>
            <a:off x="4621762" y="3551491"/>
            <a:ext cx="1074805" cy="199870"/>
            <a:chOff x="652718" y="2062328"/>
            <a:chExt cx="1074805" cy="199870"/>
          </a:xfrm>
        </p:grpSpPr>
        <p:sp>
          <p:nvSpPr>
            <p:cNvPr id="83" name="Oval 82">
              <a:extLst>
                <a:ext uri="{FF2B5EF4-FFF2-40B4-BE49-F238E27FC236}">
                  <a16:creationId xmlns:a16="http://schemas.microsoft.com/office/drawing/2014/main" id="{B4E76217-ECDC-4F2F-8BA0-B8CD17352E95}"/>
                </a:ext>
              </a:extLst>
            </p:cNvPr>
            <p:cNvSpPr/>
            <p:nvPr/>
          </p:nvSpPr>
          <p:spPr>
            <a:xfrm>
              <a:off x="652718" y="2062328"/>
              <a:ext cx="199870" cy="199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N</a:t>
              </a:r>
            </a:p>
          </p:txBody>
        </p:sp>
        <p:sp>
          <p:nvSpPr>
            <p:cNvPr id="84" name="Oval 83">
              <a:extLst>
                <a:ext uri="{FF2B5EF4-FFF2-40B4-BE49-F238E27FC236}">
                  <a16:creationId xmlns:a16="http://schemas.microsoft.com/office/drawing/2014/main" id="{BB0737C6-2B40-48CB-A5EA-64497E8D7DC3}"/>
                </a:ext>
              </a:extLst>
            </p:cNvPr>
            <p:cNvSpPr/>
            <p:nvPr/>
          </p:nvSpPr>
          <p:spPr>
            <a:xfrm>
              <a:off x="1527653" y="2062328"/>
              <a:ext cx="199870" cy="199870"/>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a:t>
              </a:r>
            </a:p>
          </p:txBody>
        </p:sp>
      </p:grpSp>
      <p:grpSp>
        <p:nvGrpSpPr>
          <p:cNvPr id="85" name="Group 84">
            <a:extLst>
              <a:ext uri="{FF2B5EF4-FFF2-40B4-BE49-F238E27FC236}">
                <a16:creationId xmlns:a16="http://schemas.microsoft.com/office/drawing/2014/main" id="{4C1B633A-A226-488E-AA76-439A62241775}"/>
              </a:ext>
            </a:extLst>
          </p:cNvPr>
          <p:cNvGrpSpPr/>
          <p:nvPr/>
        </p:nvGrpSpPr>
        <p:grpSpPr>
          <a:xfrm>
            <a:off x="5407604" y="1999146"/>
            <a:ext cx="370881" cy="1180344"/>
            <a:chOff x="1442148" y="2758698"/>
            <a:chExt cx="370881" cy="1180344"/>
          </a:xfrm>
        </p:grpSpPr>
        <p:sp>
          <p:nvSpPr>
            <p:cNvPr id="86" name="Rectangle 85">
              <a:extLst>
                <a:ext uri="{FF2B5EF4-FFF2-40B4-BE49-F238E27FC236}">
                  <a16:creationId xmlns:a16="http://schemas.microsoft.com/office/drawing/2014/main" id="{0FCA9352-3E4D-43A8-91F3-BCABACEE9B48}"/>
                </a:ext>
              </a:extLst>
            </p:cNvPr>
            <p:cNvSpPr/>
            <p:nvPr/>
          </p:nvSpPr>
          <p:spPr>
            <a:xfrm>
              <a:off x="1531020" y="3745909"/>
              <a:ext cx="193133" cy="19313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rgbClr val="FF0000"/>
                  </a:solidFill>
                </a:rPr>
                <a:t>Z</a:t>
              </a:r>
            </a:p>
          </p:txBody>
        </p:sp>
        <p:sp>
          <p:nvSpPr>
            <p:cNvPr id="87" name="Rectangle: Rounded Corners 86">
              <a:extLst>
                <a:ext uri="{FF2B5EF4-FFF2-40B4-BE49-F238E27FC236}">
                  <a16:creationId xmlns:a16="http://schemas.microsoft.com/office/drawing/2014/main" id="{0461EFBD-C65B-4943-84B2-968A77A4120C}"/>
                </a:ext>
              </a:extLst>
            </p:cNvPr>
            <p:cNvSpPr/>
            <p:nvPr/>
          </p:nvSpPr>
          <p:spPr>
            <a:xfrm>
              <a:off x="1442148" y="2758698"/>
              <a:ext cx="370881" cy="587278"/>
            </a:xfrm>
            <a:prstGeom prst="round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a:t>
              </a:r>
            </a:p>
          </p:txBody>
        </p:sp>
        <p:cxnSp>
          <p:nvCxnSpPr>
            <p:cNvPr id="88" name="Straight Connector 87">
              <a:extLst>
                <a:ext uri="{FF2B5EF4-FFF2-40B4-BE49-F238E27FC236}">
                  <a16:creationId xmlns:a16="http://schemas.microsoft.com/office/drawing/2014/main" id="{C8D831FB-9033-4A41-89B3-8CE52FC4F70F}"/>
                </a:ext>
              </a:extLst>
            </p:cNvPr>
            <p:cNvCxnSpPr>
              <a:cxnSpLocks/>
              <a:stCxn id="89" idx="4"/>
              <a:endCxn id="86" idx="0"/>
            </p:cNvCxnSpPr>
            <p:nvPr/>
          </p:nvCxnSpPr>
          <p:spPr>
            <a:xfrm flipH="1">
              <a:off x="1627587" y="3395942"/>
              <a:ext cx="1" cy="349967"/>
            </a:xfrm>
            <a:prstGeom prst="line">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4DA3E5A7-B70A-4A98-B8E4-EC0E641C3292}"/>
                </a:ext>
              </a:extLst>
            </p:cNvPr>
            <p:cNvSpPr/>
            <p:nvPr/>
          </p:nvSpPr>
          <p:spPr>
            <a:xfrm>
              <a:off x="1577621" y="3296009"/>
              <a:ext cx="99933" cy="9993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0" name="Straight Connector 89">
            <a:extLst>
              <a:ext uri="{FF2B5EF4-FFF2-40B4-BE49-F238E27FC236}">
                <a16:creationId xmlns:a16="http://schemas.microsoft.com/office/drawing/2014/main" id="{497CB552-B08C-4C37-8E86-223E2CBABA06}"/>
              </a:ext>
            </a:extLst>
          </p:cNvPr>
          <p:cNvCxnSpPr>
            <a:cxnSpLocks/>
            <a:stCxn id="89" idx="3"/>
            <a:endCxn id="83" idx="7"/>
          </p:cNvCxnSpPr>
          <p:nvPr/>
        </p:nvCxnSpPr>
        <p:spPr>
          <a:xfrm flipH="1">
            <a:off x="4792362" y="2621755"/>
            <a:ext cx="765350" cy="959006"/>
          </a:xfrm>
          <a:prstGeom prst="line">
            <a:avLst/>
          </a:prstGeom>
          <a:ln w="127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1BB63ED5-8F8E-4CF6-9CBC-AC7C1FBB24BB}"/>
                  </a:ext>
                </a:extLst>
              </p:cNvPr>
              <p:cNvSpPr txBox="1"/>
              <p:nvPr/>
            </p:nvSpPr>
            <p:spPr>
              <a:xfrm>
                <a:off x="4327359" y="1377209"/>
                <a:ext cx="1789612" cy="416974"/>
              </a:xfrm>
              <a:prstGeom prst="rect">
                <a:avLst/>
              </a:prstGeom>
              <a:solidFill>
                <a:schemeClr val="bg2"/>
              </a:solidFill>
              <a:ln>
                <a:solidFill>
                  <a:schemeClr val="tx1">
                    <a:lumMod val="50000"/>
                    <a:lumOff val="50000"/>
                  </a:schemeClr>
                </a:solidFill>
              </a:ln>
            </p:spPr>
            <p:txBody>
              <a:bodyPr wrap="square" rtlCol="0">
                <a:spAutoFit/>
              </a:bodyPr>
              <a:lstStyle/>
              <a:p>
                <a:r>
                  <a:rPr lang="en-US" sz="900" b="1">
                    <a:solidFill>
                      <a:schemeClr val="tx1">
                        <a:lumMod val="75000"/>
                        <a:lumOff val="25000"/>
                      </a:schemeClr>
                    </a:solidFill>
                  </a:rPr>
                  <a:t>Case #1:   </a:t>
                </a:r>
                <a14:m>
                  <m:oMath xmlns:m="http://schemas.openxmlformats.org/officeDocument/2006/math">
                    <m:acc>
                      <m:accPr>
                        <m:chr m:val="⃗"/>
                        <m:ctrlPr>
                          <a:rPr lang="en-US" sz="900" i="1" smtClean="0">
                            <a:solidFill>
                              <a:schemeClr val="tx1">
                                <a:lumMod val="75000"/>
                                <a:lumOff val="25000"/>
                              </a:schemeClr>
                            </a:solidFill>
                            <a:latin typeface="Cambria Math" panose="02040503050406030204" pitchFamily="18" charset="0"/>
                          </a:rPr>
                        </m:ctrlPr>
                      </m:accPr>
                      <m:e>
                        <m:sSub>
                          <m:sSubPr>
                            <m:ctrlPr>
                              <a:rPr lang="en-US" sz="900" i="1">
                                <a:solidFill>
                                  <a:schemeClr val="tx1">
                                    <a:lumMod val="75000"/>
                                    <a:lumOff val="25000"/>
                                  </a:schemeClr>
                                </a:solidFill>
                                <a:latin typeface="Cambria Math" panose="02040503050406030204" pitchFamily="18" charset="0"/>
                              </a:rPr>
                            </m:ctrlPr>
                          </m:sSubPr>
                          <m:e>
                            <m:r>
                              <a:rPr lang="en-US" sz="900" i="1">
                                <a:solidFill>
                                  <a:schemeClr val="tx1">
                                    <a:lumMod val="75000"/>
                                    <a:lumOff val="25000"/>
                                  </a:schemeClr>
                                </a:solidFill>
                                <a:latin typeface="Cambria Math" panose="02040503050406030204" pitchFamily="18" charset="0"/>
                              </a:rPr>
                              <m:t>𝑉</m:t>
                            </m:r>
                          </m:e>
                          <m:sub>
                            <m:r>
                              <a:rPr lang="en-US" sz="900" i="1">
                                <a:solidFill>
                                  <a:schemeClr val="tx1">
                                    <a:lumMod val="75000"/>
                                    <a:lumOff val="25000"/>
                                  </a:schemeClr>
                                </a:solidFill>
                                <a:latin typeface="Cambria Math" panose="02040503050406030204" pitchFamily="18" charset="0"/>
                              </a:rPr>
                              <m:t>𝐺</m:t>
                            </m:r>
                          </m:sub>
                        </m:sSub>
                      </m:e>
                    </m:acc>
                    <m:r>
                      <a:rPr lang="en-US" sz="900" b="0" i="1" smtClean="0">
                        <a:solidFill>
                          <a:schemeClr val="tx1">
                            <a:lumMod val="75000"/>
                            <a:lumOff val="25000"/>
                          </a:schemeClr>
                        </a:solidFill>
                        <a:latin typeface="Cambria Math" panose="02040503050406030204" pitchFamily="18" charset="0"/>
                      </a:rPr>
                      <m:t> </m:t>
                    </m:r>
                    <m:r>
                      <a:rPr lang="en-US" sz="900" i="1" smtClean="0">
                        <a:solidFill>
                          <a:schemeClr val="tx1">
                            <a:lumMod val="65000"/>
                            <a:lumOff val="35000"/>
                          </a:schemeClr>
                        </a:solidFill>
                        <a:latin typeface="Cambria Math" panose="02040503050406030204" pitchFamily="18" charset="0"/>
                        <a:ea typeface="Cambria Math" panose="02040503050406030204" pitchFamily="18" charset="0"/>
                      </a:rPr>
                      <m:t>∙</m:t>
                    </m:r>
                    <m:acc>
                      <m:accPr>
                        <m:chr m:val="⃗"/>
                        <m:ctrlPr>
                          <a:rPr lang="en-US" sz="900" i="1" smtClean="0">
                            <a:solidFill>
                              <a:schemeClr val="tx1">
                                <a:lumMod val="65000"/>
                                <a:lumOff val="35000"/>
                              </a:schemeClr>
                            </a:solidFill>
                            <a:latin typeface="Cambria Math" panose="02040503050406030204" pitchFamily="18" charset="0"/>
                          </a:rPr>
                        </m:ctrlPr>
                      </m:accPr>
                      <m:e>
                        <m:sSub>
                          <m:sSubPr>
                            <m:ctrlPr>
                              <a:rPr lang="en-US" sz="900" b="0" i="1" smtClean="0">
                                <a:solidFill>
                                  <a:schemeClr val="tx1">
                                    <a:lumMod val="65000"/>
                                    <a:lumOff val="35000"/>
                                  </a:schemeClr>
                                </a:solidFill>
                                <a:latin typeface="Cambria Math" panose="02040503050406030204" pitchFamily="18" charset="0"/>
                              </a:rPr>
                            </m:ctrlPr>
                          </m:sSubPr>
                          <m:e>
                            <m:r>
                              <a:rPr lang="en-US" sz="900" b="0" i="1" smtClean="0">
                                <a:solidFill>
                                  <a:schemeClr val="tx1">
                                    <a:lumMod val="65000"/>
                                    <a:lumOff val="35000"/>
                                  </a:schemeClr>
                                </a:solidFill>
                                <a:latin typeface="Cambria Math" panose="02040503050406030204" pitchFamily="18" charset="0"/>
                              </a:rPr>
                              <m:t>𝑉</m:t>
                            </m:r>
                          </m:e>
                          <m:sub>
                            <m:r>
                              <a:rPr lang="en-US" sz="900" b="0" i="1" smtClean="0">
                                <a:solidFill>
                                  <a:schemeClr val="tx1">
                                    <a:lumMod val="65000"/>
                                    <a:lumOff val="35000"/>
                                  </a:schemeClr>
                                </a:solidFill>
                                <a:latin typeface="Cambria Math" panose="02040503050406030204" pitchFamily="18" charset="0"/>
                              </a:rPr>
                              <m:t>𝑍</m:t>
                            </m:r>
                          </m:sub>
                        </m:sSub>
                      </m:e>
                    </m:acc>
                  </m:oMath>
                </a14:m>
                <a:r>
                  <a:rPr lang="en-US" sz="900">
                    <a:solidFill>
                      <a:schemeClr val="tx1">
                        <a:lumMod val="75000"/>
                        <a:lumOff val="25000"/>
                      </a:schemeClr>
                    </a:solidFill>
                  </a:rPr>
                  <a:t> &gt; 0 </a:t>
                </a:r>
              </a:p>
              <a:p>
                <a:r>
                  <a:rPr lang="en-US" sz="1100" i="1">
                    <a:solidFill>
                      <a:schemeClr val="tx1">
                        <a:lumMod val="75000"/>
                        <a:lumOff val="25000"/>
                      </a:schemeClr>
                    </a:solidFill>
                  </a:rPr>
                  <a:t>              </a:t>
                </a:r>
                <a:r>
                  <a:rPr lang="en-US" sz="900" i="1">
                    <a:solidFill>
                      <a:schemeClr val="tx1">
                        <a:lumMod val="75000"/>
                        <a:lumOff val="25000"/>
                      </a:schemeClr>
                    </a:solidFill>
                  </a:rPr>
                  <a:t>Z is beyond G. Overshoot </a:t>
                </a:r>
                <a:endParaRPr lang="en-US" sz="1100" i="1">
                  <a:solidFill>
                    <a:schemeClr val="tx1">
                      <a:lumMod val="75000"/>
                      <a:lumOff val="25000"/>
                    </a:schemeClr>
                  </a:solidFill>
                </a:endParaRPr>
              </a:p>
            </p:txBody>
          </p:sp>
        </mc:Choice>
        <mc:Fallback xmlns="">
          <p:sp>
            <p:nvSpPr>
              <p:cNvPr id="91" name="TextBox 90">
                <a:extLst>
                  <a:ext uri="{FF2B5EF4-FFF2-40B4-BE49-F238E27FC236}">
                    <a16:creationId xmlns:a16="http://schemas.microsoft.com/office/drawing/2014/main" id="{1BB63ED5-8F8E-4CF6-9CBC-AC7C1FBB24BB}"/>
                  </a:ext>
                </a:extLst>
              </p:cNvPr>
              <p:cNvSpPr txBox="1">
                <a:spLocks noRot="1" noChangeAspect="1" noMove="1" noResize="1" noEditPoints="1" noAdjustHandles="1" noChangeArrowheads="1" noChangeShapeType="1" noTextEdit="1"/>
              </p:cNvSpPr>
              <p:nvPr/>
            </p:nvSpPr>
            <p:spPr>
              <a:xfrm>
                <a:off x="4327359" y="1377209"/>
                <a:ext cx="1789612" cy="416974"/>
              </a:xfrm>
              <a:prstGeom prst="rect">
                <a:avLst/>
              </a:prstGeom>
              <a:blipFill>
                <a:blip r:embed="rId4"/>
                <a:stretch>
                  <a:fillRect b="-2857"/>
                </a:stretch>
              </a:blipFill>
              <a:ln>
                <a:solidFill>
                  <a:schemeClr val="tx1">
                    <a:lumMod val="50000"/>
                    <a:lumOff val="50000"/>
                  </a:schemeClr>
                </a:solidFill>
              </a:ln>
            </p:spPr>
            <p:txBody>
              <a:bodyPr/>
              <a:lstStyle/>
              <a:p>
                <a:r>
                  <a:rPr lang="en-US">
                    <a:noFill/>
                  </a:rPr>
                  <a:t> </a:t>
                </a:r>
              </a:p>
            </p:txBody>
          </p:sp>
        </mc:Fallback>
      </mc:AlternateContent>
      <p:sp>
        <p:nvSpPr>
          <p:cNvPr id="93" name="TextBox 92">
            <a:extLst>
              <a:ext uri="{FF2B5EF4-FFF2-40B4-BE49-F238E27FC236}">
                <a16:creationId xmlns:a16="http://schemas.microsoft.com/office/drawing/2014/main" id="{A22F2956-5237-475E-8B0A-C94FED133C82}"/>
              </a:ext>
            </a:extLst>
          </p:cNvPr>
          <p:cNvSpPr txBox="1"/>
          <p:nvPr/>
        </p:nvSpPr>
        <p:spPr>
          <a:xfrm>
            <a:off x="358315" y="4288971"/>
            <a:ext cx="5809862" cy="261610"/>
          </a:xfrm>
          <a:prstGeom prst="rect">
            <a:avLst/>
          </a:prstGeom>
          <a:noFill/>
        </p:spPr>
        <p:txBody>
          <a:bodyPr wrap="square" rtlCol="0">
            <a:spAutoFit/>
          </a:bodyPr>
          <a:lstStyle/>
          <a:p>
            <a:r>
              <a:rPr lang="en-US" sz="1050" i="1"/>
              <a:t>Vehicle reference point is at the back of the vehicle</a:t>
            </a:r>
          </a:p>
        </p:txBody>
      </p:sp>
    </p:spTree>
    <p:extLst>
      <p:ext uri="{BB962C8B-B14F-4D97-AF65-F5344CB8AC3E}">
        <p14:creationId xmlns:p14="http://schemas.microsoft.com/office/powerpoint/2010/main" val="181109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C96F3F10-B035-4C8D-A38A-DE6AA767656F}"/>
              </a:ext>
            </a:extLst>
          </p:cNvPr>
          <p:cNvGrpSpPr/>
          <p:nvPr/>
        </p:nvGrpSpPr>
        <p:grpSpPr>
          <a:xfrm>
            <a:off x="474994" y="1487695"/>
            <a:ext cx="2117755" cy="3308900"/>
            <a:chOff x="477961" y="1841441"/>
            <a:chExt cx="2117755" cy="3308900"/>
          </a:xfrm>
        </p:grpSpPr>
        <p:grpSp>
          <p:nvGrpSpPr>
            <p:cNvPr id="12" name="Group 11">
              <a:extLst>
                <a:ext uri="{FF2B5EF4-FFF2-40B4-BE49-F238E27FC236}">
                  <a16:creationId xmlns:a16="http://schemas.microsoft.com/office/drawing/2014/main" id="{10950F2A-C74F-40E7-A374-28F5BDCB5D52}"/>
                </a:ext>
              </a:extLst>
            </p:cNvPr>
            <p:cNvGrpSpPr/>
            <p:nvPr/>
          </p:nvGrpSpPr>
          <p:grpSpPr>
            <a:xfrm>
              <a:off x="1078739" y="1841441"/>
              <a:ext cx="1516977" cy="3265715"/>
              <a:chOff x="1078739" y="1841441"/>
              <a:chExt cx="1748737" cy="3265715"/>
            </a:xfrm>
          </p:grpSpPr>
          <p:sp>
            <p:nvSpPr>
              <p:cNvPr id="4" name="Rectangle 3">
                <a:extLst>
                  <a:ext uri="{FF2B5EF4-FFF2-40B4-BE49-F238E27FC236}">
                    <a16:creationId xmlns:a16="http://schemas.microsoft.com/office/drawing/2014/main" id="{7C8D9DDF-5146-4539-A9FB-023F56D73453}"/>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00F4991-FB91-4FEA-96E5-415F5FF910EE}"/>
                  </a:ext>
                </a:extLst>
              </p:cNvPr>
              <p:cNvCxnSpPr/>
              <p:nvPr/>
            </p:nvCxnSpPr>
            <p:spPr>
              <a:xfrm>
                <a:off x="1521191"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960052F-F3E2-4724-8736-CF5BA70026FC}"/>
                  </a:ext>
                </a:extLst>
              </p:cNvPr>
              <p:cNvCxnSpPr>
                <a:cxnSpLocks/>
                <a:stCxn id="4" idx="0"/>
                <a:endCxn id="4" idx="2"/>
              </p:cNvCxnSpPr>
              <p:nvPr/>
            </p:nvCxnSpPr>
            <p:spPr>
              <a:xfrm>
                <a:off x="1953108"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53F374-CA97-473B-866A-9F4C1DA026C3}"/>
                  </a:ext>
                </a:extLst>
              </p:cNvPr>
              <p:cNvCxnSpPr/>
              <p:nvPr/>
            </p:nvCxnSpPr>
            <p:spPr>
              <a:xfrm>
                <a:off x="2390643" y="1841441"/>
                <a:ext cx="0" cy="32657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AA9A3F36-8EC1-4FC1-B761-16CE74EC1A98}"/>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1457681" y="2401150"/>
              <a:ext cx="374016" cy="547791"/>
            </a:xfrm>
            <a:prstGeom prst="rect">
              <a:avLst/>
            </a:prstGeom>
          </p:spPr>
        </p:pic>
        <p:pic>
          <p:nvPicPr>
            <p:cNvPr id="19" name="Picture 18">
              <a:extLst>
                <a:ext uri="{FF2B5EF4-FFF2-40B4-BE49-F238E27FC236}">
                  <a16:creationId xmlns:a16="http://schemas.microsoft.com/office/drawing/2014/main" id="{AB4E4656-A586-41A5-9B57-12F0E57EA51D}"/>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1541277" y="3127185"/>
              <a:ext cx="235963" cy="603630"/>
            </a:xfrm>
            <a:prstGeom prst="rect">
              <a:avLst/>
            </a:prstGeom>
          </p:spPr>
        </p:pic>
        <p:pic>
          <p:nvPicPr>
            <p:cNvPr id="20" name="Picture 19">
              <a:extLst>
                <a:ext uri="{FF2B5EF4-FFF2-40B4-BE49-F238E27FC236}">
                  <a16:creationId xmlns:a16="http://schemas.microsoft.com/office/drawing/2014/main" id="{4495ADB9-8B04-4159-A109-25197A3F1957}"/>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1511957" y="3869871"/>
              <a:ext cx="265464" cy="547791"/>
            </a:xfrm>
            <a:prstGeom prst="rect">
              <a:avLst/>
            </a:prstGeom>
          </p:spPr>
        </p:pic>
        <p:pic>
          <p:nvPicPr>
            <p:cNvPr id="21" name="Picture 20">
              <a:extLst>
                <a:ext uri="{FF2B5EF4-FFF2-40B4-BE49-F238E27FC236}">
                  <a16:creationId xmlns:a16="http://schemas.microsoft.com/office/drawing/2014/main" id="{80EF1C6F-339D-4827-ABA0-3B72F3EE1BE0}"/>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1515702" y="4602550"/>
              <a:ext cx="265464" cy="547791"/>
            </a:xfrm>
            <a:prstGeom prst="rect">
              <a:avLst/>
            </a:prstGeom>
            <a:noFill/>
          </p:spPr>
        </p:pic>
        <p:sp>
          <p:nvSpPr>
            <p:cNvPr id="5" name="TextBox 4">
              <a:extLst>
                <a:ext uri="{FF2B5EF4-FFF2-40B4-BE49-F238E27FC236}">
                  <a16:creationId xmlns:a16="http://schemas.microsoft.com/office/drawing/2014/main" id="{883D90AD-AACA-45A4-A0FE-168B636B1D8C}"/>
                </a:ext>
              </a:extLst>
            </p:cNvPr>
            <p:cNvSpPr txBox="1"/>
            <p:nvPr/>
          </p:nvSpPr>
          <p:spPr>
            <a:xfrm>
              <a:off x="1935849" y="3491820"/>
              <a:ext cx="128634" cy="276999"/>
            </a:xfrm>
            <a:prstGeom prst="rect">
              <a:avLst/>
            </a:prstGeom>
            <a:noFill/>
          </p:spPr>
          <p:txBody>
            <a:bodyPr wrap="square" rtlCol="0">
              <a:spAutoFit/>
            </a:bodyPr>
            <a:lstStyle/>
            <a:p>
              <a:r>
                <a:rPr lang="en-US" sz="1200"/>
                <a:t>1</a:t>
              </a:r>
            </a:p>
          </p:txBody>
        </p:sp>
        <p:sp>
          <p:nvSpPr>
            <p:cNvPr id="25" name="TextBox 24">
              <a:extLst>
                <a:ext uri="{FF2B5EF4-FFF2-40B4-BE49-F238E27FC236}">
                  <a16:creationId xmlns:a16="http://schemas.microsoft.com/office/drawing/2014/main" id="{AE67AC6C-3F6E-4B7F-A66C-AD855DEB1283}"/>
                </a:ext>
              </a:extLst>
            </p:cNvPr>
            <p:cNvSpPr txBox="1"/>
            <p:nvPr/>
          </p:nvSpPr>
          <p:spPr>
            <a:xfrm>
              <a:off x="1855817" y="3152608"/>
              <a:ext cx="128634" cy="276999"/>
            </a:xfrm>
            <a:prstGeom prst="rect">
              <a:avLst/>
            </a:prstGeom>
            <a:noFill/>
          </p:spPr>
          <p:txBody>
            <a:bodyPr wrap="square" rtlCol="0">
              <a:spAutoFit/>
            </a:bodyPr>
            <a:lstStyle/>
            <a:p>
              <a:r>
                <a:rPr lang="en-US" sz="1200"/>
                <a:t>2</a:t>
              </a:r>
            </a:p>
          </p:txBody>
        </p:sp>
        <p:sp>
          <p:nvSpPr>
            <p:cNvPr id="26" name="TextBox 25">
              <a:extLst>
                <a:ext uri="{FF2B5EF4-FFF2-40B4-BE49-F238E27FC236}">
                  <a16:creationId xmlns:a16="http://schemas.microsoft.com/office/drawing/2014/main" id="{DCE05020-B15F-4C56-856B-CA69EF64FB12}"/>
                </a:ext>
              </a:extLst>
            </p:cNvPr>
            <p:cNvSpPr txBox="1"/>
            <p:nvPr/>
          </p:nvSpPr>
          <p:spPr>
            <a:xfrm>
              <a:off x="2026857" y="2632585"/>
              <a:ext cx="128634" cy="276999"/>
            </a:xfrm>
            <a:prstGeom prst="rect">
              <a:avLst/>
            </a:prstGeom>
            <a:noFill/>
          </p:spPr>
          <p:txBody>
            <a:bodyPr wrap="square" rtlCol="0">
              <a:spAutoFit/>
            </a:bodyPr>
            <a:lstStyle/>
            <a:p>
              <a:r>
                <a:rPr lang="en-US" sz="1200"/>
                <a:t>3</a:t>
              </a:r>
            </a:p>
          </p:txBody>
        </p:sp>
        <p:sp>
          <p:nvSpPr>
            <p:cNvPr id="27" name="TextBox 26">
              <a:extLst>
                <a:ext uri="{FF2B5EF4-FFF2-40B4-BE49-F238E27FC236}">
                  <a16:creationId xmlns:a16="http://schemas.microsoft.com/office/drawing/2014/main" id="{770E2EBD-FFBD-4451-8FE5-67C1569E987D}"/>
                </a:ext>
              </a:extLst>
            </p:cNvPr>
            <p:cNvSpPr txBox="1"/>
            <p:nvPr/>
          </p:nvSpPr>
          <p:spPr>
            <a:xfrm>
              <a:off x="1898120" y="2070400"/>
              <a:ext cx="128634" cy="276999"/>
            </a:xfrm>
            <a:prstGeom prst="rect">
              <a:avLst/>
            </a:prstGeom>
            <a:noFill/>
          </p:spPr>
          <p:txBody>
            <a:bodyPr wrap="square" rtlCol="0">
              <a:spAutoFit/>
            </a:bodyPr>
            <a:lstStyle/>
            <a:p>
              <a:r>
                <a:rPr lang="en-US" sz="1200"/>
                <a:t>4</a:t>
              </a:r>
            </a:p>
          </p:txBody>
        </p:sp>
        <p:sp>
          <p:nvSpPr>
            <p:cNvPr id="28" name="TextBox 27">
              <a:extLst>
                <a:ext uri="{FF2B5EF4-FFF2-40B4-BE49-F238E27FC236}">
                  <a16:creationId xmlns:a16="http://schemas.microsoft.com/office/drawing/2014/main" id="{8599937F-F5B5-4DC0-A192-3229AFEC4021}"/>
                </a:ext>
              </a:extLst>
            </p:cNvPr>
            <p:cNvSpPr txBox="1"/>
            <p:nvPr/>
          </p:nvSpPr>
          <p:spPr>
            <a:xfrm>
              <a:off x="1295743" y="4737945"/>
              <a:ext cx="128634" cy="276999"/>
            </a:xfrm>
            <a:prstGeom prst="rect">
              <a:avLst/>
            </a:prstGeom>
            <a:noFill/>
          </p:spPr>
          <p:txBody>
            <a:bodyPr wrap="square" rtlCol="0">
              <a:spAutoFit/>
            </a:bodyPr>
            <a:lstStyle/>
            <a:p>
              <a:r>
                <a:rPr lang="en-US" sz="1200"/>
                <a:t>1</a:t>
              </a:r>
            </a:p>
          </p:txBody>
        </p:sp>
        <p:sp>
          <p:nvSpPr>
            <p:cNvPr id="29" name="TextBox 28">
              <a:extLst>
                <a:ext uri="{FF2B5EF4-FFF2-40B4-BE49-F238E27FC236}">
                  <a16:creationId xmlns:a16="http://schemas.microsoft.com/office/drawing/2014/main" id="{AC1DF77D-4153-43B0-AAC2-CDE7B33727ED}"/>
                </a:ext>
              </a:extLst>
            </p:cNvPr>
            <p:cNvSpPr txBox="1"/>
            <p:nvPr/>
          </p:nvSpPr>
          <p:spPr>
            <a:xfrm>
              <a:off x="1283533" y="4005266"/>
              <a:ext cx="128634" cy="276999"/>
            </a:xfrm>
            <a:prstGeom prst="rect">
              <a:avLst/>
            </a:prstGeom>
            <a:noFill/>
          </p:spPr>
          <p:txBody>
            <a:bodyPr wrap="square" rtlCol="0">
              <a:spAutoFit/>
            </a:bodyPr>
            <a:lstStyle/>
            <a:p>
              <a:r>
                <a:rPr lang="en-US" sz="1200"/>
                <a:t>2</a:t>
              </a:r>
            </a:p>
          </p:txBody>
        </p:sp>
        <p:sp>
          <p:nvSpPr>
            <p:cNvPr id="30" name="TextBox 29">
              <a:extLst>
                <a:ext uri="{FF2B5EF4-FFF2-40B4-BE49-F238E27FC236}">
                  <a16:creationId xmlns:a16="http://schemas.microsoft.com/office/drawing/2014/main" id="{F6C440D8-FF1C-4B96-B408-8F129F3798BB}"/>
                </a:ext>
              </a:extLst>
            </p:cNvPr>
            <p:cNvSpPr txBox="1"/>
            <p:nvPr/>
          </p:nvSpPr>
          <p:spPr>
            <a:xfrm>
              <a:off x="1294558" y="3235891"/>
              <a:ext cx="128634" cy="276999"/>
            </a:xfrm>
            <a:prstGeom prst="rect">
              <a:avLst/>
            </a:prstGeom>
            <a:noFill/>
          </p:spPr>
          <p:txBody>
            <a:bodyPr wrap="square" rtlCol="0">
              <a:spAutoFit/>
            </a:bodyPr>
            <a:lstStyle/>
            <a:p>
              <a:r>
                <a:rPr lang="en-US" sz="1200"/>
                <a:t>3</a:t>
              </a:r>
            </a:p>
          </p:txBody>
        </p:sp>
        <p:sp>
          <p:nvSpPr>
            <p:cNvPr id="31" name="TextBox 30">
              <a:extLst>
                <a:ext uri="{FF2B5EF4-FFF2-40B4-BE49-F238E27FC236}">
                  <a16:creationId xmlns:a16="http://schemas.microsoft.com/office/drawing/2014/main" id="{73115B2E-B428-45DD-B8CA-3D8452E6D71F}"/>
                </a:ext>
              </a:extLst>
            </p:cNvPr>
            <p:cNvSpPr txBox="1"/>
            <p:nvPr/>
          </p:nvSpPr>
          <p:spPr>
            <a:xfrm>
              <a:off x="1301233" y="2523264"/>
              <a:ext cx="128634" cy="276999"/>
            </a:xfrm>
            <a:prstGeom prst="rect">
              <a:avLst/>
            </a:prstGeom>
            <a:noFill/>
          </p:spPr>
          <p:txBody>
            <a:bodyPr wrap="square" rtlCol="0">
              <a:spAutoFit/>
            </a:bodyPr>
            <a:lstStyle/>
            <a:p>
              <a:r>
                <a:rPr lang="en-US" sz="1200"/>
                <a:t>4</a:t>
              </a:r>
            </a:p>
          </p:txBody>
        </p:sp>
        <p:sp>
          <p:nvSpPr>
            <p:cNvPr id="40" name="Freeform: Shape 39">
              <a:extLst>
                <a:ext uri="{FF2B5EF4-FFF2-40B4-BE49-F238E27FC236}">
                  <a16:creationId xmlns:a16="http://schemas.microsoft.com/office/drawing/2014/main" id="{70AF6E43-0D0F-42B5-A978-0DA0FD93F44F}"/>
                </a:ext>
              </a:extLst>
            </p:cNvPr>
            <p:cNvSpPr/>
            <p:nvPr/>
          </p:nvSpPr>
          <p:spPr>
            <a:xfrm>
              <a:off x="1115977" y="2009927"/>
              <a:ext cx="870913" cy="1616333"/>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2FC7B9E-0298-4C04-B154-CC3407FE189B}"/>
                </a:ext>
              </a:extLst>
            </p:cNvPr>
            <p:cNvSpPr/>
            <p:nvPr/>
          </p:nvSpPr>
          <p:spPr>
            <a:xfrm>
              <a:off x="1805172" y="3263338"/>
              <a:ext cx="73858" cy="73858"/>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4FFD954-9D82-4DB1-A4C2-CD2C5EF3804F}"/>
                </a:ext>
              </a:extLst>
            </p:cNvPr>
            <p:cNvSpPr/>
            <p:nvPr/>
          </p:nvSpPr>
          <p:spPr>
            <a:xfrm>
              <a:off x="1889212" y="3595127"/>
              <a:ext cx="73858" cy="73858"/>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58D75F5-1F47-4AF8-AFE5-16F4C4352BF6}"/>
                </a:ext>
              </a:extLst>
            </p:cNvPr>
            <p:cNvSpPr/>
            <p:nvPr/>
          </p:nvSpPr>
          <p:spPr>
            <a:xfrm>
              <a:off x="1947471" y="2719248"/>
              <a:ext cx="73858" cy="73858"/>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5358CFA-A3A4-49F4-9C4D-F8534AB73DEA}"/>
                </a:ext>
              </a:extLst>
            </p:cNvPr>
            <p:cNvSpPr/>
            <p:nvPr/>
          </p:nvSpPr>
          <p:spPr>
            <a:xfrm>
              <a:off x="1844972" y="2151653"/>
              <a:ext cx="73858" cy="738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3A68798-9904-4395-B4A5-798EC5B3729F}"/>
                </a:ext>
              </a:extLst>
            </p:cNvPr>
            <p:cNvSpPr/>
            <p:nvPr/>
          </p:nvSpPr>
          <p:spPr>
            <a:xfrm>
              <a:off x="1620476" y="2049824"/>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1AF5141-424C-4314-AB57-FAC2A8974040}"/>
                </a:ext>
              </a:extLst>
            </p:cNvPr>
            <p:cNvSpPr/>
            <p:nvPr/>
          </p:nvSpPr>
          <p:spPr>
            <a:xfrm>
              <a:off x="1252336" y="2004131"/>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AE2A65A-27D0-4B01-A1DD-8B934E419ED9}"/>
                </a:ext>
              </a:extLst>
            </p:cNvPr>
            <p:cNvSpPr/>
            <p:nvPr/>
          </p:nvSpPr>
          <p:spPr>
            <a:xfrm>
              <a:off x="1425933" y="2012895"/>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F2C0CC42-6626-47B5-B83B-E5D15532912C}"/>
                </a:ext>
              </a:extLst>
            </p:cNvPr>
            <p:cNvSpPr/>
            <p:nvPr/>
          </p:nvSpPr>
          <p:spPr>
            <a:xfrm rot="16200000">
              <a:off x="1580093" y="2296179"/>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7BA58725-13A9-4309-BFD6-552BEF674A7F}"/>
                </a:ext>
              </a:extLst>
            </p:cNvPr>
            <p:cNvCxnSpPr>
              <a:cxnSpLocks/>
              <a:stCxn id="44" idx="2"/>
            </p:cNvCxnSpPr>
            <p:nvPr/>
          </p:nvCxnSpPr>
          <p:spPr>
            <a:xfrm>
              <a:off x="837547" y="3851377"/>
              <a:ext cx="10376" cy="125577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C78489C-68CE-4E02-A8A2-3CDF5B805789}"/>
                </a:ext>
              </a:extLst>
            </p:cNvPr>
            <p:cNvSpPr txBox="1"/>
            <p:nvPr/>
          </p:nvSpPr>
          <p:spPr>
            <a:xfrm>
              <a:off x="477961" y="3389712"/>
              <a:ext cx="719172" cy="461665"/>
            </a:xfrm>
            <a:prstGeom prst="rect">
              <a:avLst/>
            </a:prstGeom>
            <a:noFill/>
          </p:spPr>
          <p:txBody>
            <a:bodyPr wrap="square" rtlCol="0">
              <a:spAutoFit/>
            </a:bodyPr>
            <a:lstStyle/>
            <a:p>
              <a:pPr algn="ctr"/>
              <a:r>
                <a:rPr lang="en-US" sz="1200"/>
                <a:t>25 meter</a:t>
              </a:r>
            </a:p>
          </p:txBody>
        </p:sp>
        <p:cxnSp>
          <p:nvCxnSpPr>
            <p:cNvPr id="45" name="Straight Arrow Connector 44">
              <a:extLst>
                <a:ext uri="{FF2B5EF4-FFF2-40B4-BE49-F238E27FC236}">
                  <a16:creationId xmlns:a16="http://schemas.microsoft.com/office/drawing/2014/main" id="{056924B7-B736-4327-B6D5-F8ACE863EC2D}"/>
                </a:ext>
              </a:extLst>
            </p:cNvPr>
            <p:cNvCxnSpPr>
              <a:cxnSpLocks/>
              <a:stCxn id="44" idx="0"/>
            </p:cNvCxnSpPr>
            <p:nvPr/>
          </p:nvCxnSpPr>
          <p:spPr>
            <a:xfrm flipV="1">
              <a:off x="837547" y="1841441"/>
              <a:ext cx="0" cy="154827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404C40B1-6663-4361-BCEB-EB9A49AE9E9E}"/>
              </a:ext>
            </a:extLst>
          </p:cNvPr>
          <p:cNvSpPr txBox="1"/>
          <p:nvPr/>
        </p:nvSpPr>
        <p:spPr>
          <a:xfrm>
            <a:off x="566616" y="5304576"/>
            <a:ext cx="7424598" cy="1015663"/>
          </a:xfrm>
          <a:prstGeom prst="rect">
            <a:avLst/>
          </a:prstGeom>
          <a:noFill/>
        </p:spPr>
        <p:txBody>
          <a:bodyPr wrap="square" rtlCol="0">
            <a:spAutoFit/>
          </a:bodyPr>
          <a:lstStyle/>
          <a:p>
            <a:pPr algn="just"/>
            <a:r>
              <a:rPr lang="en-US" sz="1200">
                <a:latin typeface="Times New Roman" panose="02020603050405020304" pitchFamily="18" charset="0"/>
                <a:cs typeface="Times New Roman" panose="02020603050405020304" pitchFamily="18" charset="0"/>
              </a:rPr>
              <a:t>Fig. 1: </a:t>
            </a:r>
            <a:r>
              <a:rPr lang="en-US" sz="1200" b="1">
                <a:latin typeface="Times New Roman" panose="02020603050405020304" pitchFamily="18" charset="0"/>
                <a:cs typeface="Times New Roman" panose="02020603050405020304" pitchFamily="18" charset="0"/>
              </a:rPr>
              <a:t>PSI 2.0, Video 0019</a:t>
            </a:r>
            <a:r>
              <a:rPr lang="en-US" sz="1200">
                <a:latin typeface="Times New Roman" panose="02020603050405020304" pitchFamily="18" charset="0"/>
                <a:cs typeface="Times New Roman" panose="02020603050405020304" pitchFamily="18" charset="0"/>
              </a:rPr>
              <a:t>. (a) In a 4-lane unidirectional road, the vehicle drives along the second lane from the left at 20 mph. The pedestrian walks over 10 meter along the right lane of the vehicle in a wavering fasion  and suddenly stops crossing in front of the vehicle. (b) Existing simulation models’s low expressiveness and limitation in capturing spatial and temporal variance produces simple behaviors. The circular area shows the trajectory envelope. (c) Our modeling approach captures the behavior and produces variations.</a:t>
            </a:r>
          </a:p>
        </p:txBody>
      </p:sp>
      <p:grpSp>
        <p:nvGrpSpPr>
          <p:cNvPr id="156" name="Group 155">
            <a:extLst>
              <a:ext uri="{FF2B5EF4-FFF2-40B4-BE49-F238E27FC236}">
                <a16:creationId xmlns:a16="http://schemas.microsoft.com/office/drawing/2014/main" id="{0E5A8AAC-2E15-4652-BBB5-0F566498A202}"/>
              </a:ext>
            </a:extLst>
          </p:cNvPr>
          <p:cNvGrpSpPr/>
          <p:nvPr/>
        </p:nvGrpSpPr>
        <p:grpSpPr>
          <a:xfrm>
            <a:off x="6367437" y="1487695"/>
            <a:ext cx="1516977" cy="3308900"/>
            <a:chOff x="4910103" y="1848392"/>
            <a:chExt cx="1516977" cy="3308900"/>
          </a:xfrm>
        </p:grpSpPr>
        <p:grpSp>
          <p:nvGrpSpPr>
            <p:cNvPr id="120" name="Group 119">
              <a:extLst>
                <a:ext uri="{FF2B5EF4-FFF2-40B4-BE49-F238E27FC236}">
                  <a16:creationId xmlns:a16="http://schemas.microsoft.com/office/drawing/2014/main" id="{23FF29AF-7625-4EB9-B59A-BA62FA9C65ED}"/>
                </a:ext>
              </a:extLst>
            </p:cNvPr>
            <p:cNvGrpSpPr/>
            <p:nvPr/>
          </p:nvGrpSpPr>
          <p:grpSpPr>
            <a:xfrm>
              <a:off x="4910103" y="1848392"/>
              <a:ext cx="1516977" cy="3265715"/>
              <a:chOff x="1078739" y="1841441"/>
              <a:chExt cx="1748737" cy="3265715"/>
            </a:xfrm>
          </p:grpSpPr>
          <p:sp>
            <p:nvSpPr>
              <p:cNvPr id="145" name="Rectangle 144">
                <a:extLst>
                  <a:ext uri="{FF2B5EF4-FFF2-40B4-BE49-F238E27FC236}">
                    <a16:creationId xmlns:a16="http://schemas.microsoft.com/office/drawing/2014/main" id="{88D0AFFB-6E57-4FE7-BED4-3C42F0A8879E}"/>
                  </a:ext>
                </a:extLst>
              </p:cNvPr>
              <p:cNvSpPr/>
              <p:nvPr/>
            </p:nvSpPr>
            <p:spPr>
              <a:xfrm>
                <a:off x="1078739" y="1841441"/>
                <a:ext cx="1748737" cy="3265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6" name="Straight Connector 145">
                <a:extLst>
                  <a:ext uri="{FF2B5EF4-FFF2-40B4-BE49-F238E27FC236}">
                    <a16:creationId xmlns:a16="http://schemas.microsoft.com/office/drawing/2014/main" id="{40130180-5599-47AA-908E-C2705563E93B}"/>
                  </a:ext>
                </a:extLst>
              </p:cNvPr>
              <p:cNvCxnSpPr/>
              <p:nvPr/>
            </p:nvCxnSpPr>
            <p:spPr>
              <a:xfrm>
                <a:off x="1521191"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BF259A6-B307-4122-A61C-D419C1E95070}"/>
                  </a:ext>
                </a:extLst>
              </p:cNvPr>
              <p:cNvCxnSpPr>
                <a:cxnSpLocks/>
                <a:stCxn id="145" idx="0"/>
                <a:endCxn id="145" idx="2"/>
              </p:cNvCxnSpPr>
              <p:nvPr/>
            </p:nvCxnSpPr>
            <p:spPr>
              <a:xfrm>
                <a:off x="1953108" y="1841441"/>
                <a:ext cx="0" cy="326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4E2D0D7-4B38-4AE9-84CA-9D7B44EB21DF}"/>
                  </a:ext>
                </a:extLst>
              </p:cNvPr>
              <p:cNvCxnSpPr/>
              <p:nvPr/>
            </p:nvCxnSpPr>
            <p:spPr>
              <a:xfrm>
                <a:off x="2390643" y="1841441"/>
                <a:ext cx="0" cy="3265715"/>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21" name="Picture 120">
              <a:extLst>
                <a:ext uri="{FF2B5EF4-FFF2-40B4-BE49-F238E27FC236}">
                  <a16:creationId xmlns:a16="http://schemas.microsoft.com/office/drawing/2014/main" id="{287CA217-B0CC-4784-B526-21D3FF33692D}"/>
                </a:ext>
              </a:extLst>
            </p:cNvPr>
            <p:cNvPicPr>
              <a:picLocks noChangeAspect="1"/>
            </p:cNvPicPr>
            <p:nvPr/>
          </p:nvPicPr>
          <p:blipFill rotWithShape="1">
            <a:blip r:embed="rId2">
              <a:extLst>
                <a:ext uri="{28A0092B-C50C-407E-A947-70E740481C1C}">
                  <a14:useLocalDpi xmlns:a14="http://schemas.microsoft.com/office/drawing/2010/main" val="0"/>
                </a:ext>
              </a:extLst>
            </a:blip>
            <a:srcRect r="75114" b="39253"/>
            <a:stretch/>
          </p:blipFill>
          <p:spPr>
            <a:xfrm>
              <a:off x="5289045" y="2408101"/>
              <a:ext cx="374016" cy="547791"/>
            </a:xfrm>
            <a:prstGeom prst="rect">
              <a:avLst/>
            </a:prstGeom>
          </p:spPr>
        </p:pic>
        <p:pic>
          <p:nvPicPr>
            <p:cNvPr id="122" name="Picture 121">
              <a:extLst>
                <a:ext uri="{FF2B5EF4-FFF2-40B4-BE49-F238E27FC236}">
                  <a16:creationId xmlns:a16="http://schemas.microsoft.com/office/drawing/2014/main" id="{358481EB-B758-4A32-B0FA-E07715F8111A}"/>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5372641" y="3134136"/>
              <a:ext cx="235963" cy="603630"/>
            </a:xfrm>
            <a:prstGeom prst="rect">
              <a:avLst/>
            </a:prstGeom>
          </p:spPr>
        </p:pic>
        <p:pic>
          <p:nvPicPr>
            <p:cNvPr id="123" name="Picture 122">
              <a:extLst>
                <a:ext uri="{FF2B5EF4-FFF2-40B4-BE49-F238E27FC236}">
                  <a16:creationId xmlns:a16="http://schemas.microsoft.com/office/drawing/2014/main" id="{B19A00EF-B7F9-43C6-8980-8F2CF6AD4626}"/>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5343321" y="3876822"/>
              <a:ext cx="265464" cy="547791"/>
            </a:xfrm>
            <a:prstGeom prst="rect">
              <a:avLst/>
            </a:prstGeom>
          </p:spPr>
        </p:pic>
        <p:pic>
          <p:nvPicPr>
            <p:cNvPr id="124" name="Picture 123">
              <a:extLst>
                <a:ext uri="{FF2B5EF4-FFF2-40B4-BE49-F238E27FC236}">
                  <a16:creationId xmlns:a16="http://schemas.microsoft.com/office/drawing/2014/main" id="{E1D3481E-51F5-42CD-85CF-AFD3CFFA42E8}"/>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5347066" y="4609501"/>
              <a:ext cx="265464" cy="547791"/>
            </a:xfrm>
            <a:prstGeom prst="rect">
              <a:avLst/>
            </a:prstGeom>
            <a:noFill/>
          </p:spPr>
        </p:pic>
        <p:sp>
          <p:nvSpPr>
            <p:cNvPr id="125" name="TextBox 124">
              <a:extLst>
                <a:ext uri="{FF2B5EF4-FFF2-40B4-BE49-F238E27FC236}">
                  <a16:creationId xmlns:a16="http://schemas.microsoft.com/office/drawing/2014/main" id="{D04CC968-ACC3-47AF-83A5-B56901CB44B9}"/>
                </a:ext>
              </a:extLst>
            </p:cNvPr>
            <p:cNvSpPr txBox="1"/>
            <p:nvPr/>
          </p:nvSpPr>
          <p:spPr>
            <a:xfrm>
              <a:off x="5767213" y="3498771"/>
              <a:ext cx="128634" cy="276999"/>
            </a:xfrm>
            <a:prstGeom prst="rect">
              <a:avLst/>
            </a:prstGeom>
            <a:noFill/>
          </p:spPr>
          <p:txBody>
            <a:bodyPr wrap="square" rtlCol="0">
              <a:spAutoFit/>
            </a:bodyPr>
            <a:lstStyle/>
            <a:p>
              <a:r>
                <a:rPr lang="en-US" sz="1200"/>
                <a:t>1</a:t>
              </a:r>
            </a:p>
          </p:txBody>
        </p:sp>
        <p:sp>
          <p:nvSpPr>
            <p:cNvPr id="126" name="TextBox 125">
              <a:extLst>
                <a:ext uri="{FF2B5EF4-FFF2-40B4-BE49-F238E27FC236}">
                  <a16:creationId xmlns:a16="http://schemas.microsoft.com/office/drawing/2014/main" id="{083354CA-AF2E-4E98-B77B-724599C5540F}"/>
                </a:ext>
              </a:extLst>
            </p:cNvPr>
            <p:cNvSpPr txBox="1"/>
            <p:nvPr/>
          </p:nvSpPr>
          <p:spPr>
            <a:xfrm>
              <a:off x="5687181" y="3159559"/>
              <a:ext cx="128634" cy="276999"/>
            </a:xfrm>
            <a:prstGeom prst="rect">
              <a:avLst/>
            </a:prstGeom>
            <a:noFill/>
          </p:spPr>
          <p:txBody>
            <a:bodyPr wrap="square" rtlCol="0">
              <a:spAutoFit/>
            </a:bodyPr>
            <a:lstStyle/>
            <a:p>
              <a:r>
                <a:rPr lang="en-US" sz="1200"/>
                <a:t>2</a:t>
              </a:r>
            </a:p>
          </p:txBody>
        </p:sp>
        <p:sp>
          <p:nvSpPr>
            <p:cNvPr id="127" name="TextBox 126">
              <a:extLst>
                <a:ext uri="{FF2B5EF4-FFF2-40B4-BE49-F238E27FC236}">
                  <a16:creationId xmlns:a16="http://schemas.microsoft.com/office/drawing/2014/main" id="{45F2B500-B292-43AE-9548-D6EF8A5E867B}"/>
                </a:ext>
              </a:extLst>
            </p:cNvPr>
            <p:cNvSpPr txBox="1"/>
            <p:nvPr/>
          </p:nvSpPr>
          <p:spPr>
            <a:xfrm>
              <a:off x="5858221" y="2639536"/>
              <a:ext cx="128634" cy="276999"/>
            </a:xfrm>
            <a:prstGeom prst="rect">
              <a:avLst/>
            </a:prstGeom>
            <a:noFill/>
          </p:spPr>
          <p:txBody>
            <a:bodyPr wrap="square" rtlCol="0">
              <a:spAutoFit/>
            </a:bodyPr>
            <a:lstStyle/>
            <a:p>
              <a:r>
                <a:rPr lang="en-US" sz="1200"/>
                <a:t>3</a:t>
              </a:r>
            </a:p>
          </p:txBody>
        </p:sp>
        <p:sp>
          <p:nvSpPr>
            <p:cNvPr id="128" name="TextBox 127">
              <a:extLst>
                <a:ext uri="{FF2B5EF4-FFF2-40B4-BE49-F238E27FC236}">
                  <a16:creationId xmlns:a16="http://schemas.microsoft.com/office/drawing/2014/main" id="{7D042439-90BF-4D0C-8CF4-ADA8C4FB3B86}"/>
                </a:ext>
              </a:extLst>
            </p:cNvPr>
            <p:cNvSpPr txBox="1"/>
            <p:nvPr/>
          </p:nvSpPr>
          <p:spPr>
            <a:xfrm>
              <a:off x="5729484" y="2077351"/>
              <a:ext cx="128634" cy="276999"/>
            </a:xfrm>
            <a:prstGeom prst="rect">
              <a:avLst/>
            </a:prstGeom>
            <a:noFill/>
          </p:spPr>
          <p:txBody>
            <a:bodyPr wrap="square" rtlCol="0">
              <a:spAutoFit/>
            </a:bodyPr>
            <a:lstStyle/>
            <a:p>
              <a:r>
                <a:rPr lang="en-US" sz="1200"/>
                <a:t>4</a:t>
              </a:r>
            </a:p>
          </p:txBody>
        </p:sp>
        <p:sp>
          <p:nvSpPr>
            <p:cNvPr id="129" name="TextBox 128">
              <a:extLst>
                <a:ext uri="{FF2B5EF4-FFF2-40B4-BE49-F238E27FC236}">
                  <a16:creationId xmlns:a16="http://schemas.microsoft.com/office/drawing/2014/main" id="{29A51779-7F76-4B8B-816C-9417ECECA479}"/>
                </a:ext>
              </a:extLst>
            </p:cNvPr>
            <p:cNvSpPr txBox="1"/>
            <p:nvPr/>
          </p:nvSpPr>
          <p:spPr>
            <a:xfrm>
              <a:off x="5127107" y="4744896"/>
              <a:ext cx="128634" cy="276999"/>
            </a:xfrm>
            <a:prstGeom prst="rect">
              <a:avLst/>
            </a:prstGeom>
            <a:noFill/>
          </p:spPr>
          <p:txBody>
            <a:bodyPr wrap="square" rtlCol="0">
              <a:spAutoFit/>
            </a:bodyPr>
            <a:lstStyle/>
            <a:p>
              <a:r>
                <a:rPr lang="en-US" sz="1200"/>
                <a:t>1</a:t>
              </a:r>
            </a:p>
          </p:txBody>
        </p:sp>
        <p:sp>
          <p:nvSpPr>
            <p:cNvPr id="130" name="TextBox 129">
              <a:extLst>
                <a:ext uri="{FF2B5EF4-FFF2-40B4-BE49-F238E27FC236}">
                  <a16:creationId xmlns:a16="http://schemas.microsoft.com/office/drawing/2014/main" id="{B65E4A2D-CA0A-409C-A77B-875F99EA84B5}"/>
                </a:ext>
              </a:extLst>
            </p:cNvPr>
            <p:cNvSpPr txBox="1"/>
            <p:nvPr/>
          </p:nvSpPr>
          <p:spPr>
            <a:xfrm>
              <a:off x="5114897" y="4012217"/>
              <a:ext cx="128634" cy="276999"/>
            </a:xfrm>
            <a:prstGeom prst="rect">
              <a:avLst/>
            </a:prstGeom>
            <a:noFill/>
          </p:spPr>
          <p:txBody>
            <a:bodyPr wrap="square" rtlCol="0">
              <a:spAutoFit/>
            </a:bodyPr>
            <a:lstStyle/>
            <a:p>
              <a:r>
                <a:rPr lang="en-US" sz="1200"/>
                <a:t>2</a:t>
              </a:r>
            </a:p>
          </p:txBody>
        </p:sp>
        <p:sp>
          <p:nvSpPr>
            <p:cNvPr id="131" name="TextBox 130">
              <a:extLst>
                <a:ext uri="{FF2B5EF4-FFF2-40B4-BE49-F238E27FC236}">
                  <a16:creationId xmlns:a16="http://schemas.microsoft.com/office/drawing/2014/main" id="{922A17EF-3B8A-4E40-90CC-AD7A9D072B83}"/>
                </a:ext>
              </a:extLst>
            </p:cNvPr>
            <p:cNvSpPr txBox="1"/>
            <p:nvPr/>
          </p:nvSpPr>
          <p:spPr>
            <a:xfrm>
              <a:off x="5125922" y="3242842"/>
              <a:ext cx="128634" cy="276999"/>
            </a:xfrm>
            <a:prstGeom prst="rect">
              <a:avLst/>
            </a:prstGeom>
            <a:noFill/>
          </p:spPr>
          <p:txBody>
            <a:bodyPr wrap="square" rtlCol="0">
              <a:spAutoFit/>
            </a:bodyPr>
            <a:lstStyle/>
            <a:p>
              <a:r>
                <a:rPr lang="en-US" sz="1200"/>
                <a:t>3</a:t>
              </a:r>
            </a:p>
          </p:txBody>
        </p:sp>
        <p:sp>
          <p:nvSpPr>
            <p:cNvPr id="132" name="TextBox 131">
              <a:extLst>
                <a:ext uri="{FF2B5EF4-FFF2-40B4-BE49-F238E27FC236}">
                  <a16:creationId xmlns:a16="http://schemas.microsoft.com/office/drawing/2014/main" id="{BF4ED4DA-06FC-443C-92E2-A84AF3FEB8BA}"/>
                </a:ext>
              </a:extLst>
            </p:cNvPr>
            <p:cNvSpPr txBox="1"/>
            <p:nvPr/>
          </p:nvSpPr>
          <p:spPr>
            <a:xfrm>
              <a:off x="5132597" y="2530215"/>
              <a:ext cx="128634" cy="276999"/>
            </a:xfrm>
            <a:prstGeom prst="rect">
              <a:avLst/>
            </a:prstGeom>
            <a:noFill/>
          </p:spPr>
          <p:txBody>
            <a:bodyPr wrap="square" rtlCol="0">
              <a:spAutoFit/>
            </a:bodyPr>
            <a:lstStyle/>
            <a:p>
              <a:r>
                <a:rPr lang="en-US" sz="1200"/>
                <a:t>4</a:t>
              </a:r>
            </a:p>
          </p:txBody>
        </p:sp>
        <p:sp>
          <p:nvSpPr>
            <p:cNvPr id="149" name="Freeform: Shape 148">
              <a:extLst>
                <a:ext uri="{FF2B5EF4-FFF2-40B4-BE49-F238E27FC236}">
                  <a16:creationId xmlns:a16="http://schemas.microsoft.com/office/drawing/2014/main" id="{0684C97C-A6C7-42CF-BDD1-4C6FDAD92B23}"/>
                </a:ext>
              </a:extLst>
            </p:cNvPr>
            <p:cNvSpPr/>
            <p:nvPr/>
          </p:nvSpPr>
          <p:spPr>
            <a:xfrm>
              <a:off x="4929301" y="1917895"/>
              <a:ext cx="898736" cy="1731096"/>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 name="connsiteX0" fmla="*/ 819837 w 899049"/>
                <a:gd name="connsiteY0" fmla="*/ 1792177 h 1792177"/>
                <a:gd name="connsiteX1" fmla="*/ 749723 w 899049"/>
                <a:gd name="connsiteY1" fmla="*/ 1254639 h 1792177"/>
                <a:gd name="connsiteX2" fmla="*/ 898715 w 899049"/>
                <a:gd name="connsiteY2" fmla="*/ 720021 h 1792177"/>
                <a:gd name="connsiteX3" fmla="*/ 781859 w 899049"/>
                <a:gd name="connsiteY3" fmla="*/ 156190 h 1792177"/>
                <a:gd name="connsiteX4" fmla="*/ 524775 w 899049"/>
                <a:gd name="connsiteY4" fmla="*/ 36412 h 1792177"/>
                <a:gd name="connsiteX5" fmla="*/ 203420 w 899049"/>
                <a:gd name="connsiteY5" fmla="*/ 4277 h 1792177"/>
                <a:gd name="connsiteX6" fmla="*/ 0 w 899049"/>
                <a:gd name="connsiteY6" fmla="*/ 116962 h 1792177"/>
                <a:gd name="connsiteX0" fmla="*/ 819837 w 899045"/>
                <a:gd name="connsiteY0" fmla="*/ 1798032 h 1798032"/>
                <a:gd name="connsiteX1" fmla="*/ 749723 w 899045"/>
                <a:gd name="connsiteY1" fmla="*/ 1260494 h 1798032"/>
                <a:gd name="connsiteX2" fmla="*/ 898715 w 899045"/>
                <a:gd name="connsiteY2" fmla="*/ 725876 h 1798032"/>
                <a:gd name="connsiteX3" fmla="*/ 781859 w 899045"/>
                <a:gd name="connsiteY3" fmla="*/ 162045 h 1798032"/>
                <a:gd name="connsiteX4" fmla="*/ 529465 w 899045"/>
                <a:gd name="connsiteY4" fmla="*/ 22568 h 1798032"/>
                <a:gd name="connsiteX5" fmla="*/ 203420 w 899045"/>
                <a:gd name="connsiteY5" fmla="*/ 10132 h 1798032"/>
                <a:gd name="connsiteX6" fmla="*/ 0 w 899045"/>
                <a:gd name="connsiteY6" fmla="*/ 122817 h 1798032"/>
                <a:gd name="connsiteX0" fmla="*/ 819837 w 899045"/>
                <a:gd name="connsiteY0" fmla="*/ 1778139 h 1778139"/>
                <a:gd name="connsiteX1" fmla="*/ 749723 w 899045"/>
                <a:gd name="connsiteY1" fmla="*/ 1240601 h 1778139"/>
                <a:gd name="connsiteX2" fmla="*/ 898715 w 899045"/>
                <a:gd name="connsiteY2" fmla="*/ 705983 h 1778139"/>
                <a:gd name="connsiteX3" fmla="*/ 781859 w 899045"/>
                <a:gd name="connsiteY3" fmla="*/ 142152 h 1778139"/>
                <a:gd name="connsiteX4" fmla="*/ 529465 w 899045"/>
                <a:gd name="connsiteY4" fmla="*/ 2675 h 1778139"/>
                <a:gd name="connsiteX5" fmla="*/ 255002 w 899045"/>
                <a:gd name="connsiteY5" fmla="*/ 54260 h 1778139"/>
                <a:gd name="connsiteX6" fmla="*/ 0 w 899045"/>
                <a:gd name="connsiteY6" fmla="*/ 102924 h 1778139"/>
                <a:gd name="connsiteX0" fmla="*/ 819837 w 899045"/>
                <a:gd name="connsiteY0" fmla="*/ 1785446 h 1785446"/>
                <a:gd name="connsiteX1" fmla="*/ 749723 w 899045"/>
                <a:gd name="connsiteY1" fmla="*/ 1247908 h 1785446"/>
                <a:gd name="connsiteX2" fmla="*/ 898715 w 899045"/>
                <a:gd name="connsiteY2" fmla="*/ 713290 h 1785446"/>
                <a:gd name="connsiteX3" fmla="*/ 781859 w 899045"/>
                <a:gd name="connsiteY3" fmla="*/ 149459 h 1785446"/>
                <a:gd name="connsiteX4" fmla="*/ 529465 w 899045"/>
                <a:gd name="connsiteY4" fmla="*/ 9982 h 1785446"/>
                <a:gd name="connsiteX5" fmla="*/ 245624 w 899045"/>
                <a:gd name="connsiteY5" fmla="*/ 22169 h 1785446"/>
                <a:gd name="connsiteX6" fmla="*/ 0 w 899045"/>
                <a:gd name="connsiteY6" fmla="*/ 110231 h 1785446"/>
                <a:gd name="connsiteX0" fmla="*/ 819837 w 898736"/>
                <a:gd name="connsiteY0" fmla="*/ 1785446 h 1785446"/>
                <a:gd name="connsiteX1" fmla="*/ 791927 w 898736"/>
                <a:gd name="connsiteY1" fmla="*/ 1252744 h 1785446"/>
                <a:gd name="connsiteX2" fmla="*/ 898715 w 898736"/>
                <a:gd name="connsiteY2" fmla="*/ 713290 h 1785446"/>
                <a:gd name="connsiteX3" fmla="*/ 781859 w 898736"/>
                <a:gd name="connsiteY3" fmla="*/ 149459 h 1785446"/>
                <a:gd name="connsiteX4" fmla="*/ 529465 w 898736"/>
                <a:gd name="connsiteY4" fmla="*/ 9982 h 1785446"/>
                <a:gd name="connsiteX5" fmla="*/ 245624 w 898736"/>
                <a:gd name="connsiteY5" fmla="*/ 22169 h 1785446"/>
                <a:gd name="connsiteX6" fmla="*/ 0 w 898736"/>
                <a:gd name="connsiteY6" fmla="*/ 110231 h 1785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8736" h="1785446">
                  <a:moveTo>
                    <a:pt x="819837" y="1785446"/>
                  </a:moveTo>
                  <a:cubicBezTo>
                    <a:pt x="778207" y="1606023"/>
                    <a:pt x="778781" y="1431437"/>
                    <a:pt x="791927" y="1252744"/>
                  </a:cubicBezTo>
                  <a:cubicBezTo>
                    <a:pt x="805073" y="1074051"/>
                    <a:pt x="900393" y="897171"/>
                    <a:pt x="898715" y="713290"/>
                  </a:cubicBezTo>
                  <a:cubicBezTo>
                    <a:pt x="897037" y="529409"/>
                    <a:pt x="843401" y="266677"/>
                    <a:pt x="781859" y="149459"/>
                  </a:cubicBezTo>
                  <a:cubicBezTo>
                    <a:pt x="720317" y="32241"/>
                    <a:pt x="618838" y="31197"/>
                    <a:pt x="529465" y="9982"/>
                  </a:cubicBezTo>
                  <a:cubicBezTo>
                    <a:pt x="440093" y="-11233"/>
                    <a:pt x="333868" y="5461"/>
                    <a:pt x="245624" y="22169"/>
                  </a:cubicBezTo>
                  <a:cubicBezTo>
                    <a:pt x="157380" y="38877"/>
                    <a:pt x="37491" y="118995"/>
                    <a:pt x="0" y="110231"/>
                  </a:cubicBezTo>
                </a:path>
              </a:pathLst>
            </a:custGeom>
            <a:noFill/>
            <a:ln>
              <a:gradFill>
                <a:gsLst>
                  <a:gs pos="0">
                    <a:schemeClr val="tx1">
                      <a:lumMod val="50000"/>
                      <a:lumOff val="50000"/>
                    </a:schemeClr>
                  </a:gs>
                  <a:gs pos="19000">
                    <a:schemeClr val="bg1">
                      <a:lumMod val="50000"/>
                    </a:schemeClr>
                  </a:gs>
                  <a:gs pos="100000">
                    <a:schemeClr val="bg1">
                      <a:lumMod val="8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Arrow: Right 140">
              <a:extLst>
                <a:ext uri="{FF2B5EF4-FFF2-40B4-BE49-F238E27FC236}">
                  <a16:creationId xmlns:a16="http://schemas.microsoft.com/office/drawing/2014/main" id="{88CFBF4E-D91D-4D3B-A667-5FFB4AFEE910}"/>
                </a:ext>
              </a:extLst>
            </p:cNvPr>
            <p:cNvSpPr/>
            <p:nvPr/>
          </p:nvSpPr>
          <p:spPr>
            <a:xfrm rot="16200000">
              <a:off x="5411457" y="2303130"/>
              <a:ext cx="136134" cy="12145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Shape 149">
              <a:extLst>
                <a:ext uri="{FF2B5EF4-FFF2-40B4-BE49-F238E27FC236}">
                  <a16:creationId xmlns:a16="http://schemas.microsoft.com/office/drawing/2014/main" id="{58D281F0-4E50-47FF-A0BC-5707F49A9B59}"/>
                </a:ext>
              </a:extLst>
            </p:cNvPr>
            <p:cNvSpPr/>
            <p:nvPr/>
          </p:nvSpPr>
          <p:spPr>
            <a:xfrm>
              <a:off x="4942936" y="2049824"/>
              <a:ext cx="809675" cy="1572157"/>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 name="connsiteX0" fmla="*/ 791701 w 810963"/>
                <a:gd name="connsiteY0" fmla="*/ 1822957 h 1822957"/>
                <a:gd name="connsiteX1" fmla="*/ 721587 w 810963"/>
                <a:gd name="connsiteY1" fmla="*/ 1285419 h 1822957"/>
                <a:gd name="connsiteX2" fmla="*/ 809619 w 810963"/>
                <a:gd name="connsiteY2" fmla="*/ 756089 h 1822957"/>
                <a:gd name="connsiteX3" fmla="*/ 753723 w 810963"/>
                <a:gd name="connsiteY3" fmla="*/ 186970 h 1822957"/>
                <a:gd name="connsiteX4" fmla="*/ 496639 w 810963"/>
                <a:gd name="connsiteY4" fmla="*/ 67192 h 1822957"/>
                <a:gd name="connsiteX5" fmla="*/ 175284 w 810963"/>
                <a:gd name="connsiteY5" fmla="*/ 35057 h 1822957"/>
                <a:gd name="connsiteX6" fmla="*/ 0 w 810963"/>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96639 w 809625"/>
                <a:gd name="connsiteY4" fmla="*/ 67192 h 1822957"/>
                <a:gd name="connsiteX5" fmla="*/ 175284 w 809625"/>
                <a:gd name="connsiteY5" fmla="*/ 35057 h 1822957"/>
                <a:gd name="connsiteX6" fmla="*/ 0 w 809625"/>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82572 w 809625"/>
                <a:gd name="connsiteY4" fmla="*/ 146522 h 1822957"/>
                <a:gd name="connsiteX5" fmla="*/ 175284 w 809625"/>
                <a:gd name="connsiteY5" fmla="*/ 35057 h 1822957"/>
                <a:gd name="connsiteX6" fmla="*/ 0 w 809625"/>
                <a:gd name="connsiteY6" fmla="*/ 0 h 1822957"/>
                <a:gd name="connsiteX0" fmla="*/ 791701 w 809625"/>
                <a:gd name="connsiteY0" fmla="*/ 1822957 h 1822957"/>
                <a:gd name="connsiteX1" fmla="*/ 721587 w 809625"/>
                <a:gd name="connsiteY1" fmla="*/ 1285419 h 1822957"/>
                <a:gd name="connsiteX2" fmla="*/ 809619 w 809625"/>
                <a:gd name="connsiteY2" fmla="*/ 756089 h 1822957"/>
                <a:gd name="connsiteX3" fmla="*/ 716210 w 809625"/>
                <a:gd name="connsiteY3" fmla="*/ 276878 h 1822957"/>
                <a:gd name="connsiteX4" fmla="*/ 482572 w 809625"/>
                <a:gd name="connsiteY4" fmla="*/ 146522 h 1822957"/>
                <a:gd name="connsiteX5" fmla="*/ 165905 w 809625"/>
                <a:gd name="connsiteY5" fmla="*/ 93232 h 1822957"/>
                <a:gd name="connsiteX6" fmla="*/ 0 w 809625"/>
                <a:gd name="connsiteY6" fmla="*/ 0 h 1822957"/>
                <a:gd name="connsiteX0" fmla="*/ 791701 w 816010"/>
                <a:gd name="connsiteY0" fmla="*/ 1822957 h 1822957"/>
                <a:gd name="connsiteX1" fmla="*/ 805994 w 816010"/>
                <a:gd name="connsiteY1" fmla="*/ 1285419 h 1822957"/>
                <a:gd name="connsiteX2" fmla="*/ 809619 w 816010"/>
                <a:gd name="connsiteY2" fmla="*/ 756089 h 1822957"/>
                <a:gd name="connsiteX3" fmla="*/ 716210 w 816010"/>
                <a:gd name="connsiteY3" fmla="*/ 276878 h 1822957"/>
                <a:gd name="connsiteX4" fmla="*/ 482572 w 816010"/>
                <a:gd name="connsiteY4" fmla="*/ 146522 h 1822957"/>
                <a:gd name="connsiteX5" fmla="*/ 165905 w 816010"/>
                <a:gd name="connsiteY5" fmla="*/ 93232 h 1822957"/>
                <a:gd name="connsiteX6" fmla="*/ 0 w 816010"/>
                <a:gd name="connsiteY6" fmla="*/ 0 h 1822957"/>
                <a:gd name="connsiteX0" fmla="*/ 791701 w 809675"/>
                <a:gd name="connsiteY0" fmla="*/ 1822957 h 1822957"/>
                <a:gd name="connsiteX1" fmla="*/ 730966 w 809675"/>
                <a:gd name="connsiteY1" fmla="*/ 1073365 h 1822957"/>
                <a:gd name="connsiteX2" fmla="*/ 809619 w 809675"/>
                <a:gd name="connsiteY2" fmla="*/ 756089 h 1822957"/>
                <a:gd name="connsiteX3" fmla="*/ 716210 w 809675"/>
                <a:gd name="connsiteY3" fmla="*/ 276878 h 1822957"/>
                <a:gd name="connsiteX4" fmla="*/ 482572 w 809675"/>
                <a:gd name="connsiteY4" fmla="*/ 146522 h 1822957"/>
                <a:gd name="connsiteX5" fmla="*/ 165905 w 809675"/>
                <a:gd name="connsiteY5" fmla="*/ 93232 h 1822957"/>
                <a:gd name="connsiteX6" fmla="*/ 0 w 809675"/>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9675" h="1822957">
                  <a:moveTo>
                    <a:pt x="791701" y="1822957"/>
                  </a:moveTo>
                  <a:cubicBezTo>
                    <a:pt x="750071" y="1643534"/>
                    <a:pt x="727980" y="1251176"/>
                    <a:pt x="730966" y="1073365"/>
                  </a:cubicBezTo>
                  <a:cubicBezTo>
                    <a:pt x="733952" y="895554"/>
                    <a:pt x="812078" y="888837"/>
                    <a:pt x="809619" y="756089"/>
                  </a:cubicBezTo>
                  <a:cubicBezTo>
                    <a:pt x="807160" y="623341"/>
                    <a:pt x="770718" y="378472"/>
                    <a:pt x="716210" y="276878"/>
                  </a:cubicBezTo>
                  <a:cubicBezTo>
                    <a:pt x="661702" y="175284"/>
                    <a:pt x="574289" y="177130"/>
                    <a:pt x="482572" y="146522"/>
                  </a:cubicBezTo>
                  <a:cubicBezTo>
                    <a:pt x="390855" y="115914"/>
                    <a:pt x="246334" y="117652"/>
                    <a:pt x="165905" y="93232"/>
                  </a:cubicBezTo>
                  <a:cubicBezTo>
                    <a:pt x="85476" y="68812"/>
                    <a:pt x="37491" y="8764"/>
                    <a:pt x="0" y="0"/>
                  </a:cubicBezTo>
                </a:path>
              </a:pathLst>
            </a:custGeom>
            <a:noFill/>
            <a:ln>
              <a:gradFill>
                <a:gsLst>
                  <a:gs pos="0">
                    <a:schemeClr val="tx1">
                      <a:lumMod val="75000"/>
                      <a:lumOff val="25000"/>
                    </a:schemeClr>
                  </a:gs>
                  <a:gs pos="19000">
                    <a:schemeClr val="bg1">
                      <a:lumMod val="50000"/>
                    </a:schemeClr>
                  </a:gs>
                  <a:gs pos="100000">
                    <a:schemeClr val="bg1">
                      <a:lumMod val="8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Shape 132">
              <a:extLst>
                <a:ext uri="{FF2B5EF4-FFF2-40B4-BE49-F238E27FC236}">
                  <a16:creationId xmlns:a16="http://schemas.microsoft.com/office/drawing/2014/main" id="{3E12845F-7ACD-45C7-B9E8-8C3477192A3B}"/>
                </a:ext>
              </a:extLst>
            </p:cNvPr>
            <p:cNvSpPr/>
            <p:nvPr/>
          </p:nvSpPr>
          <p:spPr>
            <a:xfrm>
              <a:off x="4947341" y="2016878"/>
              <a:ext cx="870913" cy="1616333"/>
            </a:xfrm>
            <a:custGeom>
              <a:avLst/>
              <a:gdLst>
                <a:gd name="connsiteX0" fmla="*/ 841365 w 920577"/>
                <a:gd name="connsiteY0" fmla="*/ 1840485 h 1840485"/>
                <a:gd name="connsiteX1" fmla="*/ 771251 w 920577"/>
                <a:gd name="connsiteY1" fmla="*/ 1302947 h 1840485"/>
                <a:gd name="connsiteX2" fmla="*/ 920243 w 920577"/>
                <a:gd name="connsiteY2" fmla="*/ 768329 h 1840485"/>
                <a:gd name="connsiteX3" fmla="*/ 803387 w 920577"/>
                <a:gd name="connsiteY3" fmla="*/ 204498 h 1840485"/>
                <a:gd name="connsiteX4" fmla="*/ 546303 w 920577"/>
                <a:gd name="connsiteY4" fmla="*/ 84720 h 1840485"/>
                <a:gd name="connsiteX5" fmla="*/ 224948 w 920577"/>
                <a:gd name="connsiteY5" fmla="*/ 52585 h 1840485"/>
                <a:gd name="connsiteX6" fmla="*/ 49664 w 920577"/>
                <a:gd name="connsiteY6" fmla="*/ 17528 h 1840485"/>
                <a:gd name="connsiteX7" fmla="*/ 0 w 920577"/>
                <a:gd name="connsiteY7" fmla="*/ 0 h 1840485"/>
                <a:gd name="connsiteX0" fmla="*/ 791701 w 870913"/>
                <a:gd name="connsiteY0" fmla="*/ 1822957 h 1822957"/>
                <a:gd name="connsiteX1" fmla="*/ 721587 w 870913"/>
                <a:gd name="connsiteY1" fmla="*/ 1285419 h 1822957"/>
                <a:gd name="connsiteX2" fmla="*/ 870579 w 870913"/>
                <a:gd name="connsiteY2" fmla="*/ 750801 h 1822957"/>
                <a:gd name="connsiteX3" fmla="*/ 753723 w 870913"/>
                <a:gd name="connsiteY3" fmla="*/ 186970 h 1822957"/>
                <a:gd name="connsiteX4" fmla="*/ 496639 w 870913"/>
                <a:gd name="connsiteY4" fmla="*/ 67192 h 1822957"/>
                <a:gd name="connsiteX5" fmla="*/ 175284 w 870913"/>
                <a:gd name="connsiteY5" fmla="*/ 35057 h 1822957"/>
                <a:gd name="connsiteX6" fmla="*/ 0 w 870913"/>
                <a:gd name="connsiteY6" fmla="*/ 0 h 182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913" h="1822957">
                  <a:moveTo>
                    <a:pt x="791701" y="1822957"/>
                  </a:moveTo>
                  <a:cubicBezTo>
                    <a:pt x="750071" y="1643534"/>
                    <a:pt x="708441" y="1464112"/>
                    <a:pt x="721587" y="1285419"/>
                  </a:cubicBezTo>
                  <a:cubicBezTo>
                    <a:pt x="734733" y="1106726"/>
                    <a:pt x="865223" y="933876"/>
                    <a:pt x="870579" y="750801"/>
                  </a:cubicBezTo>
                  <a:cubicBezTo>
                    <a:pt x="875935" y="567726"/>
                    <a:pt x="816046" y="300905"/>
                    <a:pt x="753723" y="186970"/>
                  </a:cubicBezTo>
                  <a:cubicBezTo>
                    <a:pt x="691400" y="73035"/>
                    <a:pt x="593045" y="92511"/>
                    <a:pt x="496639" y="67192"/>
                  </a:cubicBezTo>
                  <a:cubicBezTo>
                    <a:pt x="400233" y="41873"/>
                    <a:pt x="258057" y="46256"/>
                    <a:pt x="175284" y="35057"/>
                  </a:cubicBezTo>
                  <a:cubicBezTo>
                    <a:pt x="92511" y="23858"/>
                    <a:pt x="37491" y="8764"/>
                    <a:pt x="0" y="0"/>
                  </a:cubicBezTo>
                </a:path>
              </a:pathLst>
            </a:custGeom>
            <a:noFill/>
            <a:ln>
              <a:gradFill>
                <a:gsLst>
                  <a:gs pos="0">
                    <a:schemeClr val="tx1"/>
                  </a:gs>
                  <a:gs pos="19000">
                    <a:srgbClr val="FF5D5D"/>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1" name="Group 150">
              <a:extLst>
                <a:ext uri="{FF2B5EF4-FFF2-40B4-BE49-F238E27FC236}">
                  <a16:creationId xmlns:a16="http://schemas.microsoft.com/office/drawing/2014/main" id="{B8570813-F9C3-42DC-8D7C-10409ADE3ED9}"/>
                </a:ext>
              </a:extLst>
            </p:cNvPr>
            <p:cNvGrpSpPr/>
            <p:nvPr/>
          </p:nvGrpSpPr>
          <p:grpSpPr>
            <a:xfrm>
              <a:off x="5083700" y="2011082"/>
              <a:ext cx="768993" cy="1664854"/>
              <a:chOff x="5083700" y="2011082"/>
              <a:chExt cx="768993" cy="1664854"/>
            </a:xfrm>
          </p:grpSpPr>
          <p:sp>
            <p:nvSpPr>
              <p:cNvPr id="136" name="Oval 135">
                <a:extLst>
                  <a:ext uri="{FF2B5EF4-FFF2-40B4-BE49-F238E27FC236}">
                    <a16:creationId xmlns:a16="http://schemas.microsoft.com/office/drawing/2014/main" id="{BFCA6DF5-FB76-4E1B-B20F-3A10C560BA51}"/>
                  </a:ext>
                </a:extLst>
              </p:cNvPr>
              <p:cNvSpPr/>
              <p:nvPr/>
            </p:nvSpPr>
            <p:spPr>
              <a:xfrm>
                <a:off x="5778835" y="2726199"/>
                <a:ext cx="73858" cy="73858"/>
              </a:xfrm>
              <a:prstGeom prst="ellipse">
                <a:avLst/>
              </a:prstGeom>
              <a:solidFill>
                <a:srgbClr val="D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415F3625-5F48-484E-A79A-4F5F3CFD235E}"/>
                  </a:ext>
                </a:extLst>
              </p:cNvPr>
              <p:cNvSpPr/>
              <p:nvPr/>
            </p:nvSpPr>
            <p:spPr>
              <a:xfrm>
                <a:off x="5636536" y="3270289"/>
                <a:ext cx="73858" cy="73858"/>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BAC9C891-3E41-4DCB-8713-6B70CD1A0144}"/>
                  </a:ext>
                </a:extLst>
              </p:cNvPr>
              <p:cNvSpPr/>
              <p:nvPr/>
            </p:nvSpPr>
            <p:spPr>
              <a:xfrm>
                <a:off x="5720576" y="3602078"/>
                <a:ext cx="73858" cy="73858"/>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D09AE938-4018-4D73-84D6-A8294A5D395A}"/>
                  </a:ext>
                </a:extLst>
              </p:cNvPr>
              <p:cNvSpPr/>
              <p:nvPr/>
            </p:nvSpPr>
            <p:spPr>
              <a:xfrm>
                <a:off x="5676336" y="2158604"/>
                <a:ext cx="73858" cy="738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9BB8422A-8ED9-4CCF-A377-CF4B62D232BF}"/>
                  </a:ext>
                </a:extLst>
              </p:cNvPr>
              <p:cNvSpPr/>
              <p:nvPr/>
            </p:nvSpPr>
            <p:spPr>
              <a:xfrm>
                <a:off x="5451840" y="2056775"/>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9E033E9-71F1-4907-8F2D-1B6F00AC5052}"/>
                  </a:ext>
                </a:extLst>
              </p:cNvPr>
              <p:cNvSpPr/>
              <p:nvPr/>
            </p:nvSpPr>
            <p:spPr>
              <a:xfrm>
                <a:off x="5083700" y="2011082"/>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DA111C6A-F902-4B09-A6DC-24743676CA43}"/>
                  </a:ext>
                </a:extLst>
              </p:cNvPr>
              <p:cNvSpPr/>
              <p:nvPr/>
            </p:nvSpPr>
            <p:spPr>
              <a:xfrm>
                <a:off x="5257297" y="2019846"/>
                <a:ext cx="73858" cy="738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80" name="Group 179">
            <a:extLst>
              <a:ext uri="{FF2B5EF4-FFF2-40B4-BE49-F238E27FC236}">
                <a16:creationId xmlns:a16="http://schemas.microsoft.com/office/drawing/2014/main" id="{E1FED753-6820-4327-BFFB-DBCFFD5FEB3E}"/>
              </a:ext>
            </a:extLst>
          </p:cNvPr>
          <p:cNvGrpSpPr/>
          <p:nvPr/>
        </p:nvGrpSpPr>
        <p:grpSpPr>
          <a:xfrm>
            <a:off x="2854164" y="1493206"/>
            <a:ext cx="1528187" cy="3297878"/>
            <a:chOff x="3045854" y="1848392"/>
            <a:chExt cx="1528187" cy="3297878"/>
          </a:xfrm>
        </p:grpSpPr>
        <p:sp>
          <p:nvSpPr>
            <p:cNvPr id="115" name="Oval 114">
              <a:extLst>
                <a:ext uri="{FF2B5EF4-FFF2-40B4-BE49-F238E27FC236}">
                  <a16:creationId xmlns:a16="http://schemas.microsoft.com/office/drawing/2014/main" id="{960AD992-15D8-4CAF-B494-1490B10483DA}"/>
                </a:ext>
              </a:extLst>
            </p:cNvPr>
            <p:cNvSpPr/>
            <p:nvPr/>
          </p:nvSpPr>
          <p:spPr>
            <a:xfrm>
              <a:off x="3045854" y="3174491"/>
              <a:ext cx="783519" cy="783519"/>
            </a:xfrm>
            <a:prstGeom prst="ellipse">
              <a:avLst/>
            </a:prstGeom>
            <a:noFill/>
            <a:ln w="9525">
              <a:solidFill>
                <a:srgbClr val="E3898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1D3434A8-9030-4374-9C08-B0A32EF4E737}"/>
                </a:ext>
              </a:extLst>
            </p:cNvPr>
            <p:cNvGrpSpPr/>
            <p:nvPr/>
          </p:nvGrpSpPr>
          <p:grpSpPr>
            <a:xfrm>
              <a:off x="3057064" y="1848392"/>
              <a:ext cx="1516977" cy="3265715"/>
              <a:chOff x="1078739" y="1841441"/>
              <a:chExt cx="1748737" cy="3265715"/>
            </a:xfrm>
            <a:noFill/>
          </p:grpSpPr>
          <p:sp>
            <p:nvSpPr>
              <p:cNvPr id="81" name="Rectangle 80">
                <a:extLst>
                  <a:ext uri="{FF2B5EF4-FFF2-40B4-BE49-F238E27FC236}">
                    <a16:creationId xmlns:a16="http://schemas.microsoft.com/office/drawing/2014/main" id="{21C55B86-29C8-472D-93EC-B0C1E95B44EE}"/>
                  </a:ext>
                </a:extLst>
              </p:cNvPr>
              <p:cNvSpPr/>
              <p:nvPr/>
            </p:nvSpPr>
            <p:spPr>
              <a:xfrm>
                <a:off x="1078739" y="1841441"/>
                <a:ext cx="1748737" cy="326571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47032253-B46B-4C6D-9D3C-C60E88DA8D56}"/>
                  </a:ext>
                </a:extLst>
              </p:cNvPr>
              <p:cNvCxnSpPr/>
              <p:nvPr/>
            </p:nvCxnSpPr>
            <p:spPr>
              <a:xfrm>
                <a:off x="1521191"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71288FE-0087-4DCE-9395-11321AB2BA4E}"/>
                  </a:ext>
                </a:extLst>
              </p:cNvPr>
              <p:cNvCxnSpPr>
                <a:cxnSpLocks/>
                <a:stCxn id="81" idx="0"/>
                <a:endCxn id="81" idx="2"/>
              </p:cNvCxnSpPr>
              <p:nvPr/>
            </p:nvCxnSpPr>
            <p:spPr>
              <a:xfrm>
                <a:off x="1953108"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2A889D-5CAD-4C7D-B189-ACC169A4592D}"/>
                  </a:ext>
                </a:extLst>
              </p:cNvPr>
              <p:cNvCxnSpPr/>
              <p:nvPr/>
            </p:nvCxnSpPr>
            <p:spPr>
              <a:xfrm>
                <a:off x="2390643"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grpSp>
        <p:pic>
          <p:nvPicPr>
            <p:cNvPr id="59" name="Picture 58">
              <a:extLst>
                <a:ext uri="{FF2B5EF4-FFF2-40B4-BE49-F238E27FC236}">
                  <a16:creationId xmlns:a16="http://schemas.microsoft.com/office/drawing/2014/main" id="{52C69148-6D64-48DB-A2F4-B0AF1CF6B8EA}"/>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3494784" y="3865800"/>
              <a:ext cx="265464" cy="547791"/>
            </a:xfrm>
            <a:prstGeom prst="rect">
              <a:avLst/>
            </a:prstGeom>
          </p:spPr>
        </p:pic>
        <p:pic>
          <p:nvPicPr>
            <p:cNvPr id="60" name="Picture 59">
              <a:extLst>
                <a:ext uri="{FF2B5EF4-FFF2-40B4-BE49-F238E27FC236}">
                  <a16:creationId xmlns:a16="http://schemas.microsoft.com/office/drawing/2014/main" id="{B612BB78-E13F-4136-95C8-F0430A3BE11F}"/>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3498529" y="4598479"/>
              <a:ext cx="265464" cy="547791"/>
            </a:xfrm>
            <a:prstGeom prst="rect">
              <a:avLst/>
            </a:prstGeom>
            <a:noFill/>
          </p:spPr>
        </p:pic>
        <p:sp>
          <p:nvSpPr>
            <p:cNvPr id="61" name="TextBox 60">
              <a:extLst>
                <a:ext uri="{FF2B5EF4-FFF2-40B4-BE49-F238E27FC236}">
                  <a16:creationId xmlns:a16="http://schemas.microsoft.com/office/drawing/2014/main" id="{AB4E4D15-EF31-48C5-AF2E-0AA9076CE362}"/>
                </a:ext>
              </a:extLst>
            </p:cNvPr>
            <p:cNvSpPr txBox="1"/>
            <p:nvPr/>
          </p:nvSpPr>
          <p:spPr>
            <a:xfrm>
              <a:off x="3918676" y="3487749"/>
              <a:ext cx="128634" cy="276999"/>
            </a:xfrm>
            <a:prstGeom prst="rect">
              <a:avLst/>
            </a:prstGeom>
            <a:noFill/>
          </p:spPr>
          <p:txBody>
            <a:bodyPr wrap="square" rtlCol="0">
              <a:spAutoFit/>
            </a:bodyPr>
            <a:lstStyle/>
            <a:p>
              <a:r>
                <a:rPr lang="en-US" sz="1200"/>
                <a:t>1</a:t>
              </a:r>
            </a:p>
          </p:txBody>
        </p:sp>
        <p:sp>
          <p:nvSpPr>
            <p:cNvPr id="62" name="TextBox 61">
              <a:extLst>
                <a:ext uri="{FF2B5EF4-FFF2-40B4-BE49-F238E27FC236}">
                  <a16:creationId xmlns:a16="http://schemas.microsoft.com/office/drawing/2014/main" id="{17AFDB92-A9D7-41B8-A660-3E8BB4F40316}"/>
                </a:ext>
              </a:extLst>
            </p:cNvPr>
            <p:cNvSpPr txBox="1"/>
            <p:nvPr/>
          </p:nvSpPr>
          <p:spPr>
            <a:xfrm>
              <a:off x="3538305" y="3242195"/>
              <a:ext cx="128634" cy="276999"/>
            </a:xfrm>
            <a:prstGeom prst="rect">
              <a:avLst/>
            </a:prstGeom>
            <a:noFill/>
          </p:spPr>
          <p:txBody>
            <a:bodyPr wrap="square" rtlCol="0">
              <a:spAutoFit/>
            </a:bodyPr>
            <a:lstStyle/>
            <a:p>
              <a:r>
                <a:rPr lang="en-US" sz="1200"/>
                <a:t>2</a:t>
              </a:r>
            </a:p>
          </p:txBody>
        </p:sp>
        <p:sp>
          <p:nvSpPr>
            <p:cNvPr id="63" name="TextBox 62">
              <a:extLst>
                <a:ext uri="{FF2B5EF4-FFF2-40B4-BE49-F238E27FC236}">
                  <a16:creationId xmlns:a16="http://schemas.microsoft.com/office/drawing/2014/main" id="{0EDA2051-0ACF-4E84-AAC3-9CFF982B2DCA}"/>
                </a:ext>
              </a:extLst>
            </p:cNvPr>
            <p:cNvSpPr txBox="1"/>
            <p:nvPr/>
          </p:nvSpPr>
          <p:spPr>
            <a:xfrm>
              <a:off x="3197202" y="3154095"/>
              <a:ext cx="128634" cy="276999"/>
            </a:xfrm>
            <a:prstGeom prst="rect">
              <a:avLst/>
            </a:prstGeom>
            <a:noFill/>
          </p:spPr>
          <p:txBody>
            <a:bodyPr wrap="square" rtlCol="0">
              <a:spAutoFit/>
            </a:bodyPr>
            <a:lstStyle/>
            <a:p>
              <a:r>
                <a:rPr lang="en-US" sz="1200"/>
                <a:t>3</a:t>
              </a:r>
            </a:p>
          </p:txBody>
        </p:sp>
        <p:sp>
          <p:nvSpPr>
            <p:cNvPr id="65" name="TextBox 64">
              <a:extLst>
                <a:ext uri="{FF2B5EF4-FFF2-40B4-BE49-F238E27FC236}">
                  <a16:creationId xmlns:a16="http://schemas.microsoft.com/office/drawing/2014/main" id="{DF2E9352-2D46-494C-BD74-6F913F800324}"/>
                </a:ext>
              </a:extLst>
            </p:cNvPr>
            <p:cNvSpPr txBox="1"/>
            <p:nvPr/>
          </p:nvSpPr>
          <p:spPr>
            <a:xfrm>
              <a:off x="3278570" y="4733874"/>
              <a:ext cx="128634" cy="276999"/>
            </a:xfrm>
            <a:prstGeom prst="rect">
              <a:avLst/>
            </a:prstGeom>
            <a:noFill/>
          </p:spPr>
          <p:txBody>
            <a:bodyPr wrap="square" rtlCol="0">
              <a:spAutoFit/>
            </a:bodyPr>
            <a:lstStyle/>
            <a:p>
              <a:r>
                <a:rPr lang="en-US" sz="1200"/>
                <a:t>1</a:t>
              </a:r>
            </a:p>
          </p:txBody>
        </p:sp>
        <p:sp>
          <p:nvSpPr>
            <p:cNvPr id="66" name="TextBox 65">
              <a:extLst>
                <a:ext uri="{FF2B5EF4-FFF2-40B4-BE49-F238E27FC236}">
                  <a16:creationId xmlns:a16="http://schemas.microsoft.com/office/drawing/2014/main" id="{BD756D36-0EFD-4C2F-B6A9-62F2541D553D}"/>
                </a:ext>
              </a:extLst>
            </p:cNvPr>
            <p:cNvSpPr txBox="1"/>
            <p:nvPr/>
          </p:nvSpPr>
          <p:spPr>
            <a:xfrm>
              <a:off x="3266360" y="4001195"/>
              <a:ext cx="128634" cy="276999"/>
            </a:xfrm>
            <a:prstGeom prst="rect">
              <a:avLst/>
            </a:prstGeom>
            <a:noFill/>
          </p:spPr>
          <p:txBody>
            <a:bodyPr wrap="square" rtlCol="0">
              <a:spAutoFit/>
            </a:bodyPr>
            <a:lstStyle/>
            <a:p>
              <a:r>
                <a:rPr lang="en-US" sz="1200"/>
                <a:t>2</a:t>
              </a:r>
            </a:p>
          </p:txBody>
        </p:sp>
        <p:sp>
          <p:nvSpPr>
            <p:cNvPr id="114" name="Freeform: Shape 113">
              <a:extLst>
                <a:ext uri="{FF2B5EF4-FFF2-40B4-BE49-F238E27FC236}">
                  <a16:creationId xmlns:a16="http://schemas.microsoft.com/office/drawing/2014/main" id="{C426BB96-7C6F-4831-A721-9AA32B25F579}"/>
                </a:ext>
              </a:extLst>
            </p:cNvPr>
            <p:cNvSpPr/>
            <p:nvPr/>
          </p:nvSpPr>
          <p:spPr>
            <a:xfrm>
              <a:off x="3090203" y="3409071"/>
              <a:ext cx="815926" cy="220394"/>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620541" y="105507"/>
                    <a:pt x="506437" y="75027"/>
                  </a:cubicBezTo>
                  <a:cubicBezTo>
                    <a:pt x="392333" y="44547"/>
                    <a:pt x="215705" y="50018"/>
                    <a:pt x="131299" y="37514"/>
                  </a:cubicBezTo>
                  <a:cubicBezTo>
                    <a:pt x="46893" y="25010"/>
                    <a:pt x="23446" y="12505"/>
                    <a:pt x="0" y="0"/>
                  </a:cubicBezTo>
                </a:path>
              </a:pathLst>
            </a:custGeom>
            <a:noFill/>
            <a:ln>
              <a:gradFill>
                <a:gsLst>
                  <a:gs pos="0">
                    <a:srgbClr val="FF1919"/>
                  </a:gs>
                  <a:gs pos="57000">
                    <a:srgbClr val="FF9797"/>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115">
              <a:extLst>
                <a:ext uri="{FF2B5EF4-FFF2-40B4-BE49-F238E27FC236}">
                  <a16:creationId xmlns:a16="http://schemas.microsoft.com/office/drawing/2014/main" id="{33B3FA44-EA26-40C8-9AA0-1941A115E6A3}"/>
                </a:ext>
              </a:extLst>
            </p:cNvPr>
            <p:cNvSpPr/>
            <p:nvPr/>
          </p:nvSpPr>
          <p:spPr>
            <a:xfrm rot="20863310">
              <a:off x="3084337" y="3491343"/>
              <a:ext cx="815926" cy="220394"/>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620541" y="105507"/>
                    <a:pt x="506437" y="75027"/>
                  </a:cubicBezTo>
                  <a:cubicBezTo>
                    <a:pt x="392333" y="44547"/>
                    <a:pt x="215705" y="50018"/>
                    <a:pt x="131299" y="37514"/>
                  </a:cubicBezTo>
                  <a:cubicBezTo>
                    <a:pt x="46893" y="25010"/>
                    <a:pt x="23446" y="12505"/>
                    <a:pt x="0" y="0"/>
                  </a:cubicBezTo>
                </a:path>
              </a:pathLst>
            </a:custGeom>
            <a:noFill/>
            <a:ln>
              <a:gradFill>
                <a:gsLst>
                  <a:gs pos="0">
                    <a:schemeClr val="tx1">
                      <a:lumMod val="50000"/>
                      <a:lumOff val="50000"/>
                    </a:schemeClr>
                  </a:gs>
                  <a:gs pos="57000">
                    <a:schemeClr val="bg1">
                      <a:lumMod val="65000"/>
                    </a:schemeClr>
                  </a:gs>
                  <a:gs pos="100000">
                    <a:schemeClr val="bg1"/>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Shape 116">
              <a:extLst>
                <a:ext uri="{FF2B5EF4-FFF2-40B4-BE49-F238E27FC236}">
                  <a16:creationId xmlns:a16="http://schemas.microsoft.com/office/drawing/2014/main" id="{5162FB44-40BC-4462-933A-4FA9B74E356C}"/>
                </a:ext>
              </a:extLst>
            </p:cNvPr>
            <p:cNvSpPr/>
            <p:nvPr/>
          </p:nvSpPr>
          <p:spPr>
            <a:xfrm rot="20863310">
              <a:off x="3083686" y="3629437"/>
              <a:ext cx="816334" cy="83732"/>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806721 w 806721"/>
                <a:gd name="connsiteY0" fmla="*/ 190172 h 190172"/>
                <a:gd name="connsiteX1" fmla="*/ 497232 w 806721"/>
                <a:gd name="connsiteY1" fmla="*/ 44805 h 190172"/>
                <a:gd name="connsiteX2" fmla="*/ 122094 w 806721"/>
                <a:gd name="connsiteY2" fmla="*/ 7292 h 190172"/>
                <a:gd name="connsiteX3" fmla="*/ 0 w 806721"/>
                <a:gd name="connsiteY3" fmla="*/ 170798 h 190172"/>
                <a:gd name="connsiteX0" fmla="*/ 822360 w 822360"/>
                <a:gd name="connsiteY0" fmla="*/ 183342 h 183342"/>
                <a:gd name="connsiteX1" fmla="*/ 512871 w 822360"/>
                <a:gd name="connsiteY1" fmla="*/ 37975 h 183342"/>
                <a:gd name="connsiteX2" fmla="*/ 137733 w 822360"/>
                <a:gd name="connsiteY2" fmla="*/ 462 h 183342"/>
                <a:gd name="connsiteX3" fmla="*/ 0 w 822360"/>
                <a:gd name="connsiteY3" fmla="*/ 54899 h 183342"/>
                <a:gd name="connsiteX0" fmla="*/ 822360 w 822360"/>
                <a:gd name="connsiteY0" fmla="*/ 149796 h 149796"/>
                <a:gd name="connsiteX1" fmla="*/ 512871 w 822360"/>
                <a:gd name="connsiteY1" fmla="*/ 4429 h 149796"/>
                <a:gd name="connsiteX2" fmla="*/ 250114 w 822360"/>
                <a:gd name="connsiteY2" fmla="*/ 36108 h 149796"/>
                <a:gd name="connsiteX3" fmla="*/ 0 w 822360"/>
                <a:gd name="connsiteY3" fmla="*/ 21353 h 149796"/>
              </a:gdLst>
              <a:ahLst/>
              <a:cxnLst>
                <a:cxn ang="0">
                  <a:pos x="connsiteX0" y="connsiteY0"/>
                </a:cxn>
                <a:cxn ang="0">
                  <a:pos x="connsiteX1" y="connsiteY1"/>
                </a:cxn>
                <a:cxn ang="0">
                  <a:pos x="connsiteX2" y="connsiteY2"/>
                </a:cxn>
                <a:cxn ang="0">
                  <a:pos x="connsiteX3" y="connsiteY3"/>
                </a:cxn>
              </a:cxnLst>
              <a:rect l="l" t="t" r="r" b="b"/>
              <a:pathLst>
                <a:path w="822360" h="149796">
                  <a:moveTo>
                    <a:pt x="822360" y="149796"/>
                  </a:moveTo>
                  <a:cubicBezTo>
                    <a:pt x="724667" y="92352"/>
                    <a:pt x="608245" y="23377"/>
                    <a:pt x="512871" y="4429"/>
                  </a:cubicBezTo>
                  <a:cubicBezTo>
                    <a:pt x="417497" y="-14519"/>
                    <a:pt x="335592" y="33287"/>
                    <a:pt x="250114" y="36108"/>
                  </a:cubicBezTo>
                  <a:cubicBezTo>
                    <a:pt x="164636" y="38929"/>
                    <a:pt x="23446" y="33858"/>
                    <a:pt x="0" y="21353"/>
                  </a:cubicBezTo>
                </a:path>
              </a:pathLst>
            </a:custGeom>
            <a:noFill/>
            <a:ln>
              <a:gradFill>
                <a:gsLst>
                  <a:gs pos="0">
                    <a:schemeClr val="tx1">
                      <a:lumMod val="50000"/>
                      <a:lumOff val="50000"/>
                    </a:schemeClr>
                  </a:gs>
                  <a:gs pos="57000">
                    <a:schemeClr val="bg1">
                      <a:lumMod val="65000"/>
                    </a:schemeClr>
                  </a:gs>
                  <a:gs pos="100000">
                    <a:schemeClr val="bg1"/>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Shape 117">
              <a:extLst>
                <a:ext uri="{FF2B5EF4-FFF2-40B4-BE49-F238E27FC236}">
                  <a16:creationId xmlns:a16="http://schemas.microsoft.com/office/drawing/2014/main" id="{1F532B25-5987-4A64-9461-2C1220638D10}"/>
                </a:ext>
              </a:extLst>
            </p:cNvPr>
            <p:cNvSpPr/>
            <p:nvPr/>
          </p:nvSpPr>
          <p:spPr>
            <a:xfrm rot="20863310">
              <a:off x="3185949" y="3187162"/>
              <a:ext cx="670720" cy="516320"/>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908882 w 908882"/>
                <a:gd name="connsiteY0" fmla="*/ 206473 h 206473"/>
                <a:gd name="connsiteX1" fmla="*/ 599393 w 908882"/>
                <a:gd name="connsiteY1" fmla="*/ 61106 h 206473"/>
                <a:gd name="connsiteX2" fmla="*/ 224255 w 908882"/>
                <a:gd name="connsiteY2" fmla="*/ 23593 h 206473"/>
                <a:gd name="connsiteX3" fmla="*/ 0 w 908882"/>
                <a:gd name="connsiteY3" fmla="*/ 0 h 206473"/>
                <a:gd name="connsiteX0" fmla="*/ 908882 w 908882"/>
                <a:gd name="connsiteY0" fmla="*/ 206473 h 206473"/>
                <a:gd name="connsiteX1" fmla="*/ 444051 w 908882"/>
                <a:gd name="connsiteY1" fmla="*/ 113433 h 206473"/>
                <a:gd name="connsiteX2" fmla="*/ 224255 w 908882"/>
                <a:gd name="connsiteY2" fmla="*/ 23593 h 206473"/>
                <a:gd name="connsiteX3" fmla="*/ 0 w 908882"/>
                <a:gd name="connsiteY3" fmla="*/ 0 h 206473"/>
                <a:gd name="connsiteX0" fmla="*/ 841168 w 841168"/>
                <a:gd name="connsiteY0" fmla="*/ 225621 h 225621"/>
                <a:gd name="connsiteX1" fmla="*/ 376337 w 841168"/>
                <a:gd name="connsiteY1" fmla="*/ 132581 h 225621"/>
                <a:gd name="connsiteX2" fmla="*/ 156541 w 841168"/>
                <a:gd name="connsiteY2" fmla="*/ 42741 h 225621"/>
                <a:gd name="connsiteX3" fmla="*/ 0 w 841168"/>
                <a:gd name="connsiteY3" fmla="*/ 0 h 225621"/>
                <a:gd name="connsiteX0" fmla="*/ 841168 w 841168"/>
                <a:gd name="connsiteY0" fmla="*/ 225621 h 225621"/>
                <a:gd name="connsiteX1" fmla="*/ 415353 w 841168"/>
                <a:gd name="connsiteY1" fmla="*/ 110285 h 225621"/>
                <a:gd name="connsiteX2" fmla="*/ 156541 w 841168"/>
                <a:gd name="connsiteY2" fmla="*/ 42741 h 225621"/>
                <a:gd name="connsiteX3" fmla="*/ 0 w 841168"/>
                <a:gd name="connsiteY3" fmla="*/ 0 h 225621"/>
                <a:gd name="connsiteX0" fmla="*/ 841168 w 841168"/>
                <a:gd name="connsiteY0" fmla="*/ 225621 h 225621"/>
                <a:gd name="connsiteX1" fmla="*/ 415353 w 841168"/>
                <a:gd name="connsiteY1" fmla="*/ 110285 h 225621"/>
                <a:gd name="connsiteX2" fmla="*/ 128297 w 841168"/>
                <a:gd name="connsiteY2" fmla="*/ 52255 h 225621"/>
                <a:gd name="connsiteX3" fmla="*/ 0 w 841168"/>
                <a:gd name="connsiteY3" fmla="*/ 0 h 225621"/>
              </a:gdLst>
              <a:ahLst/>
              <a:cxnLst>
                <a:cxn ang="0">
                  <a:pos x="connsiteX0" y="connsiteY0"/>
                </a:cxn>
                <a:cxn ang="0">
                  <a:pos x="connsiteX1" y="connsiteY1"/>
                </a:cxn>
                <a:cxn ang="0">
                  <a:pos x="connsiteX2" y="connsiteY2"/>
                </a:cxn>
                <a:cxn ang="0">
                  <a:pos x="connsiteX3" y="connsiteY3"/>
                </a:cxn>
              </a:cxnLst>
              <a:rect l="l" t="t" r="r" b="b"/>
              <a:pathLst>
                <a:path w="841168" h="225621">
                  <a:moveTo>
                    <a:pt x="841168" y="225621"/>
                  </a:moveTo>
                  <a:cubicBezTo>
                    <a:pt x="743475" y="168177"/>
                    <a:pt x="534165" y="139179"/>
                    <a:pt x="415353" y="110285"/>
                  </a:cubicBezTo>
                  <a:cubicBezTo>
                    <a:pt x="296541" y="81391"/>
                    <a:pt x="223982" y="71598"/>
                    <a:pt x="128297" y="52255"/>
                  </a:cubicBezTo>
                  <a:cubicBezTo>
                    <a:pt x="59072" y="33874"/>
                    <a:pt x="23446" y="12505"/>
                    <a:pt x="0" y="0"/>
                  </a:cubicBezTo>
                </a:path>
              </a:pathLst>
            </a:custGeom>
            <a:noFill/>
            <a:ln>
              <a:gradFill>
                <a:gsLst>
                  <a:gs pos="0">
                    <a:schemeClr val="tx1">
                      <a:lumMod val="50000"/>
                      <a:lumOff val="50000"/>
                    </a:schemeClr>
                  </a:gs>
                  <a:gs pos="57000">
                    <a:schemeClr val="bg1">
                      <a:lumMod val="65000"/>
                    </a:schemeClr>
                  </a:gs>
                  <a:gs pos="100000">
                    <a:schemeClr val="bg1"/>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7E5C8742-07EA-49A4-A178-580D053EDD10}"/>
                </a:ext>
              </a:extLst>
            </p:cNvPr>
            <p:cNvGrpSpPr/>
            <p:nvPr/>
          </p:nvGrpSpPr>
          <p:grpSpPr>
            <a:xfrm>
              <a:off x="3198234" y="3407392"/>
              <a:ext cx="747663" cy="257522"/>
              <a:chOff x="3198234" y="3407392"/>
              <a:chExt cx="747663" cy="257522"/>
            </a:xfrm>
          </p:grpSpPr>
          <p:sp>
            <p:nvSpPr>
              <p:cNvPr id="71" name="Oval 70">
                <a:extLst>
                  <a:ext uri="{FF2B5EF4-FFF2-40B4-BE49-F238E27FC236}">
                    <a16:creationId xmlns:a16="http://schemas.microsoft.com/office/drawing/2014/main" id="{12252F41-FEB2-46E1-9575-2E784C0D383A}"/>
                  </a:ext>
                </a:extLst>
              </p:cNvPr>
              <p:cNvSpPr/>
              <p:nvPr/>
            </p:nvSpPr>
            <p:spPr>
              <a:xfrm>
                <a:off x="3872039" y="3591056"/>
                <a:ext cx="73858" cy="73858"/>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9C423D9-9CE5-4F9E-B560-9C922F50C7D1}"/>
                  </a:ext>
                </a:extLst>
              </p:cNvPr>
              <p:cNvSpPr/>
              <p:nvPr/>
            </p:nvSpPr>
            <p:spPr>
              <a:xfrm>
                <a:off x="3566374" y="3450820"/>
                <a:ext cx="73858" cy="73858"/>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9CEB6B8B-A05D-4167-950E-4AE5E6589B2B}"/>
                  </a:ext>
                </a:extLst>
              </p:cNvPr>
              <p:cNvSpPr/>
              <p:nvPr/>
            </p:nvSpPr>
            <p:spPr>
              <a:xfrm>
                <a:off x="3198234" y="3407392"/>
                <a:ext cx="73858" cy="73858"/>
              </a:xfrm>
              <a:prstGeom prst="ellipse">
                <a:avLst/>
              </a:prstGeom>
              <a:solidFill>
                <a:srgbClr val="D1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8" name="Group 157">
            <a:extLst>
              <a:ext uri="{FF2B5EF4-FFF2-40B4-BE49-F238E27FC236}">
                <a16:creationId xmlns:a16="http://schemas.microsoft.com/office/drawing/2014/main" id="{F6E1932F-2FA1-4F4A-86CF-B9E72C25B027}"/>
              </a:ext>
            </a:extLst>
          </p:cNvPr>
          <p:cNvGrpSpPr/>
          <p:nvPr/>
        </p:nvGrpSpPr>
        <p:grpSpPr>
          <a:xfrm>
            <a:off x="4725393" y="1493582"/>
            <a:ext cx="1516977" cy="3265715"/>
            <a:chOff x="1078739" y="1841441"/>
            <a:chExt cx="1748737" cy="3265715"/>
          </a:xfrm>
          <a:noFill/>
        </p:grpSpPr>
        <p:sp>
          <p:nvSpPr>
            <p:cNvPr id="159" name="Rectangle 158">
              <a:extLst>
                <a:ext uri="{FF2B5EF4-FFF2-40B4-BE49-F238E27FC236}">
                  <a16:creationId xmlns:a16="http://schemas.microsoft.com/office/drawing/2014/main" id="{946349C1-2B91-4B79-A8BA-65103E1094C9}"/>
                </a:ext>
              </a:extLst>
            </p:cNvPr>
            <p:cNvSpPr/>
            <p:nvPr/>
          </p:nvSpPr>
          <p:spPr>
            <a:xfrm>
              <a:off x="1078739" y="1841441"/>
              <a:ext cx="1748737" cy="326571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0" name="Straight Connector 159">
              <a:extLst>
                <a:ext uri="{FF2B5EF4-FFF2-40B4-BE49-F238E27FC236}">
                  <a16:creationId xmlns:a16="http://schemas.microsoft.com/office/drawing/2014/main" id="{4E924B4F-B3D5-4F9C-8F92-C6CEFA2E3E9A}"/>
                </a:ext>
              </a:extLst>
            </p:cNvPr>
            <p:cNvCxnSpPr/>
            <p:nvPr/>
          </p:nvCxnSpPr>
          <p:spPr>
            <a:xfrm>
              <a:off x="1521191"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F2C1B8FB-9CE1-46F8-9987-7B2CE313B538}"/>
                </a:ext>
              </a:extLst>
            </p:cNvPr>
            <p:cNvCxnSpPr>
              <a:cxnSpLocks/>
              <a:stCxn id="159" idx="0"/>
              <a:endCxn id="159" idx="2"/>
            </p:cNvCxnSpPr>
            <p:nvPr/>
          </p:nvCxnSpPr>
          <p:spPr>
            <a:xfrm>
              <a:off x="1953108"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5FB3232-05B3-4607-B7F1-E6DDB2B5470E}"/>
                </a:ext>
              </a:extLst>
            </p:cNvPr>
            <p:cNvCxnSpPr/>
            <p:nvPr/>
          </p:nvCxnSpPr>
          <p:spPr>
            <a:xfrm>
              <a:off x="2390643" y="1841441"/>
              <a:ext cx="0" cy="3265715"/>
            </a:xfrm>
            <a:prstGeom prst="line">
              <a:avLst/>
            </a:prstGeom>
            <a:grpFill/>
          </p:spPr>
          <p:style>
            <a:lnRef idx="1">
              <a:schemeClr val="accent1"/>
            </a:lnRef>
            <a:fillRef idx="0">
              <a:schemeClr val="accent1"/>
            </a:fillRef>
            <a:effectRef idx="0">
              <a:schemeClr val="accent1"/>
            </a:effectRef>
            <a:fontRef idx="minor">
              <a:schemeClr val="tx1"/>
            </a:fontRef>
          </p:style>
        </p:cxnSp>
      </p:grpSp>
      <p:pic>
        <p:nvPicPr>
          <p:cNvPr id="163" name="Picture 162">
            <a:extLst>
              <a:ext uri="{FF2B5EF4-FFF2-40B4-BE49-F238E27FC236}">
                <a16:creationId xmlns:a16="http://schemas.microsoft.com/office/drawing/2014/main" id="{849241D5-E6D4-41AD-9DBC-36ADE1AA394D}"/>
              </a:ext>
            </a:extLst>
          </p:cNvPr>
          <p:cNvPicPr>
            <a:picLocks noChangeAspect="1"/>
          </p:cNvPicPr>
          <p:nvPr/>
        </p:nvPicPr>
        <p:blipFill rotWithShape="1">
          <a:blip r:embed="rId2">
            <a:extLst>
              <a:ext uri="{28A0092B-C50C-407E-A947-70E740481C1C}">
                <a14:useLocalDpi xmlns:a14="http://schemas.microsoft.com/office/drawing/2010/main" val="0"/>
              </a:ext>
            </a:extLst>
          </a:blip>
          <a:srcRect l="42120" r="40217" b="39253"/>
          <a:stretch/>
        </p:blipFill>
        <p:spPr>
          <a:xfrm>
            <a:off x="5163113" y="3510990"/>
            <a:ext cx="265464" cy="547791"/>
          </a:xfrm>
          <a:prstGeom prst="rect">
            <a:avLst/>
          </a:prstGeom>
        </p:spPr>
      </p:pic>
      <p:pic>
        <p:nvPicPr>
          <p:cNvPr id="164" name="Picture 163">
            <a:extLst>
              <a:ext uri="{FF2B5EF4-FFF2-40B4-BE49-F238E27FC236}">
                <a16:creationId xmlns:a16="http://schemas.microsoft.com/office/drawing/2014/main" id="{162C35FE-64BC-49A5-A463-CCFF607BCF4C}"/>
              </a:ext>
            </a:extLst>
          </p:cNvPr>
          <p:cNvPicPr>
            <a:picLocks noChangeAspect="1"/>
          </p:cNvPicPr>
          <p:nvPr/>
        </p:nvPicPr>
        <p:blipFill rotWithShape="1">
          <a:blip r:embed="rId2">
            <a:extLst>
              <a:ext uri="{28A0092B-C50C-407E-A947-70E740481C1C}">
                <a14:useLocalDpi xmlns:a14="http://schemas.microsoft.com/office/drawing/2010/main" val="0"/>
              </a:ext>
            </a:extLst>
          </a:blip>
          <a:srcRect l="60677" r="21660" b="39253"/>
          <a:stretch/>
        </p:blipFill>
        <p:spPr>
          <a:xfrm>
            <a:off x="5166858" y="4243669"/>
            <a:ext cx="265464" cy="547791"/>
          </a:xfrm>
          <a:prstGeom prst="rect">
            <a:avLst/>
          </a:prstGeom>
          <a:noFill/>
        </p:spPr>
      </p:pic>
      <p:sp>
        <p:nvSpPr>
          <p:cNvPr id="165" name="TextBox 164">
            <a:extLst>
              <a:ext uri="{FF2B5EF4-FFF2-40B4-BE49-F238E27FC236}">
                <a16:creationId xmlns:a16="http://schemas.microsoft.com/office/drawing/2014/main" id="{A36628EF-47A5-435F-9CAD-AC3D5C57B021}"/>
              </a:ext>
            </a:extLst>
          </p:cNvPr>
          <p:cNvSpPr txBox="1"/>
          <p:nvPr/>
        </p:nvSpPr>
        <p:spPr>
          <a:xfrm>
            <a:off x="5587005" y="3132939"/>
            <a:ext cx="128634" cy="276999"/>
          </a:xfrm>
          <a:prstGeom prst="rect">
            <a:avLst/>
          </a:prstGeom>
          <a:noFill/>
        </p:spPr>
        <p:txBody>
          <a:bodyPr wrap="square" rtlCol="0">
            <a:spAutoFit/>
          </a:bodyPr>
          <a:lstStyle/>
          <a:p>
            <a:r>
              <a:rPr lang="en-US" sz="1200"/>
              <a:t>1</a:t>
            </a:r>
          </a:p>
        </p:txBody>
      </p:sp>
      <p:sp>
        <p:nvSpPr>
          <p:cNvPr id="166" name="TextBox 165">
            <a:extLst>
              <a:ext uri="{FF2B5EF4-FFF2-40B4-BE49-F238E27FC236}">
                <a16:creationId xmlns:a16="http://schemas.microsoft.com/office/drawing/2014/main" id="{0E86E59C-5229-4F92-B94C-D6310DB0B137}"/>
              </a:ext>
            </a:extLst>
          </p:cNvPr>
          <p:cNvSpPr txBox="1"/>
          <p:nvPr/>
        </p:nvSpPr>
        <p:spPr>
          <a:xfrm>
            <a:off x="5499685" y="2534639"/>
            <a:ext cx="128634" cy="276999"/>
          </a:xfrm>
          <a:prstGeom prst="rect">
            <a:avLst/>
          </a:prstGeom>
          <a:noFill/>
        </p:spPr>
        <p:txBody>
          <a:bodyPr wrap="square" rtlCol="0">
            <a:spAutoFit/>
          </a:bodyPr>
          <a:lstStyle/>
          <a:p>
            <a:r>
              <a:rPr lang="en-US" sz="1200"/>
              <a:t>2</a:t>
            </a:r>
          </a:p>
        </p:txBody>
      </p:sp>
      <p:sp>
        <p:nvSpPr>
          <p:cNvPr id="167" name="TextBox 166">
            <a:extLst>
              <a:ext uri="{FF2B5EF4-FFF2-40B4-BE49-F238E27FC236}">
                <a16:creationId xmlns:a16="http://schemas.microsoft.com/office/drawing/2014/main" id="{251CDCF1-363A-43C2-9551-B0A4F7DB1907}"/>
              </a:ext>
            </a:extLst>
          </p:cNvPr>
          <p:cNvSpPr txBox="1"/>
          <p:nvPr/>
        </p:nvSpPr>
        <p:spPr>
          <a:xfrm>
            <a:off x="5300704" y="2024751"/>
            <a:ext cx="128634" cy="276999"/>
          </a:xfrm>
          <a:prstGeom prst="rect">
            <a:avLst/>
          </a:prstGeom>
          <a:noFill/>
        </p:spPr>
        <p:txBody>
          <a:bodyPr wrap="square" rtlCol="0">
            <a:spAutoFit/>
          </a:bodyPr>
          <a:lstStyle/>
          <a:p>
            <a:r>
              <a:rPr lang="en-US" sz="1200"/>
              <a:t>3</a:t>
            </a:r>
          </a:p>
        </p:txBody>
      </p:sp>
      <p:sp>
        <p:nvSpPr>
          <p:cNvPr id="168" name="TextBox 167">
            <a:extLst>
              <a:ext uri="{FF2B5EF4-FFF2-40B4-BE49-F238E27FC236}">
                <a16:creationId xmlns:a16="http://schemas.microsoft.com/office/drawing/2014/main" id="{FB37A1AF-068B-4F42-9BAA-36AEE42C6586}"/>
              </a:ext>
            </a:extLst>
          </p:cNvPr>
          <p:cNvSpPr txBox="1"/>
          <p:nvPr/>
        </p:nvSpPr>
        <p:spPr>
          <a:xfrm>
            <a:off x="4946899" y="4379064"/>
            <a:ext cx="128634" cy="276999"/>
          </a:xfrm>
          <a:prstGeom prst="rect">
            <a:avLst/>
          </a:prstGeom>
          <a:noFill/>
        </p:spPr>
        <p:txBody>
          <a:bodyPr wrap="square" rtlCol="0">
            <a:spAutoFit/>
          </a:bodyPr>
          <a:lstStyle/>
          <a:p>
            <a:r>
              <a:rPr lang="en-US" sz="1200"/>
              <a:t>1</a:t>
            </a:r>
          </a:p>
        </p:txBody>
      </p:sp>
      <p:sp>
        <p:nvSpPr>
          <p:cNvPr id="169" name="TextBox 168">
            <a:extLst>
              <a:ext uri="{FF2B5EF4-FFF2-40B4-BE49-F238E27FC236}">
                <a16:creationId xmlns:a16="http://schemas.microsoft.com/office/drawing/2014/main" id="{56F03D3F-6061-4282-8DDA-1145EFEE3724}"/>
              </a:ext>
            </a:extLst>
          </p:cNvPr>
          <p:cNvSpPr txBox="1"/>
          <p:nvPr/>
        </p:nvSpPr>
        <p:spPr>
          <a:xfrm>
            <a:off x="4934689" y="3646385"/>
            <a:ext cx="128634" cy="276999"/>
          </a:xfrm>
          <a:prstGeom prst="rect">
            <a:avLst/>
          </a:prstGeom>
          <a:noFill/>
        </p:spPr>
        <p:txBody>
          <a:bodyPr wrap="square" rtlCol="0">
            <a:spAutoFit/>
          </a:bodyPr>
          <a:lstStyle/>
          <a:p>
            <a:r>
              <a:rPr lang="en-US" sz="1200"/>
              <a:t>2</a:t>
            </a:r>
          </a:p>
        </p:txBody>
      </p:sp>
      <p:sp>
        <p:nvSpPr>
          <p:cNvPr id="170" name="Freeform: Shape 169">
            <a:extLst>
              <a:ext uri="{FF2B5EF4-FFF2-40B4-BE49-F238E27FC236}">
                <a16:creationId xmlns:a16="http://schemas.microsoft.com/office/drawing/2014/main" id="{97FB516D-8464-4346-A617-8418344D8E97}"/>
              </a:ext>
            </a:extLst>
          </p:cNvPr>
          <p:cNvSpPr/>
          <p:nvPr/>
        </p:nvSpPr>
        <p:spPr>
          <a:xfrm>
            <a:off x="4722954" y="1740239"/>
            <a:ext cx="851504" cy="1534416"/>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815926 w 815926"/>
              <a:gd name="connsiteY0" fmla="*/ 220394 h 220394"/>
              <a:gd name="connsiteX1" fmla="*/ 506437 w 815926"/>
              <a:gd name="connsiteY1" fmla="*/ 75027 h 220394"/>
              <a:gd name="connsiteX2" fmla="*/ 234139 w 815926"/>
              <a:gd name="connsiteY2" fmla="*/ 22715 h 220394"/>
              <a:gd name="connsiteX3" fmla="*/ 0 w 815926"/>
              <a:gd name="connsiteY3" fmla="*/ 0 h 220394"/>
              <a:gd name="connsiteX0" fmla="*/ 815926 w 815926"/>
              <a:gd name="connsiteY0" fmla="*/ 220394 h 220394"/>
              <a:gd name="connsiteX1" fmla="*/ 580481 w 815926"/>
              <a:gd name="connsiteY1" fmla="*/ 83043 h 220394"/>
              <a:gd name="connsiteX2" fmla="*/ 234139 w 815926"/>
              <a:gd name="connsiteY2" fmla="*/ 22715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677446" y="115990"/>
                  <a:pt x="580481" y="83043"/>
                </a:cubicBezTo>
                <a:cubicBezTo>
                  <a:pt x="483516" y="50096"/>
                  <a:pt x="330886" y="36556"/>
                  <a:pt x="234139" y="22715"/>
                </a:cubicBezTo>
                <a:cubicBezTo>
                  <a:pt x="137392" y="8874"/>
                  <a:pt x="23446" y="12505"/>
                  <a:pt x="0" y="0"/>
                </a:cubicBezTo>
              </a:path>
            </a:pathLst>
          </a:custGeom>
          <a:noFill/>
          <a:ln>
            <a:gradFill>
              <a:gsLst>
                <a:gs pos="0">
                  <a:srgbClr val="FF1919"/>
                </a:gs>
                <a:gs pos="57000">
                  <a:srgbClr val="FF9797"/>
                </a:gs>
                <a:gs pos="100000">
                  <a:srgbClr val="FFDDDD"/>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Shape 178">
            <a:extLst>
              <a:ext uri="{FF2B5EF4-FFF2-40B4-BE49-F238E27FC236}">
                <a16:creationId xmlns:a16="http://schemas.microsoft.com/office/drawing/2014/main" id="{0741932C-F4BE-45DD-B259-9D34E26F2B06}"/>
              </a:ext>
            </a:extLst>
          </p:cNvPr>
          <p:cNvSpPr/>
          <p:nvPr/>
        </p:nvSpPr>
        <p:spPr>
          <a:xfrm>
            <a:off x="4721009" y="1743849"/>
            <a:ext cx="860391" cy="1534416"/>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815926 w 815926"/>
              <a:gd name="connsiteY0" fmla="*/ 220394 h 220394"/>
              <a:gd name="connsiteX1" fmla="*/ 506437 w 815926"/>
              <a:gd name="connsiteY1" fmla="*/ 75027 h 220394"/>
              <a:gd name="connsiteX2" fmla="*/ 236572 w 815926"/>
              <a:gd name="connsiteY2" fmla="*/ 27200 h 220394"/>
              <a:gd name="connsiteX3" fmla="*/ 0 w 815926"/>
              <a:gd name="connsiteY3" fmla="*/ 0 h 220394"/>
              <a:gd name="connsiteX0" fmla="*/ 815926 w 815926"/>
              <a:gd name="connsiteY0" fmla="*/ 220394 h 220394"/>
              <a:gd name="connsiteX1" fmla="*/ 473767 w 815926"/>
              <a:gd name="connsiteY1" fmla="*/ 78895 h 220394"/>
              <a:gd name="connsiteX2" fmla="*/ 236572 w 815926"/>
              <a:gd name="connsiteY2" fmla="*/ 27200 h 220394"/>
              <a:gd name="connsiteX3" fmla="*/ 0 w 815926"/>
              <a:gd name="connsiteY3" fmla="*/ 0 h 220394"/>
              <a:gd name="connsiteX0" fmla="*/ 815926 w 815926"/>
              <a:gd name="connsiteY0" fmla="*/ 220394 h 220394"/>
              <a:gd name="connsiteX1" fmla="*/ 473767 w 815926"/>
              <a:gd name="connsiteY1" fmla="*/ 78895 h 220394"/>
              <a:gd name="connsiteX2" fmla="*/ 225681 w 815926"/>
              <a:gd name="connsiteY2" fmla="*/ 27200 h 220394"/>
              <a:gd name="connsiteX3" fmla="*/ 0 w 815926"/>
              <a:gd name="connsiteY3" fmla="*/ 0 h 220394"/>
              <a:gd name="connsiteX0" fmla="*/ 815926 w 815926"/>
              <a:gd name="connsiteY0" fmla="*/ 220394 h 220394"/>
              <a:gd name="connsiteX1" fmla="*/ 451987 w 815926"/>
              <a:gd name="connsiteY1" fmla="*/ 80829 h 220394"/>
              <a:gd name="connsiteX2" fmla="*/ 225681 w 815926"/>
              <a:gd name="connsiteY2" fmla="*/ 27200 h 220394"/>
              <a:gd name="connsiteX3" fmla="*/ 0 w 815926"/>
              <a:gd name="connsiteY3" fmla="*/ 0 h 220394"/>
              <a:gd name="connsiteX0" fmla="*/ 815926 w 815926"/>
              <a:gd name="connsiteY0" fmla="*/ 220394 h 220394"/>
              <a:gd name="connsiteX1" fmla="*/ 451987 w 815926"/>
              <a:gd name="connsiteY1" fmla="*/ 80829 h 220394"/>
              <a:gd name="connsiteX2" fmla="*/ 225681 w 815926"/>
              <a:gd name="connsiteY2" fmla="*/ 27200 h 220394"/>
              <a:gd name="connsiteX3" fmla="*/ 0 w 815926"/>
              <a:gd name="connsiteY3" fmla="*/ 0 h 220394"/>
              <a:gd name="connsiteX0" fmla="*/ 815926 w 815926"/>
              <a:gd name="connsiteY0" fmla="*/ 220394 h 220394"/>
              <a:gd name="connsiteX1" fmla="*/ 574121 w 815926"/>
              <a:gd name="connsiteY1" fmla="*/ 80212 h 220394"/>
              <a:gd name="connsiteX2" fmla="*/ 225681 w 815926"/>
              <a:gd name="connsiteY2" fmla="*/ 27200 h 220394"/>
              <a:gd name="connsiteX3" fmla="*/ 0 w 815926"/>
              <a:gd name="connsiteY3" fmla="*/ 0 h 220394"/>
              <a:gd name="connsiteX0" fmla="*/ 815926 w 815926"/>
              <a:gd name="connsiteY0" fmla="*/ 220394 h 220394"/>
              <a:gd name="connsiteX1" fmla="*/ 480486 w 815926"/>
              <a:gd name="connsiteY1" fmla="*/ 85145 h 220394"/>
              <a:gd name="connsiteX2" fmla="*/ 225681 w 815926"/>
              <a:gd name="connsiteY2" fmla="*/ 2720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595144" y="115803"/>
                  <a:pt x="480486" y="85145"/>
                </a:cubicBezTo>
                <a:cubicBezTo>
                  <a:pt x="365828" y="54487"/>
                  <a:pt x="281335" y="43241"/>
                  <a:pt x="201254" y="29050"/>
                </a:cubicBezTo>
                <a:cubicBezTo>
                  <a:pt x="121173" y="14859"/>
                  <a:pt x="23446" y="12505"/>
                  <a:pt x="0" y="0"/>
                </a:cubicBezTo>
              </a:path>
            </a:pathLst>
          </a:custGeom>
          <a:noFill/>
          <a:ln>
            <a:gradFill>
              <a:gsLst>
                <a:gs pos="0">
                  <a:schemeClr val="tx1">
                    <a:lumMod val="50000"/>
                    <a:lumOff val="50000"/>
                  </a:schemeClr>
                </a:gs>
                <a:gs pos="57000">
                  <a:schemeClr val="bg1">
                    <a:lumMod val="75000"/>
                  </a:schemeClr>
                </a:gs>
                <a:gs pos="100000">
                  <a:schemeClr val="bg1">
                    <a:lumMod val="9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878B89FE-6F6D-4118-BD6C-DD0031DA25CA}"/>
              </a:ext>
            </a:extLst>
          </p:cNvPr>
          <p:cNvSpPr/>
          <p:nvPr/>
        </p:nvSpPr>
        <p:spPr>
          <a:xfrm>
            <a:off x="4890863" y="1838280"/>
            <a:ext cx="73858" cy="7385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3" name="Picture 182">
            <a:extLst>
              <a:ext uri="{FF2B5EF4-FFF2-40B4-BE49-F238E27FC236}">
                <a16:creationId xmlns:a16="http://schemas.microsoft.com/office/drawing/2014/main" id="{E284B791-AC58-4309-94E7-0328E2BC1EDB}"/>
              </a:ext>
            </a:extLst>
          </p:cNvPr>
          <p:cNvPicPr>
            <a:picLocks noChangeAspect="1"/>
          </p:cNvPicPr>
          <p:nvPr/>
        </p:nvPicPr>
        <p:blipFill rotWithShape="1">
          <a:blip r:embed="rId2">
            <a:extLst>
              <a:ext uri="{28A0092B-C50C-407E-A947-70E740481C1C}">
                <a14:useLocalDpi xmlns:a14="http://schemas.microsoft.com/office/drawing/2010/main" val="0"/>
              </a:ext>
            </a:extLst>
          </a:blip>
          <a:srcRect l="24931" r="59368" b="33060"/>
          <a:stretch/>
        </p:blipFill>
        <p:spPr>
          <a:xfrm>
            <a:off x="5195936" y="2795032"/>
            <a:ext cx="235963" cy="603630"/>
          </a:xfrm>
          <a:prstGeom prst="rect">
            <a:avLst/>
          </a:prstGeom>
        </p:spPr>
      </p:pic>
      <p:sp>
        <p:nvSpPr>
          <p:cNvPr id="184" name="Freeform: Shape 183">
            <a:extLst>
              <a:ext uri="{FF2B5EF4-FFF2-40B4-BE49-F238E27FC236}">
                <a16:creationId xmlns:a16="http://schemas.microsoft.com/office/drawing/2014/main" id="{1C5D077E-1094-485C-9605-73685013B334}"/>
              </a:ext>
            </a:extLst>
          </p:cNvPr>
          <p:cNvSpPr/>
          <p:nvPr/>
        </p:nvSpPr>
        <p:spPr>
          <a:xfrm>
            <a:off x="4746967" y="1724243"/>
            <a:ext cx="806416" cy="1504366"/>
          </a:xfrm>
          <a:custGeom>
            <a:avLst/>
            <a:gdLst>
              <a:gd name="connsiteX0" fmla="*/ 815926 w 815926"/>
              <a:gd name="connsiteY0" fmla="*/ 220394 h 220394"/>
              <a:gd name="connsiteX1" fmla="*/ 506437 w 815926"/>
              <a:gd name="connsiteY1" fmla="*/ 75027 h 220394"/>
              <a:gd name="connsiteX2" fmla="*/ 131299 w 815926"/>
              <a:gd name="connsiteY2" fmla="*/ 37514 h 220394"/>
              <a:gd name="connsiteX3" fmla="*/ 0 w 815926"/>
              <a:gd name="connsiteY3" fmla="*/ 0 h 220394"/>
              <a:gd name="connsiteX0" fmla="*/ 815926 w 815926"/>
              <a:gd name="connsiteY0" fmla="*/ 220394 h 220394"/>
              <a:gd name="connsiteX1" fmla="*/ 506437 w 815926"/>
              <a:gd name="connsiteY1" fmla="*/ 75027 h 220394"/>
              <a:gd name="connsiteX2" fmla="*/ 236572 w 815926"/>
              <a:gd name="connsiteY2" fmla="*/ 27200 h 220394"/>
              <a:gd name="connsiteX3" fmla="*/ 0 w 815926"/>
              <a:gd name="connsiteY3" fmla="*/ 0 h 220394"/>
              <a:gd name="connsiteX0" fmla="*/ 815926 w 815926"/>
              <a:gd name="connsiteY0" fmla="*/ 220394 h 220394"/>
              <a:gd name="connsiteX1" fmla="*/ 473767 w 815926"/>
              <a:gd name="connsiteY1" fmla="*/ 78895 h 220394"/>
              <a:gd name="connsiteX2" fmla="*/ 236572 w 815926"/>
              <a:gd name="connsiteY2" fmla="*/ 27200 h 220394"/>
              <a:gd name="connsiteX3" fmla="*/ 0 w 815926"/>
              <a:gd name="connsiteY3" fmla="*/ 0 h 220394"/>
              <a:gd name="connsiteX0" fmla="*/ 815926 w 815926"/>
              <a:gd name="connsiteY0" fmla="*/ 220394 h 220394"/>
              <a:gd name="connsiteX1" fmla="*/ 473767 w 815926"/>
              <a:gd name="connsiteY1" fmla="*/ 78895 h 220394"/>
              <a:gd name="connsiteX2" fmla="*/ 225681 w 815926"/>
              <a:gd name="connsiteY2" fmla="*/ 27200 h 220394"/>
              <a:gd name="connsiteX3" fmla="*/ 0 w 815926"/>
              <a:gd name="connsiteY3" fmla="*/ 0 h 220394"/>
              <a:gd name="connsiteX0" fmla="*/ 815926 w 815926"/>
              <a:gd name="connsiteY0" fmla="*/ 220394 h 220394"/>
              <a:gd name="connsiteX1" fmla="*/ 451987 w 815926"/>
              <a:gd name="connsiteY1" fmla="*/ 80829 h 220394"/>
              <a:gd name="connsiteX2" fmla="*/ 225681 w 815926"/>
              <a:gd name="connsiteY2" fmla="*/ 27200 h 220394"/>
              <a:gd name="connsiteX3" fmla="*/ 0 w 815926"/>
              <a:gd name="connsiteY3" fmla="*/ 0 h 220394"/>
              <a:gd name="connsiteX0" fmla="*/ 815926 w 815926"/>
              <a:gd name="connsiteY0" fmla="*/ 220394 h 220394"/>
              <a:gd name="connsiteX1" fmla="*/ 451987 w 815926"/>
              <a:gd name="connsiteY1" fmla="*/ 80829 h 220394"/>
              <a:gd name="connsiteX2" fmla="*/ 225681 w 815926"/>
              <a:gd name="connsiteY2" fmla="*/ 27200 h 220394"/>
              <a:gd name="connsiteX3" fmla="*/ 0 w 815926"/>
              <a:gd name="connsiteY3" fmla="*/ 0 h 220394"/>
              <a:gd name="connsiteX0" fmla="*/ 815926 w 815926"/>
              <a:gd name="connsiteY0" fmla="*/ 220394 h 220394"/>
              <a:gd name="connsiteX1" fmla="*/ 574121 w 815926"/>
              <a:gd name="connsiteY1" fmla="*/ 80212 h 220394"/>
              <a:gd name="connsiteX2" fmla="*/ 225681 w 815926"/>
              <a:gd name="connsiteY2" fmla="*/ 27200 h 220394"/>
              <a:gd name="connsiteX3" fmla="*/ 0 w 815926"/>
              <a:gd name="connsiteY3" fmla="*/ 0 h 220394"/>
              <a:gd name="connsiteX0" fmla="*/ 815926 w 815926"/>
              <a:gd name="connsiteY0" fmla="*/ 220394 h 220394"/>
              <a:gd name="connsiteX1" fmla="*/ 480486 w 815926"/>
              <a:gd name="connsiteY1" fmla="*/ 85145 h 220394"/>
              <a:gd name="connsiteX2" fmla="*/ 225681 w 815926"/>
              <a:gd name="connsiteY2" fmla="*/ 2720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480486 w 815926"/>
              <a:gd name="connsiteY1" fmla="*/ 85145 h 220394"/>
              <a:gd name="connsiteX2" fmla="*/ 201254 w 815926"/>
              <a:gd name="connsiteY2" fmla="*/ 29050 h 220394"/>
              <a:gd name="connsiteX3" fmla="*/ 0 w 815926"/>
              <a:gd name="connsiteY3" fmla="*/ 0 h 220394"/>
              <a:gd name="connsiteX0" fmla="*/ 815926 w 815926"/>
              <a:gd name="connsiteY0" fmla="*/ 220394 h 220394"/>
              <a:gd name="connsiteX1" fmla="*/ 590406 w 815926"/>
              <a:gd name="connsiteY1" fmla="*/ 75896 h 220394"/>
              <a:gd name="connsiteX2" fmla="*/ 201254 w 815926"/>
              <a:gd name="connsiteY2" fmla="*/ 29050 h 220394"/>
              <a:gd name="connsiteX3" fmla="*/ 0 w 815926"/>
              <a:gd name="connsiteY3" fmla="*/ 0 h 220394"/>
              <a:gd name="connsiteX0" fmla="*/ 815926 w 815926"/>
              <a:gd name="connsiteY0" fmla="*/ 220394 h 220394"/>
              <a:gd name="connsiteX1" fmla="*/ 590406 w 815926"/>
              <a:gd name="connsiteY1" fmla="*/ 75896 h 220394"/>
              <a:gd name="connsiteX2" fmla="*/ 290818 w 815926"/>
              <a:gd name="connsiteY2" fmla="*/ 21034 h 220394"/>
              <a:gd name="connsiteX3" fmla="*/ 0 w 815926"/>
              <a:gd name="connsiteY3" fmla="*/ 0 h 220394"/>
              <a:gd name="connsiteX0" fmla="*/ 815926 w 815926"/>
              <a:gd name="connsiteY0" fmla="*/ 220394 h 220394"/>
              <a:gd name="connsiteX1" fmla="*/ 590406 w 815926"/>
              <a:gd name="connsiteY1" fmla="*/ 75896 h 220394"/>
              <a:gd name="connsiteX2" fmla="*/ 290818 w 815926"/>
              <a:gd name="connsiteY2" fmla="*/ 21034 h 220394"/>
              <a:gd name="connsiteX3" fmla="*/ 0 w 815926"/>
              <a:gd name="connsiteY3" fmla="*/ 0 h 220394"/>
              <a:gd name="connsiteX0" fmla="*/ 815926 w 815926"/>
              <a:gd name="connsiteY0" fmla="*/ 220394 h 220394"/>
              <a:gd name="connsiteX1" fmla="*/ 627045 w 815926"/>
              <a:gd name="connsiteY1" fmla="*/ 75896 h 220394"/>
              <a:gd name="connsiteX2" fmla="*/ 290818 w 815926"/>
              <a:gd name="connsiteY2" fmla="*/ 21034 h 220394"/>
              <a:gd name="connsiteX3" fmla="*/ 0 w 815926"/>
              <a:gd name="connsiteY3" fmla="*/ 0 h 220394"/>
            </a:gdLst>
            <a:ahLst/>
            <a:cxnLst>
              <a:cxn ang="0">
                <a:pos x="connsiteX0" y="connsiteY0"/>
              </a:cxn>
              <a:cxn ang="0">
                <a:pos x="connsiteX1" y="connsiteY1"/>
              </a:cxn>
              <a:cxn ang="0">
                <a:pos x="connsiteX2" y="connsiteY2"/>
              </a:cxn>
              <a:cxn ang="0">
                <a:pos x="connsiteX3" y="connsiteY3"/>
              </a:cxn>
            </a:cxnLst>
            <a:rect l="l" t="t" r="r" b="b"/>
            <a:pathLst>
              <a:path w="815926" h="220394">
                <a:moveTo>
                  <a:pt x="815926" y="220394"/>
                </a:moveTo>
                <a:cubicBezTo>
                  <a:pt x="718233" y="162950"/>
                  <a:pt x="714563" y="109123"/>
                  <a:pt x="627045" y="75896"/>
                </a:cubicBezTo>
                <a:cubicBezTo>
                  <a:pt x="539527" y="42669"/>
                  <a:pt x="395325" y="33683"/>
                  <a:pt x="290818" y="21034"/>
                </a:cubicBezTo>
                <a:cubicBezTo>
                  <a:pt x="186311" y="8385"/>
                  <a:pt x="23446" y="12505"/>
                  <a:pt x="0" y="0"/>
                </a:cubicBezTo>
              </a:path>
            </a:pathLst>
          </a:custGeom>
          <a:noFill/>
          <a:ln>
            <a:gradFill>
              <a:gsLst>
                <a:gs pos="0">
                  <a:schemeClr val="tx1">
                    <a:lumMod val="50000"/>
                    <a:lumOff val="50000"/>
                  </a:schemeClr>
                </a:gs>
                <a:gs pos="57000">
                  <a:schemeClr val="bg1">
                    <a:lumMod val="75000"/>
                  </a:schemeClr>
                </a:gs>
                <a:gs pos="100000">
                  <a:schemeClr val="bg1">
                    <a:lumMod val="95000"/>
                  </a:schemeClr>
                </a:gs>
              </a:gsLst>
              <a:lin ang="5400000" scaled="1"/>
            </a:gra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5" name="Group 184">
            <a:extLst>
              <a:ext uri="{FF2B5EF4-FFF2-40B4-BE49-F238E27FC236}">
                <a16:creationId xmlns:a16="http://schemas.microsoft.com/office/drawing/2014/main" id="{560C9A80-3A5C-4D33-A003-20DE7C1D6695}"/>
              </a:ext>
            </a:extLst>
          </p:cNvPr>
          <p:cNvGrpSpPr/>
          <p:nvPr/>
        </p:nvGrpSpPr>
        <p:grpSpPr>
          <a:xfrm>
            <a:off x="4891160" y="1653029"/>
            <a:ext cx="723066" cy="1657075"/>
            <a:chOff x="4891160" y="1985182"/>
            <a:chExt cx="723066" cy="1657075"/>
          </a:xfrm>
        </p:grpSpPr>
        <p:sp>
          <p:nvSpPr>
            <p:cNvPr id="175" name="Oval 174">
              <a:extLst>
                <a:ext uri="{FF2B5EF4-FFF2-40B4-BE49-F238E27FC236}">
                  <a16:creationId xmlns:a16="http://schemas.microsoft.com/office/drawing/2014/main" id="{7296A4BD-010F-47C0-9131-E4D73F94312E}"/>
                </a:ext>
              </a:extLst>
            </p:cNvPr>
            <p:cNvSpPr/>
            <p:nvPr/>
          </p:nvSpPr>
          <p:spPr>
            <a:xfrm>
              <a:off x="5540368" y="3568399"/>
              <a:ext cx="73858" cy="73858"/>
            </a:xfrm>
            <a:prstGeom prst="ellipse">
              <a:avLst/>
            </a:prstGeom>
            <a:solidFill>
              <a:srgbClr val="E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23CC9D9C-142E-4303-9544-6EE10F19BDD5}"/>
                </a:ext>
              </a:extLst>
            </p:cNvPr>
            <p:cNvSpPr/>
            <p:nvPr/>
          </p:nvSpPr>
          <p:spPr>
            <a:xfrm>
              <a:off x="5415321" y="3021624"/>
              <a:ext cx="73858" cy="73858"/>
            </a:xfrm>
            <a:prstGeom prst="ellipse">
              <a:avLst/>
            </a:prstGeom>
            <a:solidFill>
              <a:srgbClr val="E3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CFF3811B-CFAF-4C70-BF2F-56DBE5966766}"/>
                </a:ext>
              </a:extLst>
            </p:cNvPr>
            <p:cNvSpPr/>
            <p:nvPr/>
          </p:nvSpPr>
          <p:spPr>
            <a:xfrm>
              <a:off x="5222602" y="2500470"/>
              <a:ext cx="73858" cy="73858"/>
            </a:xfrm>
            <a:prstGeom prst="ellipse">
              <a:avLst/>
            </a:prstGeom>
            <a:solidFill>
              <a:srgbClr val="D147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a:extLst>
                <a:ext uri="{FF2B5EF4-FFF2-40B4-BE49-F238E27FC236}">
                  <a16:creationId xmlns:a16="http://schemas.microsoft.com/office/drawing/2014/main" id="{D02C29CC-E49B-4B9E-B6AC-F0E7C030E5B1}"/>
                </a:ext>
              </a:extLst>
            </p:cNvPr>
            <p:cNvSpPr txBox="1"/>
            <p:nvPr/>
          </p:nvSpPr>
          <p:spPr>
            <a:xfrm>
              <a:off x="4891160" y="1985182"/>
              <a:ext cx="128634" cy="276999"/>
            </a:xfrm>
            <a:prstGeom prst="rect">
              <a:avLst/>
            </a:prstGeom>
            <a:noFill/>
          </p:spPr>
          <p:txBody>
            <a:bodyPr wrap="square" rtlCol="0">
              <a:spAutoFit/>
            </a:bodyPr>
            <a:lstStyle/>
            <a:p>
              <a:r>
                <a:rPr lang="en-US" sz="1200"/>
                <a:t>4</a:t>
              </a:r>
            </a:p>
          </p:txBody>
        </p:sp>
      </p:grpSp>
      <p:sp>
        <p:nvSpPr>
          <p:cNvPr id="186" name="TextBox 185">
            <a:extLst>
              <a:ext uri="{FF2B5EF4-FFF2-40B4-BE49-F238E27FC236}">
                <a16:creationId xmlns:a16="http://schemas.microsoft.com/office/drawing/2014/main" id="{98D3B39C-7E18-460C-B3BA-B655F998AFEC}"/>
              </a:ext>
            </a:extLst>
          </p:cNvPr>
          <p:cNvSpPr txBox="1"/>
          <p:nvPr/>
        </p:nvSpPr>
        <p:spPr>
          <a:xfrm>
            <a:off x="1646720" y="4760116"/>
            <a:ext cx="369253" cy="276999"/>
          </a:xfrm>
          <a:prstGeom prst="rect">
            <a:avLst/>
          </a:prstGeom>
          <a:noFill/>
        </p:spPr>
        <p:txBody>
          <a:bodyPr wrap="square" rtlCol="0">
            <a:spAutoFit/>
          </a:bodyPr>
          <a:lstStyle/>
          <a:p>
            <a:r>
              <a:rPr lang="en-US" sz="1200">
                <a:latin typeface="Times New Roman" panose="02020603050405020304" pitchFamily="18" charset="0"/>
                <a:cs typeface="Times New Roman" panose="02020603050405020304" pitchFamily="18" charset="0"/>
              </a:rPr>
              <a:t>(a)</a:t>
            </a:r>
          </a:p>
        </p:txBody>
      </p:sp>
      <p:sp>
        <p:nvSpPr>
          <p:cNvPr id="187" name="TextBox 186">
            <a:extLst>
              <a:ext uri="{FF2B5EF4-FFF2-40B4-BE49-F238E27FC236}">
                <a16:creationId xmlns:a16="http://schemas.microsoft.com/office/drawing/2014/main" id="{8210DAA4-6465-411A-97DB-6925A4AA865F}"/>
              </a:ext>
            </a:extLst>
          </p:cNvPr>
          <p:cNvSpPr txBox="1"/>
          <p:nvPr/>
        </p:nvSpPr>
        <p:spPr>
          <a:xfrm>
            <a:off x="3432964" y="4756109"/>
            <a:ext cx="369253" cy="276999"/>
          </a:xfrm>
          <a:prstGeom prst="rect">
            <a:avLst/>
          </a:prstGeom>
          <a:noFill/>
        </p:spPr>
        <p:txBody>
          <a:bodyPr wrap="square" rtlCol="0">
            <a:spAutoFit/>
          </a:bodyPr>
          <a:lstStyle/>
          <a:p>
            <a:r>
              <a:rPr lang="en-US" sz="1200">
                <a:latin typeface="Times New Roman" panose="02020603050405020304" pitchFamily="18" charset="0"/>
                <a:cs typeface="Times New Roman" panose="02020603050405020304" pitchFamily="18" charset="0"/>
              </a:rPr>
              <a:t>(b)</a:t>
            </a:r>
          </a:p>
        </p:txBody>
      </p:sp>
      <p:sp>
        <p:nvSpPr>
          <p:cNvPr id="188" name="TextBox 187">
            <a:extLst>
              <a:ext uri="{FF2B5EF4-FFF2-40B4-BE49-F238E27FC236}">
                <a16:creationId xmlns:a16="http://schemas.microsoft.com/office/drawing/2014/main" id="{DC1FCCE7-016E-48B2-815F-69888CFBC3AD}"/>
              </a:ext>
            </a:extLst>
          </p:cNvPr>
          <p:cNvSpPr txBox="1"/>
          <p:nvPr/>
        </p:nvSpPr>
        <p:spPr>
          <a:xfrm>
            <a:off x="5295845" y="4765680"/>
            <a:ext cx="369253" cy="276999"/>
          </a:xfrm>
          <a:prstGeom prst="rect">
            <a:avLst/>
          </a:prstGeom>
          <a:noFill/>
        </p:spPr>
        <p:txBody>
          <a:bodyPr wrap="square" rtlCol="0">
            <a:spAutoFit/>
          </a:bodyPr>
          <a:lstStyle/>
          <a:p>
            <a:r>
              <a:rPr lang="en-US" sz="1200">
                <a:latin typeface="Times New Roman" panose="02020603050405020304" pitchFamily="18" charset="0"/>
                <a:cs typeface="Times New Roman" panose="02020603050405020304" pitchFamily="18" charset="0"/>
              </a:rPr>
              <a:t>(c)</a:t>
            </a:r>
          </a:p>
        </p:txBody>
      </p:sp>
      <p:sp>
        <p:nvSpPr>
          <p:cNvPr id="189" name="TextBox 188">
            <a:extLst>
              <a:ext uri="{FF2B5EF4-FFF2-40B4-BE49-F238E27FC236}">
                <a16:creationId xmlns:a16="http://schemas.microsoft.com/office/drawing/2014/main" id="{A36F02B7-558C-451D-AD29-379DAF41BCA6}"/>
              </a:ext>
            </a:extLst>
          </p:cNvPr>
          <p:cNvSpPr txBox="1"/>
          <p:nvPr/>
        </p:nvSpPr>
        <p:spPr>
          <a:xfrm>
            <a:off x="6935768" y="4755347"/>
            <a:ext cx="369253" cy="276999"/>
          </a:xfrm>
          <a:prstGeom prst="rect">
            <a:avLst/>
          </a:prstGeom>
          <a:noFill/>
        </p:spPr>
        <p:txBody>
          <a:bodyPr wrap="square" rtlCol="0">
            <a:spAutoFit/>
          </a:bodyPr>
          <a:lstStyle/>
          <a:p>
            <a:r>
              <a:rPr lang="en-US" sz="1200">
                <a:latin typeface="Times New Roman" panose="02020603050405020304" pitchFamily="18" charset="0"/>
                <a:cs typeface="Times New Roman" panose="02020603050405020304" pitchFamily="18" charset="0"/>
              </a:rPr>
              <a:t>(d)</a:t>
            </a:r>
          </a:p>
        </p:txBody>
      </p:sp>
    </p:spTree>
    <p:extLst>
      <p:ext uri="{BB962C8B-B14F-4D97-AF65-F5344CB8AC3E}">
        <p14:creationId xmlns:p14="http://schemas.microsoft.com/office/powerpoint/2010/main" val="426767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FB775-79B0-47AE-B6C5-0D0CA8C406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18BD2F-3BA2-4B63-B0DF-81993CCB86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73969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5549</TotalTime>
  <Words>424</Words>
  <Application>Microsoft Office PowerPoint</Application>
  <PresentationFormat>Widescreen</PresentationFormat>
  <Paragraphs>95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Cambria Math</vt:lpstr>
      <vt:lpstr>Times New Roman</vt:lpstr>
      <vt:lpstr>Office Theme</vt:lpstr>
      <vt:lpstr>NavPath Modeling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NavPath Modeling</dc:title>
  <dc:creator>Administrator</dc:creator>
  <cp:lastModifiedBy>Golam Md Muktadir</cp:lastModifiedBy>
  <cp:revision>42</cp:revision>
  <dcterms:created xsi:type="dcterms:W3CDTF">2023-08-25T23:25:15Z</dcterms:created>
  <dcterms:modified xsi:type="dcterms:W3CDTF">2023-09-03T19:10:55Z</dcterms:modified>
</cp:coreProperties>
</file>