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752B-371B-4915-9293-04F9F22F9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F6C0-AFB4-45AD-8276-1CF3016F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E77D-DBF3-4755-AE91-F8E2B4A2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CB00-6261-401A-A07A-4DD51472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E14-DADE-4C33-A312-365B66D6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7266-7D72-45B4-9BC4-2BA553E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1D22-5A7B-479A-8EC0-EBC807B9B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7F26-1EEB-49CB-8CB0-DDAB9B02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C76C-2241-4DDE-8B73-AEE6003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BDD3-C5F9-44E2-943F-6B62E7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B28B9-2020-4510-8D46-FDB327A6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0639C-8589-4C9A-A401-FF9356F4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97C8-EB4A-4FDC-A9A4-956A7DF7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A70-9BF7-4823-BB2D-C3D6CBFA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BC50-4536-4825-9004-B5920F67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13B9-BE7D-491D-BE52-70723E4A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BB4F-03CC-4F3F-B4A3-E4B9B346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DB1B-087A-4039-A6B0-1D72AFD2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1B83-6C78-4C65-AD6F-F80E64F3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62EE-0E5B-42D4-A6EF-BAECD58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5D34-5389-473E-84D8-9AE07C29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B80F-F6E8-45A0-8DAD-588E3EBD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993F-1F56-48FF-8F52-706929A5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1898-5B76-4D24-9A78-B74D45D6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1034-AD16-41F0-BAE2-0E0B472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F92-8E19-4E36-83C9-1634AFF5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1E73-3275-42DF-AEA2-753A78782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2B01-43D5-4419-95D8-68158BDD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7FE0-F48A-473A-96C3-64487E37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95BD-FA3A-4DB6-9BAF-8577D1F0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5A403-FEEB-4FB8-AC8C-1B09AD7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EFBE-D6D3-4DCD-8614-B5F2357F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5DBB-3906-47F4-B268-A8A53D3E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FB23D-499C-456A-8099-7DB714F0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EE346-E4E2-4430-8A5E-E78BCA6E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F448-2AFD-4685-B285-A772AFCE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1B45-E62A-4C69-88B0-13B98BE9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DB3CB-6C6E-426A-81E4-BF04361C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C7206-2C56-406D-987E-25F6A0F9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E93-EB0C-412B-857B-FC91DED0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58128-67EB-4C28-82AB-AB138783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366D8-BC64-406B-8384-AE90332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01BC-8B25-43C0-A206-DA7FBB5C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22595-57B1-4BF4-BBE2-68330613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E026D-70A0-46F7-843B-B10F0892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FE02-BD74-41E0-A530-3C24D1E2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01BA-8753-4EB4-BE57-5122FBB4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DB39-6F28-4687-876F-2260ED0C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D21DF-1EF2-4EDE-84AC-1EFCC735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594B-C0BD-4EBD-9BDE-45D297A8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95D2-6AAE-4A04-B283-12B5682D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64CE1-AFB0-4801-807C-C21C97BE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497-706D-49C6-8D85-1DF71E27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17C77-CEC9-4904-8464-A2F849450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3A1D9-0805-4B8C-A86C-BB8410E7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5B40-0979-400D-8DF6-D706193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E43F4-707E-4312-87C7-1B31AA4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4086-602F-420C-85D7-1452052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2333E-7A25-4DA9-A5F9-E62DD781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F2A4-18D4-45A9-B3FA-53A7BCF0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6A1A-37AA-4A34-92C9-75F4A0EC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9F46-E76C-4ADE-B0B1-1D536710AC7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464D-D866-4787-BF29-91D3F4FFD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5BDB-0DBA-4A6B-A2A2-DCB784727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FFB4-1D59-45F1-9CCB-3ADE0A5A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CF80-9558-4245-A1B6-FC5E3820A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NavPath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D25B-3EA5-4EC1-9816-EBDFEFE6E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Golam Md Muktadir</a:t>
            </a:r>
          </a:p>
        </p:txBody>
      </p:sp>
    </p:spTree>
    <p:extLst>
      <p:ext uri="{BB962C8B-B14F-4D97-AF65-F5344CB8AC3E}">
        <p14:creationId xmlns:p14="http://schemas.microsoft.com/office/powerpoint/2010/main" val="16449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65E75F-1660-43BF-A2C5-6B49264E9867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3303989" y="2741168"/>
            <a:ext cx="2" cy="591265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27333D8-D8F4-4CEF-B5E4-4284CEF0C7EC}"/>
              </a:ext>
            </a:extLst>
          </p:cNvPr>
          <p:cNvSpPr/>
          <p:nvPr/>
        </p:nvSpPr>
        <p:spPr>
          <a:xfrm>
            <a:off x="2329119" y="2541298"/>
            <a:ext cx="199870" cy="19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8183C3-636D-482A-811D-503C3FB67FC1}"/>
              </a:ext>
            </a:extLst>
          </p:cNvPr>
          <p:cNvSpPr/>
          <p:nvPr/>
        </p:nvSpPr>
        <p:spPr>
          <a:xfrm>
            <a:off x="3204054" y="2541298"/>
            <a:ext cx="199870" cy="19987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D74BA-1CF3-43E4-9215-BAF55E74783E}"/>
              </a:ext>
            </a:extLst>
          </p:cNvPr>
          <p:cNvSpPr/>
          <p:nvPr/>
        </p:nvSpPr>
        <p:spPr>
          <a:xfrm>
            <a:off x="3207424" y="3332433"/>
            <a:ext cx="193133" cy="19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F3F244-CEC2-4171-A1D7-6E8AC9EACBD0}"/>
              </a:ext>
            </a:extLst>
          </p:cNvPr>
          <p:cNvSpPr/>
          <p:nvPr/>
        </p:nvSpPr>
        <p:spPr>
          <a:xfrm>
            <a:off x="3118549" y="3921514"/>
            <a:ext cx="370881" cy="58727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1C8720-EA96-471E-8D45-A487D4E30804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03991" y="3525566"/>
            <a:ext cx="0" cy="345981"/>
          </a:xfrm>
          <a:prstGeom prst="line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BE4D513-F036-4365-BEB6-409DEA595B19}"/>
              </a:ext>
            </a:extLst>
          </p:cNvPr>
          <p:cNvSpPr/>
          <p:nvPr/>
        </p:nvSpPr>
        <p:spPr>
          <a:xfrm>
            <a:off x="3254024" y="3871547"/>
            <a:ext cx="99933" cy="99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3A3F2A-4280-4DAF-853E-22512A353499}"/>
              </a:ext>
            </a:extLst>
          </p:cNvPr>
          <p:cNvCxnSpPr>
            <a:cxnSpLocks/>
            <a:stCxn id="14" idx="0"/>
            <a:endCxn id="4" idx="5"/>
          </p:cNvCxnSpPr>
          <p:nvPr/>
        </p:nvCxnSpPr>
        <p:spPr>
          <a:xfrm flipH="1" flipV="1">
            <a:off x="2499719" y="2711898"/>
            <a:ext cx="804272" cy="1159649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3826C1-5693-44EB-B0E5-AB30DEDB8E14}"/>
              </a:ext>
            </a:extLst>
          </p:cNvPr>
          <p:cNvSpPr txBox="1"/>
          <p:nvPr/>
        </p:nvSpPr>
        <p:spPr>
          <a:xfrm>
            <a:off x="1005841" y="4215153"/>
            <a:ext cx="158060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/>
              <a:t>V</a:t>
            </a:r>
            <a:r>
              <a:rPr lang="en-US" sz="1000"/>
              <a:t>: Vehicle Reference Point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309A6C-344C-421D-A7B7-8D67E4A2A96F}"/>
              </a:ext>
            </a:extLst>
          </p:cNvPr>
          <p:cNvSpPr txBox="1"/>
          <p:nvPr/>
        </p:nvSpPr>
        <p:spPr>
          <a:xfrm>
            <a:off x="3681511" y="2566787"/>
            <a:ext cx="200283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/>
              <a:t>N: </a:t>
            </a:r>
            <a:r>
              <a:rPr lang="en-US" sz="1000"/>
              <a:t>NavPoint Physical Location</a:t>
            </a:r>
          </a:p>
          <a:p>
            <a:endParaRPr lang="en-US" sz="1000"/>
          </a:p>
          <a:p>
            <a:r>
              <a:rPr lang="en-US" sz="1000" b="1"/>
              <a:t>G: </a:t>
            </a:r>
            <a:r>
              <a:rPr lang="en-US" sz="1000"/>
              <a:t>Projection of NavPoint, N, on vehicle reference line (the line vehicle follows to travel)</a:t>
            </a:r>
          </a:p>
          <a:p>
            <a:endParaRPr lang="en-US" sz="1000" b="1"/>
          </a:p>
          <a:p>
            <a:r>
              <a:rPr lang="en-US" sz="1000" b="1"/>
              <a:t>Z</a:t>
            </a:r>
            <a:r>
              <a:rPr lang="en-US" sz="1000"/>
              <a:t>: Point at distanceToEgo from current V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9B9B15D-40E2-41E8-8C2F-DDC04A7E96E0}"/>
              </a:ext>
            </a:extLst>
          </p:cNvPr>
          <p:cNvCxnSpPr>
            <a:cxnSpLocks/>
            <a:stCxn id="45" idx="0"/>
            <a:endCxn id="14" idx="4"/>
          </p:cNvCxnSpPr>
          <p:nvPr/>
        </p:nvCxnSpPr>
        <p:spPr>
          <a:xfrm rot="5400000" flipH="1" flipV="1">
            <a:off x="2428231" y="3339394"/>
            <a:ext cx="243673" cy="1507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57BB3A-BFE6-41A3-A8E8-11461F346855}"/>
                  </a:ext>
                </a:extLst>
              </p:cNvPr>
              <p:cNvSpPr txBox="1"/>
              <p:nvPr/>
            </p:nvSpPr>
            <p:spPr>
              <a:xfrm>
                <a:off x="1005840" y="4891891"/>
                <a:ext cx="4678501" cy="14291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𝑍𝐺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  </m:t>
                      </m:r>
                      <m:acc>
                        <m:accPr>
                          <m:chr m:val="⃗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−  </m:t>
                      </m:r>
                      <m:acc>
                        <m:accPr>
                          <m:chr m:val="⃗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/>
              </a:p>
              <a:p>
                <a:r>
                  <a:rPr lang="en-US" sz="1000"/>
                  <a:t>              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 i="1">
                    <a:latin typeface="Cambria Math" panose="02040503050406030204" pitchFamily="18" charset="0"/>
                  </a:rPr>
                  <a:t>  </a:t>
                </a:r>
                <a:r>
                  <a:rPr lang="en-US" sz="1000">
                    <a:latin typeface="Cambria Math" panose="02040503050406030204" pitchFamily="18" charset="0"/>
                  </a:rPr>
                  <a:t>= Location of G in V’s coordinate system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 i="1">
                    <a:latin typeface="Cambria Math" panose="02040503050406030204" pitchFamily="18" charset="0"/>
                  </a:rPr>
                  <a:t>  </a:t>
                </a:r>
                <a:r>
                  <a:rPr lang="en-US" sz="1000">
                    <a:latin typeface="Cambria Math" panose="02040503050406030204" pitchFamily="18" charset="0"/>
                  </a:rPr>
                  <a:t>= Location of Z in V’s coordinate system</a:t>
                </a:r>
                <a:endParaRPr lang="en-US" sz="10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/>
                  <a:t> </a:t>
                </a:r>
                <a:r>
                  <a:rPr lang="en-US" sz="1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Vehicle Travel Vector to get Z to G</a:t>
                </a:r>
              </a:p>
              <a:p>
                <a:endParaRPr lang="en-US" sz="100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000"/>
                  <a:t> </a:t>
                </a:r>
                <a:r>
                  <a:rPr lang="en-US" sz="1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distanceToVehicle (relative distance of  the NavPoint in Vehicle reference </a:t>
                </a:r>
              </a:p>
              <a:p>
                <a:r>
                  <a:rPr lang="en-US" sz="1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line)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57BB3A-BFE6-41A3-A8E8-11461F34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4891891"/>
                <a:ext cx="4678501" cy="1429109"/>
              </a:xfrm>
              <a:prstGeom prst="rect">
                <a:avLst/>
              </a:prstGeom>
              <a:blipFill>
                <a:blip r:embed="rId2"/>
                <a:stretch>
                  <a:fillRect b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05A62D6-C9F9-4D71-A3BB-CDF4FB6EAEA2}"/>
              </a:ext>
            </a:extLst>
          </p:cNvPr>
          <p:cNvSpPr txBox="1"/>
          <p:nvPr/>
        </p:nvSpPr>
        <p:spPr>
          <a:xfrm>
            <a:off x="906955" y="1377867"/>
            <a:ext cx="47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Goal: The pedestrian, P, needs to arrive at N, and the vehicle front, V needs to arrive at G at the same time.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FB0ADC5-45EA-41B1-8831-6C481EEA7E65}"/>
              </a:ext>
            </a:extLst>
          </p:cNvPr>
          <p:cNvSpPr/>
          <p:nvPr/>
        </p:nvSpPr>
        <p:spPr>
          <a:xfrm>
            <a:off x="1005842" y="3228507"/>
            <a:ext cx="222068" cy="24622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D0E2999-F5FD-466D-98B2-1C09F65D56DF}"/>
              </a:ext>
            </a:extLst>
          </p:cNvPr>
          <p:cNvCxnSpPr>
            <a:stCxn id="57" idx="3"/>
            <a:endCxn id="4" idx="2"/>
          </p:cNvCxnSpPr>
          <p:nvPr/>
        </p:nvCxnSpPr>
        <p:spPr>
          <a:xfrm flipV="1">
            <a:off x="1227910" y="2641233"/>
            <a:ext cx="1101209" cy="710385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7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05A62D6-C9F9-4D71-A3BB-CDF4FB6EAEA2}"/>
              </a:ext>
            </a:extLst>
          </p:cNvPr>
          <p:cNvSpPr txBox="1"/>
          <p:nvPr/>
        </p:nvSpPr>
        <p:spPr>
          <a:xfrm>
            <a:off x="305130" y="842580"/>
            <a:ext cx="534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When distanceToEgo &gt; 0    </a:t>
            </a:r>
            <a:r>
              <a:rPr lang="en-US" sz="1050" i="1"/>
              <a:t>(Z is in front of the vehicle)</a:t>
            </a:r>
            <a:endParaRPr lang="en-US" sz="1400" i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7D8082-7B24-485B-83A0-8D4C6F0045AE}"/>
              </a:ext>
            </a:extLst>
          </p:cNvPr>
          <p:cNvGrpSpPr/>
          <p:nvPr/>
        </p:nvGrpSpPr>
        <p:grpSpPr>
          <a:xfrm>
            <a:off x="358315" y="1377209"/>
            <a:ext cx="1789612" cy="2759362"/>
            <a:chOff x="358315" y="1377209"/>
            <a:chExt cx="1789612" cy="27593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44FB2A-09C8-4881-AAA9-E00DFA7CEC4E}"/>
                </a:ext>
              </a:extLst>
            </p:cNvPr>
            <p:cNvSpPr/>
            <p:nvPr/>
          </p:nvSpPr>
          <p:spPr>
            <a:xfrm>
              <a:off x="358315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FD81A1-7E8B-4E85-8371-AB2F04C1C8D8}"/>
                </a:ext>
              </a:extLst>
            </p:cNvPr>
            <p:cNvGrpSpPr/>
            <p:nvPr/>
          </p:nvGrpSpPr>
          <p:grpSpPr>
            <a:xfrm>
              <a:off x="652718" y="2062328"/>
              <a:ext cx="1160311" cy="1967494"/>
              <a:chOff x="491610" y="2092806"/>
              <a:chExt cx="1160311" cy="196749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65E75F-1660-43BF-A2C5-6B49264E9867}"/>
                  </a:ext>
                </a:extLst>
              </p:cNvPr>
              <p:cNvCxnSpPr>
                <a:cxnSpLocks/>
                <a:stCxn id="7" idx="0"/>
                <a:endCxn id="5" idx="4"/>
              </p:cNvCxnSpPr>
              <p:nvPr/>
            </p:nvCxnSpPr>
            <p:spPr>
              <a:xfrm flipH="1" flipV="1">
                <a:off x="1466480" y="2292676"/>
                <a:ext cx="2" cy="591265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7333D8-D8F4-4CEF-B5E4-4284CEF0C7EC}"/>
                  </a:ext>
                </a:extLst>
              </p:cNvPr>
              <p:cNvSpPr/>
              <p:nvPr/>
            </p:nvSpPr>
            <p:spPr>
              <a:xfrm>
                <a:off x="491610" y="2092806"/>
                <a:ext cx="199870" cy="199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8183C3-636D-482A-811D-503C3FB67FC1}"/>
                  </a:ext>
                </a:extLst>
              </p:cNvPr>
              <p:cNvSpPr/>
              <p:nvPr/>
            </p:nvSpPr>
            <p:spPr>
              <a:xfrm>
                <a:off x="1366545" y="2092806"/>
                <a:ext cx="199870" cy="199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6"/>
                    </a:solidFill>
                  </a:rPr>
                  <a:t>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D74BA-1CF3-43E4-9215-BAF55E74783E}"/>
                  </a:ext>
                </a:extLst>
              </p:cNvPr>
              <p:cNvSpPr/>
              <p:nvPr/>
            </p:nvSpPr>
            <p:spPr>
              <a:xfrm>
                <a:off x="1369915" y="2883941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0F3F244-CEC2-4171-A1D7-6E8AC9EACBD0}"/>
                  </a:ext>
                </a:extLst>
              </p:cNvPr>
              <p:cNvSpPr/>
              <p:nvPr/>
            </p:nvSpPr>
            <p:spPr>
              <a:xfrm>
                <a:off x="1281040" y="3473022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01C8720-EA96-471E-8D45-A487D4E30804}"/>
                  </a:ext>
                </a:extLst>
              </p:cNvPr>
              <p:cNvCxnSpPr>
                <a:cxnSpLocks/>
                <a:stCxn id="14" idx="0"/>
                <a:endCxn id="7" idx="2"/>
              </p:cNvCxnSpPr>
              <p:nvPr/>
            </p:nvCxnSpPr>
            <p:spPr>
              <a:xfrm flipV="1">
                <a:off x="1466482" y="3077074"/>
                <a:ext cx="0" cy="345981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E4D513-F036-4365-BEB6-409DEA595B19}"/>
                  </a:ext>
                </a:extLst>
              </p:cNvPr>
              <p:cNvSpPr/>
              <p:nvPr/>
            </p:nvSpPr>
            <p:spPr>
              <a:xfrm>
                <a:off x="1416515" y="3423055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53A3F2A-4280-4DAF-853E-22512A353499}"/>
                  </a:ext>
                </a:extLst>
              </p:cNvPr>
              <p:cNvCxnSpPr>
                <a:cxnSpLocks/>
                <a:stCxn id="14" idx="0"/>
                <a:endCxn id="4" idx="5"/>
              </p:cNvCxnSpPr>
              <p:nvPr/>
            </p:nvCxnSpPr>
            <p:spPr>
              <a:xfrm flipH="1" flipV="1">
                <a:off x="662210" y="2263406"/>
                <a:ext cx="804272" cy="1159649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/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#1: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behind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63D21E-B2B8-4411-88E1-3C10FFAFAED9}"/>
              </a:ext>
            </a:extLst>
          </p:cNvPr>
          <p:cNvGrpSpPr/>
          <p:nvPr/>
        </p:nvGrpSpPr>
        <p:grpSpPr>
          <a:xfrm>
            <a:off x="2368440" y="1377209"/>
            <a:ext cx="1789612" cy="2759362"/>
            <a:chOff x="2368440" y="1377209"/>
            <a:chExt cx="1789612" cy="27593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B5434D-DEF0-48A6-8B99-62AA3890FF74}"/>
                </a:ext>
              </a:extLst>
            </p:cNvPr>
            <p:cNvSpPr/>
            <p:nvPr/>
          </p:nvSpPr>
          <p:spPr>
            <a:xfrm>
              <a:off x="2368440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62E730-1148-4A3B-85F1-F5489D573B19}"/>
                </a:ext>
              </a:extLst>
            </p:cNvPr>
            <p:cNvCxnSpPr>
              <a:cxnSpLocks/>
              <a:stCxn id="31" idx="0"/>
              <a:endCxn id="30" idx="4"/>
            </p:cNvCxnSpPr>
            <p:nvPr/>
          </p:nvCxnSpPr>
          <p:spPr>
            <a:xfrm flipH="1">
              <a:off x="3637713" y="2069696"/>
              <a:ext cx="2" cy="192502"/>
            </a:xfrm>
            <a:prstGeom prst="line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1D234-8235-4AF4-90E0-89EE3F846B5E}"/>
                </a:ext>
              </a:extLst>
            </p:cNvPr>
            <p:cNvSpPr/>
            <p:nvPr/>
          </p:nvSpPr>
          <p:spPr>
            <a:xfrm>
              <a:off x="2662843" y="2062328"/>
              <a:ext cx="199870" cy="19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2B5F10-57A5-42BE-9E29-BFB3F61E8903}"/>
                </a:ext>
              </a:extLst>
            </p:cNvPr>
            <p:cNvSpPr/>
            <p:nvPr/>
          </p:nvSpPr>
          <p:spPr>
            <a:xfrm>
              <a:off x="3537778" y="2062328"/>
              <a:ext cx="199870" cy="19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6"/>
                  </a:solidFill>
                </a:rPr>
                <a:t>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BCF344-4BD2-428D-9AFF-F8F12C79EFD8}"/>
                </a:ext>
              </a:extLst>
            </p:cNvPr>
            <p:cNvGrpSpPr/>
            <p:nvPr/>
          </p:nvGrpSpPr>
          <p:grpSpPr>
            <a:xfrm>
              <a:off x="3452273" y="2069696"/>
              <a:ext cx="370881" cy="1176359"/>
              <a:chOff x="3452273" y="2853463"/>
              <a:chExt cx="370881" cy="117635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BFA6D64-B070-40A7-AB12-A03D7C536044}"/>
                  </a:ext>
                </a:extLst>
              </p:cNvPr>
              <p:cNvGrpSpPr/>
              <p:nvPr/>
            </p:nvGrpSpPr>
            <p:grpSpPr>
              <a:xfrm>
                <a:off x="3452273" y="2853463"/>
                <a:ext cx="370881" cy="1176359"/>
                <a:chOff x="3452273" y="2853463"/>
                <a:chExt cx="370881" cy="117635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25FED7F-F4CF-4BE2-9E99-F074E716BC2A}"/>
                    </a:ext>
                  </a:extLst>
                </p:cNvPr>
                <p:cNvSpPr/>
                <p:nvPr/>
              </p:nvSpPr>
              <p:spPr>
                <a:xfrm>
                  <a:off x="3541148" y="2853463"/>
                  <a:ext cx="193133" cy="1931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rgbClr val="FF0000"/>
                      </a:solidFill>
                    </a:rPr>
                    <a:t>Z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1C14627C-FDB2-413B-95FD-56E9DD05AD03}"/>
                    </a:ext>
                  </a:extLst>
                </p:cNvPr>
                <p:cNvSpPr/>
                <p:nvPr/>
              </p:nvSpPr>
              <p:spPr>
                <a:xfrm>
                  <a:off x="3452273" y="3442544"/>
                  <a:ext cx="370881" cy="58727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V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5D940FA-1DF0-4122-8077-6D699FF73664}"/>
                    </a:ext>
                  </a:extLst>
                </p:cNvPr>
                <p:cNvCxnSpPr>
                  <a:cxnSpLocks/>
                  <a:stCxn id="34" idx="0"/>
                  <a:endCxn id="31" idx="2"/>
                </p:cNvCxnSpPr>
                <p:nvPr/>
              </p:nvCxnSpPr>
              <p:spPr>
                <a:xfrm flipV="1">
                  <a:off x="3637715" y="3046596"/>
                  <a:ext cx="0" cy="345981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08489-DE2C-4DE3-B024-ECBD2C2E2BCE}"/>
                  </a:ext>
                </a:extLst>
              </p:cNvPr>
              <p:cNvSpPr/>
              <p:nvPr/>
            </p:nvSpPr>
            <p:spPr>
              <a:xfrm>
                <a:off x="3587748" y="3392577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0A0F0B-1225-4586-ADAC-B75DA8200CD1}"/>
                </a:ext>
              </a:extLst>
            </p:cNvPr>
            <p:cNvCxnSpPr>
              <a:cxnSpLocks/>
              <a:stCxn id="34" idx="0"/>
              <a:endCxn id="29" idx="5"/>
            </p:cNvCxnSpPr>
            <p:nvPr/>
          </p:nvCxnSpPr>
          <p:spPr>
            <a:xfrm flipH="1" flipV="1">
              <a:off x="2833443" y="2232928"/>
              <a:ext cx="804272" cy="375882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DA3C79-46D9-4707-B7F3-DF21BB699ECB}"/>
                    </a:ext>
                  </a:extLst>
                </p:cNvPr>
                <p:cNvSpPr txBox="1"/>
                <p:nvPr/>
              </p:nvSpPr>
              <p:spPr>
                <a:xfrm>
                  <a:off x="2368440" y="1377209"/>
                  <a:ext cx="1789612" cy="45826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#2:   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0 </a:t>
                  </a:r>
                </a:p>
                <a:p>
                  <a:r>
                    <a:rPr lang="en-US" sz="12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10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on G </a:t>
                  </a:r>
                  <a:endParaRPr lang="en-US" sz="12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DA3C79-46D9-4707-B7F3-DF21BB699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440" y="1377209"/>
                  <a:ext cx="1789612" cy="458267"/>
                </a:xfrm>
                <a:prstGeom prst="rect">
                  <a:avLst/>
                </a:prstGeom>
                <a:blipFill>
                  <a:blip r:embed="rId3"/>
                  <a:stretch>
                    <a:fillRect b="-1299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6F3E6A7-7E1D-4B38-9C4E-233BE29AF9D4}"/>
              </a:ext>
            </a:extLst>
          </p:cNvPr>
          <p:cNvSpPr/>
          <p:nvPr/>
        </p:nvSpPr>
        <p:spPr>
          <a:xfrm>
            <a:off x="4378565" y="1377209"/>
            <a:ext cx="1789612" cy="27593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285041-9293-4E90-BE8F-0411FA2B8A7E}"/>
              </a:ext>
            </a:extLst>
          </p:cNvPr>
          <p:cNvCxnSpPr>
            <a:cxnSpLocks/>
            <a:stCxn id="77" idx="0"/>
            <a:endCxn id="71" idx="0"/>
          </p:cNvCxnSpPr>
          <p:nvPr/>
        </p:nvCxnSpPr>
        <p:spPr>
          <a:xfrm flipH="1">
            <a:off x="5647838" y="2200324"/>
            <a:ext cx="2" cy="1486155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AB20521-2ABF-4858-AA84-BA9DC5DA31A3}"/>
              </a:ext>
            </a:extLst>
          </p:cNvPr>
          <p:cNvSpPr/>
          <p:nvPr/>
        </p:nvSpPr>
        <p:spPr>
          <a:xfrm>
            <a:off x="4672968" y="3686479"/>
            <a:ext cx="199870" cy="19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7884436-99A1-43DE-8033-A84734A04998}"/>
              </a:ext>
            </a:extLst>
          </p:cNvPr>
          <p:cNvGrpSpPr/>
          <p:nvPr/>
        </p:nvGrpSpPr>
        <p:grpSpPr>
          <a:xfrm>
            <a:off x="5462398" y="2200324"/>
            <a:ext cx="370881" cy="1263445"/>
            <a:chOff x="3452273" y="2766377"/>
            <a:chExt cx="370881" cy="126344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F07E938-D928-4C12-82C8-0DC4736DC83C}"/>
                </a:ext>
              </a:extLst>
            </p:cNvPr>
            <p:cNvGrpSpPr/>
            <p:nvPr/>
          </p:nvGrpSpPr>
          <p:grpSpPr>
            <a:xfrm>
              <a:off x="3452273" y="2766377"/>
              <a:ext cx="370881" cy="1263445"/>
              <a:chOff x="3452273" y="2766377"/>
              <a:chExt cx="370881" cy="126344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0377757-085C-4F20-B4F0-DB8771CDC24E}"/>
                  </a:ext>
                </a:extLst>
              </p:cNvPr>
              <p:cNvCxnSpPr>
                <a:cxnSpLocks/>
                <a:stCxn id="76" idx="0"/>
                <a:endCxn id="77" idx="2"/>
              </p:cNvCxnSpPr>
              <p:nvPr/>
            </p:nvCxnSpPr>
            <p:spPr>
              <a:xfrm flipV="1">
                <a:off x="3637715" y="2959510"/>
                <a:ext cx="0" cy="433067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8211A6-3ED1-4E56-AB0E-FA9D36470116}"/>
                  </a:ext>
                </a:extLst>
              </p:cNvPr>
              <p:cNvSpPr/>
              <p:nvPr/>
            </p:nvSpPr>
            <p:spPr>
              <a:xfrm>
                <a:off x="3541148" y="2766377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CB9340B-3FC2-44DB-8679-A07AAB7C7450}"/>
                  </a:ext>
                </a:extLst>
              </p:cNvPr>
              <p:cNvSpPr/>
              <p:nvPr/>
            </p:nvSpPr>
            <p:spPr>
              <a:xfrm>
                <a:off x="3452273" y="3442544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</a:t>
                </a: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C8BC1F6-80D7-4677-86ED-52E5C5CD315B}"/>
                </a:ext>
              </a:extLst>
            </p:cNvPr>
            <p:cNvSpPr/>
            <p:nvPr/>
          </p:nvSpPr>
          <p:spPr>
            <a:xfrm>
              <a:off x="3587748" y="3392577"/>
              <a:ext cx="99933" cy="999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E8CE1-81C3-401F-97F5-46B288845E1F}"/>
              </a:ext>
            </a:extLst>
          </p:cNvPr>
          <p:cNvCxnSpPr>
            <a:cxnSpLocks/>
            <a:stCxn id="78" idx="0"/>
            <a:endCxn id="70" idx="7"/>
          </p:cNvCxnSpPr>
          <p:nvPr/>
        </p:nvCxnSpPr>
        <p:spPr>
          <a:xfrm flipH="1">
            <a:off x="4843568" y="2876491"/>
            <a:ext cx="804271" cy="83925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CF091A-EA1D-4226-AEFD-D8E7A07535D5}"/>
                  </a:ext>
                </a:extLst>
              </p:cNvPr>
              <p:cNvSpPr txBox="1"/>
              <p:nvPr/>
            </p:nvSpPr>
            <p:spPr>
              <a:xfrm>
                <a:off x="4378565" y="1377209"/>
                <a:ext cx="1789612" cy="45826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Case #2: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1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1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&lt; 0 </a:t>
                </a:r>
              </a:p>
              <a:p>
                <a:r>
                  <a:rPr lang="en-US" sz="12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</a:t>
                </a:r>
                <a:r>
                  <a:rPr lang="en-US" sz="10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 is beyond G </a:t>
                </a:r>
                <a:endParaRPr lang="en-US" sz="1200" i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CF091A-EA1D-4226-AEFD-D8E7A075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65" y="1377209"/>
                <a:ext cx="1789612" cy="458267"/>
              </a:xfrm>
              <a:prstGeom prst="rect">
                <a:avLst/>
              </a:prstGeom>
              <a:blipFill>
                <a:blip r:embed="rId4"/>
                <a:stretch>
                  <a:fillRect b="-1299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611D2EFC-32E6-4092-BCC9-8B37FB9C9186}"/>
              </a:ext>
            </a:extLst>
          </p:cNvPr>
          <p:cNvSpPr/>
          <p:nvPr/>
        </p:nvSpPr>
        <p:spPr>
          <a:xfrm>
            <a:off x="5547903" y="3686479"/>
            <a:ext cx="199870" cy="19987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67CF46-03F9-488F-9748-88D94B3FD032}"/>
              </a:ext>
            </a:extLst>
          </p:cNvPr>
          <p:cNvSpPr txBox="1"/>
          <p:nvPr/>
        </p:nvSpPr>
        <p:spPr>
          <a:xfrm>
            <a:off x="358315" y="4288971"/>
            <a:ext cx="580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/>
              <a:t>Vehicle reference point is at the front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01681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569E47A-329E-45FC-A586-60984967015A}"/>
              </a:ext>
            </a:extLst>
          </p:cNvPr>
          <p:cNvCxnSpPr>
            <a:cxnSpLocks/>
            <a:stCxn id="89" idx="4"/>
            <a:endCxn id="84" idx="0"/>
          </p:cNvCxnSpPr>
          <p:nvPr/>
        </p:nvCxnSpPr>
        <p:spPr>
          <a:xfrm>
            <a:off x="5593044" y="2636390"/>
            <a:ext cx="3588" cy="915101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5A62D6-C9F9-4D71-A3BB-CDF4FB6EAEA2}"/>
              </a:ext>
            </a:extLst>
          </p:cNvPr>
          <p:cNvSpPr txBox="1"/>
          <p:nvPr/>
        </p:nvSpPr>
        <p:spPr>
          <a:xfrm>
            <a:off x="250334" y="829202"/>
            <a:ext cx="534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When distanceToEgo &lt; 0    </a:t>
            </a:r>
            <a:r>
              <a:rPr lang="en-US" sz="1050" i="1"/>
              <a:t>(Z is behind the vehicle)</a:t>
            </a:r>
            <a:endParaRPr lang="en-US" sz="1400" i="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D2C748-E4E0-452D-9E5B-F8FE54964430}"/>
              </a:ext>
            </a:extLst>
          </p:cNvPr>
          <p:cNvGrpSpPr/>
          <p:nvPr/>
        </p:nvGrpSpPr>
        <p:grpSpPr>
          <a:xfrm>
            <a:off x="358315" y="1377209"/>
            <a:ext cx="1789612" cy="2759362"/>
            <a:chOff x="358315" y="1377209"/>
            <a:chExt cx="1789612" cy="27593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44FB2A-09C8-4881-AAA9-E00DFA7CEC4E}"/>
                </a:ext>
              </a:extLst>
            </p:cNvPr>
            <p:cNvSpPr/>
            <p:nvPr/>
          </p:nvSpPr>
          <p:spPr>
            <a:xfrm>
              <a:off x="358315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898F11E-64F8-49B2-B106-776D1B6C0C15}"/>
                </a:ext>
              </a:extLst>
            </p:cNvPr>
            <p:cNvGrpSpPr/>
            <p:nvPr/>
          </p:nvGrpSpPr>
          <p:grpSpPr>
            <a:xfrm>
              <a:off x="652718" y="2062328"/>
              <a:ext cx="1074805" cy="199870"/>
              <a:chOff x="652718" y="2062328"/>
              <a:chExt cx="1074805" cy="19987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7333D8-D8F4-4CEF-B5E4-4284CEF0C7EC}"/>
                  </a:ext>
                </a:extLst>
              </p:cNvPr>
              <p:cNvSpPr/>
              <p:nvPr/>
            </p:nvSpPr>
            <p:spPr>
              <a:xfrm>
                <a:off x="652718" y="2062328"/>
                <a:ext cx="199870" cy="199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8183C3-636D-482A-811D-503C3FB67FC1}"/>
                  </a:ext>
                </a:extLst>
              </p:cNvPr>
              <p:cNvSpPr/>
              <p:nvPr/>
            </p:nvSpPr>
            <p:spPr>
              <a:xfrm>
                <a:off x="1527653" y="2062328"/>
                <a:ext cx="199870" cy="199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6"/>
                    </a:solidFill>
                  </a:rPr>
                  <a:t>G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337F4C-6FCF-40E8-902F-BBFA90B3E0B6}"/>
                </a:ext>
              </a:extLst>
            </p:cNvPr>
            <p:cNvGrpSpPr/>
            <p:nvPr/>
          </p:nvGrpSpPr>
          <p:grpSpPr>
            <a:xfrm>
              <a:off x="1442148" y="2758698"/>
              <a:ext cx="370881" cy="1180344"/>
              <a:chOff x="1442148" y="2758698"/>
              <a:chExt cx="370881" cy="118034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D74BA-1CF3-43E4-9215-BAF55E74783E}"/>
                  </a:ext>
                </a:extLst>
              </p:cNvPr>
              <p:cNvSpPr/>
              <p:nvPr/>
            </p:nvSpPr>
            <p:spPr>
              <a:xfrm>
                <a:off x="1531020" y="3745909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0F3F244-CEC2-4171-A1D7-6E8AC9EACBD0}"/>
                  </a:ext>
                </a:extLst>
              </p:cNvPr>
              <p:cNvSpPr/>
              <p:nvPr/>
            </p:nvSpPr>
            <p:spPr>
              <a:xfrm>
                <a:off x="1442148" y="2758698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V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01C8720-EA96-471E-8D45-A487D4E30804}"/>
                  </a:ext>
                </a:extLst>
              </p:cNvPr>
              <p:cNvCxnSpPr>
                <a:cxnSpLocks/>
                <a:stCxn id="14" idx="4"/>
                <a:endCxn id="7" idx="0"/>
              </p:cNvCxnSpPr>
              <p:nvPr/>
            </p:nvCxnSpPr>
            <p:spPr>
              <a:xfrm flipH="1">
                <a:off x="1627587" y="3395942"/>
                <a:ext cx="1" cy="349967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BE4D513-F036-4365-BEB6-409DEA595B19}"/>
                  </a:ext>
                </a:extLst>
              </p:cNvPr>
              <p:cNvSpPr/>
              <p:nvPr/>
            </p:nvSpPr>
            <p:spPr>
              <a:xfrm>
                <a:off x="1577621" y="3296009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3A3F2A-4280-4DAF-853E-22512A353499}"/>
                </a:ext>
              </a:extLst>
            </p:cNvPr>
            <p:cNvCxnSpPr>
              <a:cxnSpLocks/>
              <a:stCxn id="14" idx="0"/>
              <a:endCxn id="4" idx="5"/>
            </p:cNvCxnSpPr>
            <p:nvPr/>
          </p:nvCxnSpPr>
          <p:spPr>
            <a:xfrm flipH="1" flipV="1">
              <a:off x="823318" y="2232928"/>
              <a:ext cx="804270" cy="106308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/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#1:  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9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behind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284CC-6169-4A87-B0F7-E93A63BB5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15" y="1377209"/>
                  <a:ext cx="1789612" cy="4323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5E75F-1660-43BF-A2C5-6B49264E9867}"/>
                </a:ext>
              </a:extLst>
            </p:cNvPr>
            <p:cNvCxnSpPr>
              <a:cxnSpLocks/>
              <a:stCxn id="14" idx="0"/>
              <a:endCxn id="5" idx="4"/>
            </p:cNvCxnSpPr>
            <p:nvPr/>
          </p:nvCxnSpPr>
          <p:spPr>
            <a:xfrm flipV="1">
              <a:off x="1627588" y="2262198"/>
              <a:ext cx="0" cy="1033811"/>
            </a:xfrm>
            <a:prstGeom prst="line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DAF44F-60C3-49C6-9AE9-CBA19EA50FE0}"/>
              </a:ext>
            </a:extLst>
          </p:cNvPr>
          <p:cNvGrpSpPr/>
          <p:nvPr/>
        </p:nvGrpSpPr>
        <p:grpSpPr>
          <a:xfrm>
            <a:off x="2336954" y="1377209"/>
            <a:ext cx="1789612" cy="2759362"/>
            <a:chOff x="2336954" y="1377209"/>
            <a:chExt cx="1789612" cy="275936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52CF07-04A2-4753-AD22-8428668C3B6B}"/>
                </a:ext>
              </a:extLst>
            </p:cNvPr>
            <p:cNvCxnSpPr>
              <a:cxnSpLocks/>
              <a:stCxn id="66" idx="4"/>
              <a:endCxn id="63" idx="0"/>
            </p:cNvCxnSpPr>
            <p:nvPr/>
          </p:nvCxnSpPr>
          <p:spPr>
            <a:xfrm flipH="1">
              <a:off x="3602638" y="2980380"/>
              <a:ext cx="1" cy="349967"/>
            </a:xfrm>
            <a:prstGeom prst="line">
              <a:avLst/>
            </a:prstGeom>
            <a:ln w="127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A57811-0891-4DED-93BC-3F25B037BC8B}"/>
                </a:ext>
              </a:extLst>
            </p:cNvPr>
            <p:cNvSpPr/>
            <p:nvPr/>
          </p:nvSpPr>
          <p:spPr>
            <a:xfrm>
              <a:off x="2336954" y="1377209"/>
              <a:ext cx="1789612" cy="275936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847AE34-C389-4439-9FCE-098E3FC2101E}"/>
                </a:ext>
              </a:extLst>
            </p:cNvPr>
            <p:cNvGrpSpPr/>
            <p:nvPr/>
          </p:nvGrpSpPr>
          <p:grpSpPr>
            <a:xfrm>
              <a:off x="2631357" y="3316361"/>
              <a:ext cx="1074805" cy="199870"/>
              <a:chOff x="652718" y="2062328"/>
              <a:chExt cx="1074805" cy="19987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D254728-231B-4E42-8BBE-C424EC084916}"/>
                  </a:ext>
                </a:extLst>
              </p:cNvPr>
              <p:cNvSpPr/>
              <p:nvPr/>
            </p:nvSpPr>
            <p:spPr>
              <a:xfrm>
                <a:off x="652718" y="2062328"/>
                <a:ext cx="199870" cy="199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N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B509A5F-E2E1-460B-9A32-0D98CD781D21}"/>
                  </a:ext>
                </a:extLst>
              </p:cNvPr>
              <p:cNvSpPr/>
              <p:nvPr/>
            </p:nvSpPr>
            <p:spPr>
              <a:xfrm>
                <a:off x="1527653" y="2062328"/>
                <a:ext cx="199870" cy="1998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accent6"/>
                    </a:solidFill>
                  </a:rPr>
                  <a:t>G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72A2C47-3BE9-4228-AD59-EE1878310BCE}"/>
                </a:ext>
              </a:extLst>
            </p:cNvPr>
            <p:cNvGrpSpPr/>
            <p:nvPr/>
          </p:nvGrpSpPr>
          <p:grpSpPr>
            <a:xfrm>
              <a:off x="3417199" y="2343136"/>
              <a:ext cx="370881" cy="1180344"/>
              <a:chOff x="1442148" y="2758698"/>
              <a:chExt cx="370881" cy="118034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4D3DC25-8200-4A64-9CE4-B7D0630BF8F1}"/>
                  </a:ext>
                </a:extLst>
              </p:cNvPr>
              <p:cNvSpPr/>
              <p:nvPr/>
            </p:nvSpPr>
            <p:spPr>
              <a:xfrm>
                <a:off x="1531020" y="3745909"/>
                <a:ext cx="193133" cy="1931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18553F4-2B26-462F-836E-1BEA4A0ABABA}"/>
                  </a:ext>
                </a:extLst>
              </p:cNvPr>
              <p:cNvSpPr/>
              <p:nvPr/>
            </p:nvSpPr>
            <p:spPr>
              <a:xfrm>
                <a:off x="1442148" y="2758698"/>
                <a:ext cx="370881" cy="58727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V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8694A17-BB1F-42A6-A8B1-24839585ECD5}"/>
                  </a:ext>
                </a:extLst>
              </p:cNvPr>
              <p:cNvCxnSpPr>
                <a:cxnSpLocks/>
                <a:stCxn id="66" idx="4"/>
                <a:endCxn id="63" idx="0"/>
              </p:cNvCxnSpPr>
              <p:nvPr/>
            </p:nvCxnSpPr>
            <p:spPr>
              <a:xfrm flipH="1">
                <a:off x="1627587" y="3395942"/>
                <a:ext cx="1" cy="349967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D49581-4498-42F6-B199-0F75EB9BA1E1}"/>
                  </a:ext>
                </a:extLst>
              </p:cNvPr>
              <p:cNvSpPr/>
              <p:nvPr/>
            </p:nvSpPr>
            <p:spPr>
              <a:xfrm>
                <a:off x="1577621" y="3296009"/>
                <a:ext cx="99933" cy="999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A58BAF-EB9F-4568-8936-CF8B4C7F475A}"/>
                </a:ext>
              </a:extLst>
            </p:cNvPr>
            <p:cNvCxnSpPr>
              <a:cxnSpLocks/>
              <a:stCxn id="66" idx="3"/>
              <a:endCxn id="67" idx="7"/>
            </p:cNvCxnSpPr>
            <p:nvPr/>
          </p:nvCxnSpPr>
          <p:spPr>
            <a:xfrm flipH="1">
              <a:off x="2801957" y="2965745"/>
              <a:ext cx="765350" cy="379886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DDD2DE-4191-46AF-8DBC-3D78F3FD3ECE}"/>
                    </a:ext>
                  </a:extLst>
                </p:cNvPr>
                <p:cNvSpPr txBox="1"/>
                <p:nvPr/>
              </p:nvSpPr>
              <p:spPr>
                <a:xfrm>
                  <a:off x="2336954" y="1377209"/>
                  <a:ext cx="1789612" cy="41697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Case #1:   </a:t>
                  </a:r>
                  <a14:m>
                    <m:oMath xmlns:m="http://schemas.openxmlformats.org/officeDocument/2006/math">
                      <m:r>
                        <a:rPr lang="en-US" sz="9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9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US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0 </a:t>
                  </a:r>
                </a:p>
                <a:p>
                  <a:r>
                    <a:rPr lang="en-US" sz="11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</a:t>
                  </a:r>
                  <a:r>
                    <a:rPr lang="en-US" sz="90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 is on G </a:t>
                  </a:r>
                  <a:endPara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DDD2DE-4191-46AF-8DBC-3D78F3FD3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954" y="1377209"/>
                  <a:ext cx="1789612" cy="416974"/>
                </a:xfrm>
                <a:prstGeom prst="rect">
                  <a:avLst/>
                </a:prstGeom>
                <a:blipFill>
                  <a:blip r:embed="rId3"/>
                  <a:stretch>
                    <a:fillRect b="-2857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117360B-58CC-4C24-847A-33259351D3A5}"/>
              </a:ext>
            </a:extLst>
          </p:cNvPr>
          <p:cNvSpPr/>
          <p:nvPr/>
        </p:nvSpPr>
        <p:spPr>
          <a:xfrm>
            <a:off x="4327359" y="1377209"/>
            <a:ext cx="1789612" cy="27593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45EFC8-85D3-4764-ABE1-A829B7249045}"/>
              </a:ext>
            </a:extLst>
          </p:cNvPr>
          <p:cNvGrpSpPr/>
          <p:nvPr/>
        </p:nvGrpSpPr>
        <p:grpSpPr>
          <a:xfrm>
            <a:off x="4621762" y="3551491"/>
            <a:ext cx="1074805" cy="199870"/>
            <a:chOff x="652718" y="2062328"/>
            <a:chExt cx="1074805" cy="19987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E76217-ECDC-4F2F-8BA0-B8CD17352E95}"/>
                </a:ext>
              </a:extLst>
            </p:cNvPr>
            <p:cNvSpPr/>
            <p:nvPr/>
          </p:nvSpPr>
          <p:spPr>
            <a:xfrm>
              <a:off x="652718" y="2062328"/>
              <a:ext cx="199870" cy="199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N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0737C6-2B40-48CB-A5EA-64497E8D7DC3}"/>
                </a:ext>
              </a:extLst>
            </p:cNvPr>
            <p:cNvSpPr/>
            <p:nvPr/>
          </p:nvSpPr>
          <p:spPr>
            <a:xfrm>
              <a:off x="1527653" y="2062328"/>
              <a:ext cx="199870" cy="199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accent6"/>
                  </a:solidFill>
                </a:rPr>
                <a:t>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C1B633A-A226-488E-AA76-439A62241775}"/>
              </a:ext>
            </a:extLst>
          </p:cNvPr>
          <p:cNvGrpSpPr/>
          <p:nvPr/>
        </p:nvGrpSpPr>
        <p:grpSpPr>
          <a:xfrm>
            <a:off x="5407604" y="1999146"/>
            <a:ext cx="370881" cy="1180344"/>
            <a:chOff x="1442148" y="2758698"/>
            <a:chExt cx="370881" cy="118034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CA9352-3E4D-43A8-91F3-BCABACEE9B48}"/>
                </a:ext>
              </a:extLst>
            </p:cNvPr>
            <p:cNvSpPr/>
            <p:nvPr/>
          </p:nvSpPr>
          <p:spPr>
            <a:xfrm>
              <a:off x="1531020" y="3745909"/>
              <a:ext cx="193133" cy="193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0461EFBD-C65B-4943-84B2-968A77A4120C}"/>
                </a:ext>
              </a:extLst>
            </p:cNvPr>
            <p:cNvSpPr/>
            <p:nvPr/>
          </p:nvSpPr>
          <p:spPr>
            <a:xfrm>
              <a:off x="1442148" y="2758698"/>
              <a:ext cx="370881" cy="5872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V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8D831FB-9033-4A41-89B3-8CE52FC4F70F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 flipH="1">
              <a:off x="1627587" y="3395942"/>
              <a:ext cx="1" cy="349967"/>
            </a:xfrm>
            <a:prstGeom prst="line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DA3E5A7-B70A-4A98-B8E4-EC0E641C3292}"/>
                </a:ext>
              </a:extLst>
            </p:cNvPr>
            <p:cNvSpPr/>
            <p:nvPr/>
          </p:nvSpPr>
          <p:spPr>
            <a:xfrm>
              <a:off x="1577621" y="3296009"/>
              <a:ext cx="99933" cy="999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CB552-B08C-4C37-8E86-223E2CBABA06}"/>
              </a:ext>
            </a:extLst>
          </p:cNvPr>
          <p:cNvCxnSpPr>
            <a:cxnSpLocks/>
            <a:stCxn id="89" idx="3"/>
            <a:endCxn id="83" idx="7"/>
          </p:cNvCxnSpPr>
          <p:nvPr/>
        </p:nvCxnSpPr>
        <p:spPr>
          <a:xfrm flipH="1">
            <a:off x="4792362" y="2621755"/>
            <a:ext cx="765350" cy="95900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B63ED5-8F8E-4CF6-9CBC-AC7C1FBB24BB}"/>
                  </a:ext>
                </a:extLst>
              </p:cNvPr>
              <p:cNvSpPr txBox="1"/>
              <p:nvPr/>
            </p:nvSpPr>
            <p:spPr>
              <a:xfrm>
                <a:off x="4327359" y="1377209"/>
                <a:ext cx="1789612" cy="43236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Case #1: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9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&gt; 0 </a:t>
                </a:r>
              </a:p>
              <a:p>
                <a:r>
                  <a:rPr lang="en-US" sz="11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</a:t>
                </a:r>
                <a:r>
                  <a:rPr lang="en-US" sz="9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 is beyond G </a:t>
                </a:r>
                <a:endParaRPr lang="en-US" sz="1100" i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B63ED5-8F8E-4CF6-9CBC-AC7C1FBB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59" y="1377209"/>
                <a:ext cx="1789612" cy="432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A22F2956-5237-475E-8B0A-C94FED133C82}"/>
              </a:ext>
            </a:extLst>
          </p:cNvPr>
          <p:cNvSpPr txBox="1"/>
          <p:nvPr/>
        </p:nvSpPr>
        <p:spPr>
          <a:xfrm>
            <a:off x="358315" y="4288971"/>
            <a:ext cx="580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/>
              <a:t>Vehicle reference point is at the back of the vehicle</a:t>
            </a:r>
          </a:p>
        </p:txBody>
      </p:sp>
    </p:spTree>
    <p:extLst>
      <p:ext uri="{BB962C8B-B14F-4D97-AF65-F5344CB8AC3E}">
        <p14:creationId xmlns:p14="http://schemas.microsoft.com/office/powerpoint/2010/main" val="181109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278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NavPath Modeling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NavPath Modeling</dc:title>
  <dc:creator>Administrator</dc:creator>
  <cp:lastModifiedBy>Administrator</cp:lastModifiedBy>
  <cp:revision>24</cp:revision>
  <dcterms:created xsi:type="dcterms:W3CDTF">2023-08-25T23:25:15Z</dcterms:created>
  <dcterms:modified xsi:type="dcterms:W3CDTF">2023-08-26T00:50:59Z</dcterms:modified>
</cp:coreProperties>
</file>