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0;p2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17" name="Google Shape;11;p2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" name="Google Shape;12;p2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" name="Google Shape;13;p2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" name="Google Shape;14;p2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" name="Google Shape;15;p2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7467" y="2366963"/>
            <a:ext cx="10962900" cy="1118402"/>
          </a:xfrm>
          <a:prstGeom prst="rect">
            <a:avLst/>
          </a:prstGeom>
        </p:spPr>
        <p:txBody>
          <a:bodyPr anchor="b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7450" y="3621216"/>
            <a:ext cx="10962902" cy="577202"/>
          </a:xfrm>
          <a:prstGeom prst="rect">
            <a:avLst/>
          </a:prstGeom>
        </p:spPr>
        <p:txBody>
          <a:bodyPr/>
          <a:lstStyle>
            <a:lvl1pPr marL="3048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828675" y="3123001"/>
            <a:ext cx="105060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828675" y="3123001"/>
            <a:ext cx="51078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88;p15"/>
          <p:cNvSpPr txBox="1"/>
          <p:nvPr>
            <p:ph type="body" sz="quarter" idx="13"/>
          </p:nvPr>
        </p:nvSpPr>
        <p:spPr>
          <a:xfrm>
            <a:off x="6246062" y="3123001"/>
            <a:ext cx="5107804" cy="32604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0;p3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32" name="Google Shape;21;p3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" name="Google Shape;22;p3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" name="Google Shape;23;p3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Google Shape;24;p3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" name="Google Shape;25;p3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797467" y="2869794"/>
            <a:ext cx="10962900" cy="1118403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15600" y="1639965"/>
            <a:ext cx="5333101" cy="4452003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76312" indent="-392112">
              <a:buSzPts val="1900"/>
              <a:defRPr sz="1900"/>
            </a:lvl2pPr>
            <a:lvl3pPr marL="1433512" indent="-392112">
              <a:buSzPts val="1900"/>
              <a:defRPr sz="1900"/>
            </a:lvl3pPr>
            <a:lvl4pPr marL="1890711" indent="-392112">
              <a:buSzPts val="1900"/>
              <a:defRPr sz="1900"/>
            </a:lvl4pPr>
            <a:lvl5pPr marL="2347911" indent="-392111">
              <a:buSzPts val="1900"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5"/>
          <p:cNvSpPr txBox="1"/>
          <p:nvPr>
            <p:ph type="body" sz="half" idx="13"/>
          </p:nvPr>
        </p:nvSpPr>
        <p:spPr>
          <a:xfrm>
            <a:off x="6443200" y="1639965"/>
            <a:ext cx="5333101" cy="44520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5600" y="1954403"/>
            <a:ext cx="3744001" cy="4137604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1;p8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82" name="Google Shape;52;p8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3" name="Google Shape;53;p8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4" name="Google Shape;54;p8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5" name="Google Shape;55;p8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6" name="Google Shape;56;p8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653666" y="701799"/>
            <a:ext cx="7491602" cy="5454302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0;p9"/>
          <p:cNvSpPr/>
          <p:nvPr/>
        </p:nvSpPr>
        <p:spPr>
          <a:xfrm>
            <a:off x="6096000" y="-234"/>
            <a:ext cx="6096000" cy="68580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Google Shape;61;p9"/>
          <p:cNvSpPr/>
          <p:nvPr/>
        </p:nvSpPr>
        <p:spPr>
          <a:xfrm>
            <a:off x="6706233" y="5993999"/>
            <a:ext cx="624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54000" y="1534800"/>
            <a:ext cx="5393700" cy="20859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54000" y="3692002"/>
            <a:ext cx="5393700" cy="1692302"/>
          </a:xfrm>
          <a:prstGeom prst="rect">
            <a:avLst/>
          </a:prstGeom>
        </p:spPr>
        <p:txBody>
          <a:bodyPr/>
          <a:lstStyle>
            <a:lvl1pPr marL="3048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64;p9"/>
          <p:cNvSpPr txBox="1"/>
          <p:nvPr>
            <p:ph type="body" sz="half" idx="13"/>
          </p:nvPr>
        </p:nvSpPr>
        <p:spPr>
          <a:xfrm>
            <a:off x="6586000" y="965599"/>
            <a:ext cx="5115902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26000" y="5640766"/>
            <a:ext cx="7998301" cy="7983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9;p4"/>
          <p:cNvGrpSpPr/>
          <p:nvPr/>
        </p:nvGrpSpPr>
        <p:grpSpPr>
          <a:xfrm>
            <a:off x="-3" y="5204762"/>
            <a:ext cx="12191700" cy="1653193"/>
            <a:chOff x="-1" y="0"/>
            <a:chExt cx="12191699" cy="1653192"/>
          </a:xfrm>
        </p:grpSpPr>
        <p:sp>
          <p:nvSpPr>
            <p:cNvPr id="2" name="Google Shape;30;p4"/>
            <p:cNvSpPr/>
            <p:nvPr/>
          </p:nvSpPr>
          <p:spPr>
            <a:xfrm>
              <a:off x="10872923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" name="Google Shape;31;p4"/>
            <p:cNvSpPr/>
            <p:nvPr/>
          </p:nvSpPr>
          <p:spPr>
            <a:xfrm flipH="1">
              <a:off x="8241345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" name="Google Shape;32;p4"/>
            <p:cNvSpPr/>
            <p:nvPr/>
          </p:nvSpPr>
          <p:spPr>
            <a:xfrm>
              <a:off x="9560127" y="-1"/>
              <a:ext cx="1318769" cy="13171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" name="Google Shape;33;p4"/>
            <p:cNvSpPr/>
            <p:nvPr/>
          </p:nvSpPr>
          <p:spPr>
            <a:xfrm rot="10800000">
              <a:off x="10872738" y="16"/>
              <a:ext cx="1318769" cy="13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" name="Google Shape;34;p4"/>
            <p:cNvSpPr/>
            <p:nvPr/>
          </p:nvSpPr>
          <p:spPr>
            <a:xfrm>
              <a:off x="-2" y="1317200"/>
              <a:ext cx="12191700" cy="335993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415600" y="546667"/>
            <a:ext cx="11360702" cy="8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15600" y="1639833"/>
            <a:ext cx="11360702" cy="44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72136" y="6240437"/>
            <a:ext cx="440141" cy="446999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63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35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207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79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51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2307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489;p33"/>
          <p:cNvSpPr txBox="1"/>
          <p:nvPr>
            <p:ph type="title"/>
          </p:nvPr>
        </p:nvSpPr>
        <p:spPr>
          <a:xfrm>
            <a:off x="353998" y="1534800"/>
            <a:ext cx="5393704" cy="2085901"/>
          </a:xfrm>
          <a:prstGeom prst="rect">
            <a:avLst/>
          </a:prstGeom>
        </p:spPr>
        <p:txBody>
          <a:bodyPr/>
          <a:lstStyle>
            <a:lvl1pPr defTabSz="475487">
              <a:defRPr sz="2900"/>
            </a:lvl1pPr>
          </a:lstStyle>
          <a:p>
            <a:pPr/>
            <a:r>
              <a:t>Cloud Native Streaming Data Analytics and ML Pipeline for resource management and traffic engineering</a:t>
            </a:r>
          </a:p>
        </p:txBody>
      </p:sp>
      <p:sp>
        <p:nvSpPr>
          <p:cNvPr id="152" name="Google Shape;490;p33"/>
          <p:cNvSpPr txBox="1"/>
          <p:nvPr>
            <p:ph type="body" sz="quarter" idx="1"/>
          </p:nvPr>
        </p:nvSpPr>
        <p:spPr>
          <a:xfrm>
            <a:off x="353998" y="3692002"/>
            <a:ext cx="5393704" cy="16923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Indra G Harijono</a:t>
            </a:r>
          </a:p>
        </p:txBody>
      </p:sp>
      <p:sp>
        <p:nvSpPr>
          <p:cNvPr id="153" name="Google Shape;491;p33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10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Each component deployed as PODs managed as K8S CRDs / Operators, deployable anywhere with K8S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</a:t>
            </a:r>
          </a:p>
        </p:txBody>
      </p:sp>
      <p:sp>
        <p:nvSpPr>
          <p:cNvPr id="156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>
              <a:buSzPts val="1800"/>
              <a:buChar char="-"/>
              <a:defRPr sz="1800"/>
            </a:pPr>
            <a:r>
              <a:t>Characteristics: 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Constant Kubernetes based resource monitoring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Streaming data analytics from tracing, metrics, resource data from all applications running on Kubernetes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Analytics and Correlation between Kubernetes cluster resources, tracing and metrics data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Traffic policy modification (enforcement), steering and control in real time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Validation of changes on traffic policies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Data protection and privacy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ML based analytics to anticipate future (resource) needs</a:t>
            </a:r>
          </a:p>
        </p:txBody>
      </p:sp>
      <p:grpSp>
        <p:nvGrpSpPr>
          <p:cNvPr id="159" name="Google Shape;581;p42"/>
          <p:cNvGrpSpPr/>
          <p:nvPr/>
        </p:nvGrpSpPr>
        <p:grpSpPr>
          <a:xfrm>
            <a:off x="217000" y="3433874"/>
            <a:ext cx="732901" cy="372603"/>
            <a:chOff x="0" y="0"/>
            <a:chExt cx="732900" cy="372602"/>
          </a:xfrm>
        </p:grpSpPr>
        <p:sp>
          <p:nvSpPr>
            <p:cNvPr id="157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8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2" name="Google Shape;582;p42"/>
          <p:cNvGrpSpPr/>
          <p:nvPr/>
        </p:nvGrpSpPr>
        <p:grpSpPr>
          <a:xfrm>
            <a:off x="369400" y="3586274"/>
            <a:ext cx="732901" cy="372603"/>
            <a:chOff x="0" y="0"/>
            <a:chExt cx="732900" cy="372602"/>
          </a:xfrm>
        </p:grpSpPr>
        <p:sp>
          <p:nvSpPr>
            <p:cNvPr id="160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5" name="Google Shape;583;p42"/>
          <p:cNvGrpSpPr/>
          <p:nvPr/>
        </p:nvGrpSpPr>
        <p:grpSpPr>
          <a:xfrm>
            <a:off x="521799" y="3738674"/>
            <a:ext cx="732902" cy="372603"/>
            <a:chOff x="0" y="0"/>
            <a:chExt cx="732901" cy="372602"/>
          </a:xfrm>
        </p:grpSpPr>
        <p:sp>
          <p:nvSpPr>
            <p:cNvPr id="163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4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8" name="Google Shape;584;p42"/>
          <p:cNvGrpSpPr/>
          <p:nvPr/>
        </p:nvGrpSpPr>
        <p:grpSpPr>
          <a:xfrm>
            <a:off x="674199" y="3891074"/>
            <a:ext cx="732902" cy="372603"/>
            <a:chOff x="0" y="0"/>
            <a:chExt cx="732901" cy="372602"/>
          </a:xfrm>
        </p:grpSpPr>
        <p:sp>
          <p:nvSpPr>
            <p:cNvPr id="166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7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71" name="Google Shape;585;p42"/>
          <p:cNvGrpSpPr/>
          <p:nvPr/>
        </p:nvGrpSpPr>
        <p:grpSpPr>
          <a:xfrm>
            <a:off x="826600" y="3968559"/>
            <a:ext cx="732903" cy="522426"/>
            <a:chOff x="0" y="0"/>
            <a:chExt cx="732901" cy="522424"/>
          </a:xfrm>
        </p:grpSpPr>
        <p:sp>
          <p:nvSpPr>
            <p:cNvPr id="169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grpSp>
        <p:nvGrpSpPr>
          <p:cNvPr id="174" name="Google Shape;591;p42"/>
          <p:cNvGrpSpPr/>
          <p:nvPr/>
        </p:nvGrpSpPr>
        <p:grpSpPr>
          <a:xfrm>
            <a:off x="4482548" y="2856474"/>
            <a:ext cx="894603" cy="810303"/>
            <a:chOff x="0" y="0"/>
            <a:chExt cx="894601" cy="810301"/>
          </a:xfrm>
        </p:grpSpPr>
        <p:sp>
          <p:nvSpPr>
            <p:cNvPr id="172" name="Rounded Rectangle"/>
            <p:cNvSpPr/>
            <p:nvPr/>
          </p:nvSpPr>
          <p:spPr>
            <a:xfrm>
              <a:off x="0" y="-1"/>
              <a:ext cx="894602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3" name="Command &amp; Control"/>
            <p:cNvSpPr txBox="1"/>
            <p:nvPr/>
          </p:nvSpPr>
          <p:spPr>
            <a:xfrm>
              <a:off x="39555" y="188594"/>
              <a:ext cx="815491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grpSp>
        <p:nvGrpSpPr>
          <p:cNvPr id="177" name="Google Shape;592;p42"/>
          <p:cNvGrpSpPr/>
          <p:nvPr/>
        </p:nvGrpSpPr>
        <p:grpSpPr>
          <a:xfrm>
            <a:off x="5183249" y="5481475"/>
            <a:ext cx="894603" cy="1080903"/>
            <a:chOff x="0" y="0"/>
            <a:chExt cx="894601" cy="1080902"/>
          </a:xfrm>
        </p:grpSpPr>
        <p:sp>
          <p:nvSpPr>
            <p:cNvPr id="17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grpSp>
        <p:nvGrpSpPr>
          <p:cNvPr id="180" name="Google Shape;593;p42"/>
          <p:cNvGrpSpPr/>
          <p:nvPr/>
        </p:nvGrpSpPr>
        <p:grpSpPr>
          <a:xfrm>
            <a:off x="7601698" y="3519823"/>
            <a:ext cx="3913203" cy="810303"/>
            <a:chOff x="0" y="0"/>
            <a:chExt cx="3913202" cy="810301"/>
          </a:xfrm>
        </p:grpSpPr>
        <p:sp>
          <p:nvSpPr>
            <p:cNvPr id="178" name="Rounded Rectangle"/>
            <p:cNvSpPr/>
            <p:nvPr/>
          </p:nvSpPr>
          <p:spPr>
            <a:xfrm>
              <a:off x="-1" y="-1"/>
              <a:ext cx="3913204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9" name="Event Driven Streaming Application…"/>
            <p:cNvSpPr txBox="1"/>
            <p:nvPr/>
          </p:nvSpPr>
          <p:spPr>
            <a:xfrm>
              <a:off x="39554" y="113433"/>
              <a:ext cx="3834093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Event Driven Streaming Application</a:t>
              </a:r>
            </a:p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(pipelines)</a:t>
              </a:r>
            </a:p>
          </p:txBody>
        </p:sp>
      </p:grpSp>
      <p:grpSp>
        <p:nvGrpSpPr>
          <p:cNvPr id="183" name="Google Shape;594;p42"/>
          <p:cNvGrpSpPr/>
          <p:nvPr/>
        </p:nvGrpSpPr>
        <p:grpSpPr>
          <a:xfrm>
            <a:off x="6876995" y="5501742"/>
            <a:ext cx="1031103" cy="533463"/>
            <a:chOff x="0" y="0"/>
            <a:chExt cx="1031102" cy="533462"/>
          </a:xfrm>
        </p:grpSpPr>
        <p:sp>
          <p:nvSpPr>
            <p:cNvPr id="181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2" name="Hot path analytics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Hot path analytics</a:t>
              </a:r>
            </a:p>
          </p:txBody>
        </p:sp>
      </p:grpSp>
      <p:grpSp>
        <p:nvGrpSpPr>
          <p:cNvPr id="186" name="Google Shape;595;p42"/>
          <p:cNvGrpSpPr/>
          <p:nvPr/>
        </p:nvGrpSpPr>
        <p:grpSpPr>
          <a:xfrm>
            <a:off x="8069661" y="5545425"/>
            <a:ext cx="1031103" cy="446103"/>
            <a:chOff x="0" y="0"/>
            <a:chExt cx="1031102" cy="446102"/>
          </a:xfrm>
        </p:grpSpPr>
        <p:sp>
          <p:nvSpPr>
            <p:cNvPr id="184" name="Rounded Rectangle"/>
            <p:cNvSpPr/>
            <p:nvPr/>
          </p:nvSpPr>
          <p:spPr>
            <a:xfrm>
              <a:off x="-1" y="-1"/>
              <a:ext cx="1031104" cy="4461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5" name="ML"/>
            <p:cNvSpPr txBox="1"/>
            <p:nvPr/>
          </p:nvSpPr>
          <p:spPr>
            <a:xfrm>
              <a:off x="21775" y="45217"/>
              <a:ext cx="9875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grpSp>
        <p:nvGrpSpPr>
          <p:cNvPr id="189" name="Google Shape;596;p42"/>
          <p:cNvGrpSpPr/>
          <p:nvPr/>
        </p:nvGrpSpPr>
        <p:grpSpPr>
          <a:xfrm>
            <a:off x="9378674" y="6274441"/>
            <a:ext cx="1025403" cy="533464"/>
            <a:chOff x="0" y="0"/>
            <a:chExt cx="1025401" cy="533462"/>
          </a:xfrm>
        </p:grpSpPr>
        <p:sp>
          <p:nvSpPr>
            <p:cNvPr id="187" name="Rounded Rectangle"/>
            <p:cNvSpPr/>
            <p:nvPr/>
          </p:nvSpPr>
          <p:spPr>
            <a:xfrm>
              <a:off x="0" y="43682"/>
              <a:ext cx="1025402" cy="446102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8" name="Batch analytics"/>
            <p:cNvSpPr txBox="1"/>
            <p:nvPr/>
          </p:nvSpPr>
          <p:spPr>
            <a:xfrm>
              <a:off x="21777" y="0"/>
              <a:ext cx="981847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analytics</a:t>
              </a:r>
            </a:p>
          </p:txBody>
        </p:sp>
      </p:grpSp>
      <p:grpSp>
        <p:nvGrpSpPr>
          <p:cNvPr id="192" name="Google Shape;597;p42"/>
          <p:cNvGrpSpPr/>
          <p:nvPr/>
        </p:nvGrpSpPr>
        <p:grpSpPr>
          <a:xfrm>
            <a:off x="9375825" y="5501742"/>
            <a:ext cx="1031103" cy="533463"/>
            <a:chOff x="0" y="0"/>
            <a:chExt cx="1031102" cy="533462"/>
          </a:xfrm>
        </p:grpSpPr>
        <p:sp>
          <p:nvSpPr>
            <p:cNvPr id="190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1" name="Cold Storage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Cold Storage</a:t>
              </a:r>
            </a:p>
          </p:txBody>
        </p:sp>
      </p:grpSp>
      <p:sp>
        <p:nvSpPr>
          <p:cNvPr id="193" name="Google Shape;598;p42"/>
          <p:cNvSpPr/>
          <p:nvPr/>
        </p:nvSpPr>
        <p:spPr>
          <a:xfrm flipV="1">
            <a:off x="1564142" y="6038770"/>
            <a:ext cx="3614346" cy="13468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Google Shape;600;p42"/>
          <p:cNvSpPr/>
          <p:nvPr/>
        </p:nvSpPr>
        <p:spPr>
          <a:xfrm>
            <a:off x="1629217" y="4260843"/>
            <a:ext cx="3549272" cy="15621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Google Shape;599;p42"/>
          <p:cNvSpPr/>
          <p:nvPr/>
        </p:nvSpPr>
        <p:spPr>
          <a:xfrm>
            <a:off x="86975" y="5566840"/>
            <a:ext cx="1472400" cy="126846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6" name="Google Shape;601;p42"/>
          <p:cNvSpPr/>
          <p:nvPr/>
        </p:nvSpPr>
        <p:spPr>
          <a:xfrm>
            <a:off x="152050" y="3291823"/>
            <a:ext cx="1472400" cy="1285802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7" name="Google Shape;602;p42"/>
          <p:cNvSpPr/>
          <p:nvPr/>
        </p:nvSpPr>
        <p:spPr>
          <a:xfrm flipH="1">
            <a:off x="1629218" y="3336911"/>
            <a:ext cx="2848570" cy="474411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603;p42"/>
          <p:cNvSpPr/>
          <p:nvPr/>
        </p:nvSpPr>
        <p:spPr>
          <a:xfrm flipH="1">
            <a:off x="1564142" y="3579230"/>
            <a:ext cx="2921984" cy="2091477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Google Shape;604;p42"/>
          <p:cNvSpPr/>
          <p:nvPr/>
        </p:nvSpPr>
        <p:spPr>
          <a:xfrm flipV="1">
            <a:off x="6082567" y="4335006"/>
            <a:ext cx="2707713" cy="1445596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Google Shape;606;p42"/>
          <p:cNvSpPr/>
          <p:nvPr/>
        </p:nvSpPr>
        <p:spPr>
          <a:xfrm flipH="1">
            <a:off x="7705904" y="4335006"/>
            <a:ext cx="1370690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Google Shape;607;p42"/>
          <p:cNvSpPr/>
          <p:nvPr/>
        </p:nvSpPr>
        <p:spPr>
          <a:xfrm flipH="1">
            <a:off x="8705463" y="4335006"/>
            <a:ext cx="636404" cy="120565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Google Shape;608;p42"/>
          <p:cNvSpPr/>
          <p:nvPr/>
        </p:nvSpPr>
        <p:spPr>
          <a:xfrm>
            <a:off x="9632381" y="4335006"/>
            <a:ext cx="210803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Google Shape;609;p42"/>
          <p:cNvSpPr/>
          <p:nvPr/>
        </p:nvSpPr>
        <p:spPr>
          <a:xfrm flipV="1">
            <a:off x="9891375" y="6035142"/>
            <a:ext cx="2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6" name="Google Shape;610;p42"/>
          <p:cNvGrpSpPr/>
          <p:nvPr/>
        </p:nvGrpSpPr>
        <p:grpSpPr>
          <a:xfrm>
            <a:off x="6703073" y="6274441"/>
            <a:ext cx="1091703" cy="533464"/>
            <a:chOff x="0" y="0"/>
            <a:chExt cx="1091702" cy="533462"/>
          </a:xfrm>
        </p:grpSpPr>
        <p:sp>
          <p:nvSpPr>
            <p:cNvPr id="204" name="Rounded Rectangle"/>
            <p:cNvSpPr/>
            <p:nvPr/>
          </p:nvSpPr>
          <p:spPr>
            <a:xfrm>
              <a:off x="-1" y="43682"/>
              <a:ext cx="1091704" cy="44610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Real-Time View"/>
            <p:cNvSpPr txBox="1"/>
            <p:nvPr/>
          </p:nvSpPr>
          <p:spPr>
            <a:xfrm>
              <a:off x="21775" y="0"/>
              <a:ext cx="10481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Real-Time View</a:t>
              </a:r>
            </a:p>
          </p:txBody>
        </p:sp>
      </p:grpSp>
      <p:sp>
        <p:nvSpPr>
          <p:cNvPr id="207" name="Google Shape;611;p42"/>
          <p:cNvSpPr/>
          <p:nvPr/>
        </p:nvSpPr>
        <p:spPr>
          <a:xfrm flipH="1" flipV="1">
            <a:off x="5381868" y="3326407"/>
            <a:ext cx="2215496" cy="317528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0" name="Google Shape;612;p42"/>
          <p:cNvGrpSpPr/>
          <p:nvPr/>
        </p:nvGrpSpPr>
        <p:grpSpPr>
          <a:xfrm>
            <a:off x="4010478" y="4233123"/>
            <a:ext cx="1637471" cy="682005"/>
            <a:chOff x="0" y="0"/>
            <a:chExt cx="1637469" cy="682004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1637470" cy="682005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9" name="vMEC Registry"/>
            <p:cNvSpPr txBox="1"/>
            <p:nvPr/>
          </p:nvSpPr>
          <p:spPr>
            <a:xfrm>
              <a:off x="33292" y="163170"/>
              <a:ext cx="157088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vMEC Registry</a:t>
              </a:r>
            </a:p>
          </p:txBody>
        </p:sp>
      </p:grpSp>
      <p:grpSp>
        <p:nvGrpSpPr>
          <p:cNvPr id="213" name="Google Shape;613;p42"/>
          <p:cNvGrpSpPr/>
          <p:nvPr/>
        </p:nvGrpSpPr>
        <p:grpSpPr>
          <a:xfrm>
            <a:off x="10754800" y="6318124"/>
            <a:ext cx="1091703" cy="446103"/>
            <a:chOff x="0" y="0"/>
            <a:chExt cx="1091702" cy="446102"/>
          </a:xfrm>
        </p:grpSpPr>
        <p:sp>
          <p:nvSpPr>
            <p:cNvPr id="211" name="Rounded Rectangle"/>
            <p:cNvSpPr/>
            <p:nvPr/>
          </p:nvSpPr>
          <p:spPr>
            <a:xfrm>
              <a:off x="-1" y="-1"/>
              <a:ext cx="1091704" cy="446104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2" name="Batch View"/>
            <p:cNvSpPr txBox="1"/>
            <p:nvPr/>
          </p:nvSpPr>
          <p:spPr>
            <a:xfrm>
              <a:off x="21775" y="45217"/>
              <a:ext cx="10481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View</a:t>
              </a:r>
            </a:p>
          </p:txBody>
        </p:sp>
      </p:grpSp>
      <p:sp>
        <p:nvSpPr>
          <p:cNvPr id="214" name="Google Shape;614;p42"/>
          <p:cNvSpPr/>
          <p:nvPr/>
        </p:nvSpPr>
        <p:spPr>
          <a:xfrm flipH="1">
            <a:off x="7298501" y="6035142"/>
            <a:ext cx="44481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615;p42"/>
          <p:cNvSpPr/>
          <p:nvPr/>
        </p:nvSpPr>
        <p:spPr>
          <a:xfrm>
            <a:off x="10408962" y="6541174"/>
            <a:ext cx="341077" cy="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Google Shape;616;p42"/>
          <p:cNvSpPr txBox="1"/>
          <p:nvPr/>
        </p:nvSpPr>
        <p:spPr>
          <a:xfrm>
            <a:off x="2640587" y="6103801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217" name="Google Shape;617;p42"/>
          <p:cNvSpPr txBox="1"/>
          <p:nvPr/>
        </p:nvSpPr>
        <p:spPr>
          <a:xfrm>
            <a:off x="2562199" y="3225723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18" name="Google Shape;618;p42"/>
          <p:cNvSpPr txBox="1"/>
          <p:nvPr/>
        </p:nvSpPr>
        <p:spPr>
          <a:xfrm>
            <a:off x="5416998" y="4926462"/>
            <a:ext cx="1091702" cy="45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Resource Analytics Data*</a:t>
            </a:r>
          </a:p>
        </p:txBody>
      </p:sp>
      <p:sp>
        <p:nvSpPr>
          <p:cNvPr id="219" name="Google Shape;619;p42"/>
          <p:cNvSpPr txBox="1"/>
          <p:nvPr/>
        </p:nvSpPr>
        <p:spPr>
          <a:xfrm>
            <a:off x="5450873" y="36133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20" name="Google Shape;617;p42"/>
          <p:cNvSpPr txBox="1"/>
          <p:nvPr/>
        </p:nvSpPr>
        <p:spPr>
          <a:xfrm>
            <a:off x="3313448" y="37657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223" name="Google Shape;581;p42"/>
          <p:cNvGrpSpPr/>
          <p:nvPr/>
        </p:nvGrpSpPr>
        <p:grpSpPr>
          <a:xfrm>
            <a:off x="151924" y="5759198"/>
            <a:ext cx="732902" cy="372603"/>
            <a:chOff x="0" y="0"/>
            <a:chExt cx="732901" cy="372602"/>
          </a:xfrm>
        </p:grpSpPr>
        <p:sp>
          <p:nvSpPr>
            <p:cNvPr id="221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2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6" name="Google Shape;582;p42"/>
          <p:cNvGrpSpPr/>
          <p:nvPr/>
        </p:nvGrpSpPr>
        <p:grpSpPr>
          <a:xfrm>
            <a:off x="304324" y="5911598"/>
            <a:ext cx="732902" cy="372603"/>
            <a:chOff x="0" y="0"/>
            <a:chExt cx="732901" cy="372602"/>
          </a:xfrm>
        </p:grpSpPr>
        <p:sp>
          <p:nvSpPr>
            <p:cNvPr id="224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5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9" name="Google Shape;583;p42"/>
          <p:cNvGrpSpPr/>
          <p:nvPr/>
        </p:nvGrpSpPr>
        <p:grpSpPr>
          <a:xfrm>
            <a:off x="456724" y="6063998"/>
            <a:ext cx="732902" cy="372603"/>
            <a:chOff x="0" y="0"/>
            <a:chExt cx="732901" cy="372602"/>
          </a:xfrm>
        </p:grpSpPr>
        <p:sp>
          <p:nvSpPr>
            <p:cNvPr id="227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8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32" name="Google Shape;584;p42"/>
          <p:cNvGrpSpPr/>
          <p:nvPr/>
        </p:nvGrpSpPr>
        <p:grpSpPr>
          <a:xfrm>
            <a:off x="609124" y="6216398"/>
            <a:ext cx="732902" cy="372603"/>
            <a:chOff x="0" y="0"/>
            <a:chExt cx="732901" cy="372602"/>
          </a:xfrm>
        </p:grpSpPr>
        <p:sp>
          <p:nvSpPr>
            <p:cNvPr id="230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sp>
        <p:nvSpPr>
          <p:cNvPr id="233" name="Google Shape;616;p42"/>
          <p:cNvSpPr txBox="1"/>
          <p:nvPr/>
        </p:nvSpPr>
        <p:spPr>
          <a:xfrm>
            <a:off x="1448348" y="4436214"/>
            <a:ext cx="1091703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36" name="Google Shape;585;p42"/>
          <p:cNvGrpSpPr/>
          <p:nvPr/>
        </p:nvGrpSpPr>
        <p:grpSpPr>
          <a:xfrm>
            <a:off x="775799" y="6279959"/>
            <a:ext cx="732902" cy="522426"/>
            <a:chOff x="0" y="0"/>
            <a:chExt cx="732901" cy="522424"/>
          </a:xfrm>
        </p:grpSpPr>
        <p:sp>
          <p:nvSpPr>
            <p:cNvPr id="234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5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sp>
        <p:nvSpPr>
          <p:cNvPr id="237" name="vMEC"/>
          <p:cNvSpPr txBox="1"/>
          <p:nvPr/>
        </p:nvSpPr>
        <p:spPr>
          <a:xfrm>
            <a:off x="1041069" y="3240508"/>
            <a:ext cx="588141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8" name="vMEC"/>
          <p:cNvSpPr txBox="1"/>
          <p:nvPr/>
        </p:nvSpPr>
        <p:spPr>
          <a:xfrm>
            <a:off x="978845" y="5570470"/>
            <a:ext cx="58814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9" name="Line"/>
          <p:cNvSpPr/>
          <p:nvPr/>
        </p:nvSpPr>
        <p:spPr>
          <a:xfrm>
            <a:off x="1681765" y="4065000"/>
            <a:ext cx="2295142" cy="55971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1614408" y="4843647"/>
            <a:ext cx="2429856" cy="102845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>
            <a:off x="5672144" y="3995507"/>
            <a:ext cx="1905358" cy="5514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vMEC</a:t>
            </a:r>
          </a:p>
        </p:txBody>
      </p:sp>
      <p:sp>
        <p:nvSpPr>
          <p:cNvPr id="244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 marL="374904" indent="-312420" defTabSz="749808">
              <a:lnSpc>
                <a:spcPct val="103500"/>
              </a:lnSpc>
              <a:buSzPts val="1400"/>
              <a:buChar char="-"/>
              <a:defRPr sz="1400"/>
            </a:pPr>
            <a:r>
              <a:t>Components of Virtualized MEC: 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Kubernetes + Istio + Clovisor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Collector for tracing, metrics and Kubernetes resources and utilization: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Sanitize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Correlate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Derive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Inject data into data analytics pipeline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Validator of traffic steering and policy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Analytics and Correlation between Kubernetes cluster resource utilization, tracing and metrics data (locally on each vMEC)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Analytics Ingestion point</a:t>
            </a:r>
          </a:p>
        </p:txBody>
      </p:sp>
      <p:grpSp>
        <p:nvGrpSpPr>
          <p:cNvPr id="247" name="Google Shape;592;p42"/>
          <p:cNvGrpSpPr/>
          <p:nvPr/>
        </p:nvGrpSpPr>
        <p:grpSpPr>
          <a:xfrm>
            <a:off x="8510650" y="3551075"/>
            <a:ext cx="894603" cy="1080903"/>
            <a:chOff x="0" y="0"/>
            <a:chExt cx="894601" cy="1080902"/>
          </a:xfrm>
        </p:grpSpPr>
        <p:sp>
          <p:nvSpPr>
            <p:cNvPr id="24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248" name="Google Shape;598;p42"/>
          <p:cNvSpPr/>
          <p:nvPr/>
        </p:nvSpPr>
        <p:spPr>
          <a:xfrm flipV="1">
            <a:off x="6607470" y="4283967"/>
            <a:ext cx="1898419" cy="80816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0" name="Google Shape;616;p42"/>
          <p:cNvSpPr txBox="1"/>
          <p:nvPr/>
        </p:nvSpPr>
        <p:spPr>
          <a:xfrm>
            <a:off x="7364986" y="4676585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53" name="Google Shape;581;p42"/>
          <p:cNvGrpSpPr/>
          <p:nvPr/>
        </p:nvGrpSpPr>
        <p:grpSpPr>
          <a:xfrm>
            <a:off x="4113395" y="4146300"/>
            <a:ext cx="1175860" cy="597798"/>
            <a:chOff x="0" y="0"/>
            <a:chExt cx="1175858" cy="597796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2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254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57" name="Google Shape;581;p42"/>
          <p:cNvGrpSpPr/>
          <p:nvPr/>
        </p:nvGrpSpPr>
        <p:grpSpPr>
          <a:xfrm>
            <a:off x="4061421" y="5001245"/>
            <a:ext cx="1279810" cy="650646"/>
            <a:chOff x="0" y="0"/>
            <a:chExt cx="1279809" cy="650645"/>
          </a:xfrm>
        </p:grpSpPr>
        <p:sp>
          <p:nvSpPr>
            <p:cNvPr id="255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6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260" name="Google Shape;581;p42"/>
          <p:cNvGrpSpPr/>
          <p:nvPr/>
        </p:nvGrpSpPr>
        <p:grpSpPr>
          <a:xfrm>
            <a:off x="4061421" y="5801345"/>
            <a:ext cx="1279810" cy="650646"/>
            <a:chOff x="0" y="0"/>
            <a:chExt cx="1279809" cy="650645"/>
          </a:xfrm>
        </p:grpSpPr>
        <p:sp>
          <p:nvSpPr>
            <p:cNvPr id="258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9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263" name="Google Shape;592;p42"/>
          <p:cNvGrpSpPr/>
          <p:nvPr/>
        </p:nvGrpSpPr>
        <p:grpSpPr>
          <a:xfrm>
            <a:off x="5510905" y="4667043"/>
            <a:ext cx="1091703" cy="1319049"/>
            <a:chOff x="0" y="0"/>
            <a:chExt cx="1091702" cy="1319047"/>
          </a:xfrm>
        </p:grpSpPr>
        <p:sp>
          <p:nvSpPr>
            <p:cNvPr id="261" name="Rounded Rectangle"/>
            <p:cNvSpPr/>
            <p:nvPr/>
          </p:nvSpPr>
          <p:spPr>
            <a:xfrm>
              <a:off x="-1" y="0"/>
              <a:ext cx="1091704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2" name="Collectors"/>
            <p:cNvSpPr txBox="1"/>
            <p:nvPr/>
          </p:nvSpPr>
          <p:spPr>
            <a:xfrm>
              <a:off x="53292" y="469407"/>
              <a:ext cx="985117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266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2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69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2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2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2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5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2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8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276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7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81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27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4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28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7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28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288" name="Arrow"/>
          <p:cNvSpPr/>
          <p:nvPr/>
        </p:nvSpPr>
        <p:spPr>
          <a:xfrm>
            <a:off x="2402446" y="46973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Command &amp; Control</a:t>
            </a:r>
          </a:p>
        </p:txBody>
      </p:sp>
      <p:sp>
        <p:nvSpPr>
          <p:cNvPr id="291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>
            <a:lvl1pPr marL="402336" indent="-335279" defTabSz="804672">
              <a:buSzPts val="1500"/>
              <a:buChar char="-"/>
              <a:defRPr sz="1500"/>
            </a:lvl1pPr>
            <a:lvl2pPr marL="874522" indent="-349250" defTabSz="804672">
              <a:buSzPts val="1500"/>
              <a:buChar char="-"/>
              <a:defRPr sz="1500"/>
            </a:lvl2pPr>
          </a:lstStyle>
          <a:p>
            <a:pPr/>
            <a:r>
              <a:t>Components of Command and Control: </a:t>
            </a:r>
          </a:p>
          <a:p>
            <a:pPr lvl="1">
              <a:defRPr sz="1200"/>
            </a:pPr>
            <a:r>
              <a:rPr sz="1500"/>
              <a:t>Obsolete!!!</a:t>
            </a:r>
          </a:p>
        </p:txBody>
      </p:sp>
      <p:grpSp>
        <p:nvGrpSpPr>
          <p:cNvPr id="294" name="Google Shape;592;p42"/>
          <p:cNvGrpSpPr/>
          <p:nvPr/>
        </p:nvGrpSpPr>
        <p:grpSpPr>
          <a:xfrm>
            <a:off x="9704450" y="4372702"/>
            <a:ext cx="894603" cy="1080903"/>
            <a:chOff x="0" y="0"/>
            <a:chExt cx="894601" cy="1080902"/>
          </a:xfrm>
        </p:grpSpPr>
        <p:sp>
          <p:nvSpPr>
            <p:cNvPr id="29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3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295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96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99" name="Google Shape;592;p42"/>
          <p:cNvGrpSpPr/>
          <p:nvPr/>
        </p:nvGrpSpPr>
        <p:grpSpPr>
          <a:xfrm>
            <a:off x="4527104" y="4253629"/>
            <a:ext cx="2134742" cy="1319049"/>
            <a:chOff x="0" y="0"/>
            <a:chExt cx="2134741" cy="1319047"/>
          </a:xfrm>
        </p:grpSpPr>
        <p:sp>
          <p:nvSpPr>
            <p:cNvPr id="297" name="Rounded Rectangle"/>
            <p:cNvSpPr/>
            <p:nvPr/>
          </p:nvSpPr>
          <p:spPr>
            <a:xfrm>
              <a:off x="-1" y="0"/>
              <a:ext cx="2134742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8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02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300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1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05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30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08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30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1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30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4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31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17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31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0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31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3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32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6" name="Istio API"/>
          <p:cNvGrpSpPr/>
          <p:nvPr/>
        </p:nvGrpSpPr>
        <p:grpSpPr>
          <a:xfrm>
            <a:off x="6784981" y="4357558"/>
            <a:ext cx="2573933" cy="1111192"/>
            <a:chOff x="0" y="0"/>
            <a:chExt cx="2573931" cy="1111190"/>
          </a:xfrm>
        </p:grpSpPr>
        <p:sp>
          <p:nvSpPr>
            <p:cNvPr id="324" name="Double Arrow"/>
            <p:cNvSpPr/>
            <p:nvPr/>
          </p:nvSpPr>
          <p:spPr>
            <a:xfrm>
              <a:off x="0" y="0"/>
              <a:ext cx="2573932" cy="1111191"/>
            </a:xfrm>
            <a:prstGeom prst="leftRightArrow">
              <a:avLst>
                <a:gd name="adj1" fmla="val 32000"/>
                <a:gd name="adj2" fmla="val 50288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5" name="Istio API"/>
            <p:cNvSpPr txBox="1"/>
            <p:nvPr/>
          </p:nvSpPr>
          <p:spPr>
            <a:xfrm>
              <a:off x="178815" y="411184"/>
              <a:ext cx="2216301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API</a:t>
              </a:r>
            </a:p>
          </p:txBody>
        </p:sp>
      </p:grpSp>
      <p:grpSp>
        <p:nvGrpSpPr>
          <p:cNvPr id="329" name="Istio Policy"/>
          <p:cNvGrpSpPr/>
          <p:nvPr/>
        </p:nvGrpSpPr>
        <p:grpSpPr>
          <a:xfrm>
            <a:off x="2635998" y="4109010"/>
            <a:ext cx="1767970" cy="1608288"/>
            <a:chOff x="0" y="0"/>
            <a:chExt cx="1767968" cy="1608287"/>
          </a:xfrm>
        </p:grpSpPr>
        <p:sp>
          <p:nvSpPr>
            <p:cNvPr id="327" name="Double Arrow"/>
            <p:cNvSpPr/>
            <p:nvPr/>
          </p:nvSpPr>
          <p:spPr>
            <a:xfrm>
              <a:off x="0" y="0"/>
              <a:ext cx="1767969" cy="1608288"/>
            </a:xfrm>
            <a:prstGeom prst="leftRightArrow">
              <a:avLst>
                <a:gd name="adj1" fmla="val 32000"/>
                <a:gd name="adj2" fmla="val 3474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8" name="Istio Policy"/>
            <p:cNvSpPr txBox="1"/>
            <p:nvPr/>
          </p:nvSpPr>
          <p:spPr>
            <a:xfrm>
              <a:off x="178815" y="659732"/>
              <a:ext cx="1410338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(Demo): Disk/Memory Usage on Kubernetes</a:t>
            </a:r>
          </a:p>
        </p:txBody>
      </p:sp>
      <p:sp>
        <p:nvSpPr>
          <p:cNvPr id="332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memory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335" name="Google Shape;592;p42"/>
          <p:cNvGrpSpPr/>
          <p:nvPr/>
        </p:nvGrpSpPr>
        <p:grpSpPr>
          <a:xfrm>
            <a:off x="9159655" y="5078657"/>
            <a:ext cx="894603" cy="1080903"/>
            <a:chOff x="0" y="0"/>
            <a:chExt cx="894601" cy="1080902"/>
          </a:xfrm>
        </p:grpSpPr>
        <p:sp>
          <p:nvSpPr>
            <p:cNvPr id="333" name="Rounded Rectangle"/>
            <p:cNvSpPr/>
            <p:nvPr/>
          </p:nvSpPr>
          <p:spPr>
            <a:xfrm>
              <a:off x="0" y="0"/>
              <a:ext cx="894602" cy="10809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4" name="Data Ingestion point"/>
            <p:cNvSpPr txBox="1"/>
            <p:nvPr/>
          </p:nvSpPr>
          <p:spPr>
            <a:xfrm>
              <a:off x="43671" y="237147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336" name="Google Shape;598;p42"/>
          <p:cNvSpPr/>
          <p:nvPr/>
        </p:nvSpPr>
        <p:spPr>
          <a:xfrm flipV="1">
            <a:off x="8013449" y="5572420"/>
            <a:ext cx="1185161" cy="6628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Google Shape;599;p42"/>
          <p:cNvSpPr/>
          <p:nvPr/>
        </p:nvSpPr>
        <p:spPr>
          <a:xfrm>
            <a:off x="1482981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8" name="Google Shape;616;p42"/>
          <p:cNvSpPr txBox="1"/>
          <p:nvPr/>
        </p:nvSpPr>
        <p:spPr>
          <a:xfrm>
            <a:off x="8046118" y="5593177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341" name="Google Shape;581;p42"/>
          <p:cNvGrpSpPr/>
          <p:nvPr/>
        </p:nvGrpSpPr>
        <p:grpSpPr>
          <a:xfrm>
            <a:off x="5432721" y="4547256"/>
            <a:ext cx="1175860" cy="597798"/>
            <a:chOff x="0" y="0"/>
            <a:chExt cx="1175858" cy="597796"/>
          </a:xfrm>
        </p:grpSpPr>
        <p:sp>
          <p:nvSpPr>
            <p:cNvPr id="339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0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342" name="vMEC (on k8s)"/>
          <p:cNvSpPr txBox="1"/>
          <p:nvPr/>
        </p:nvSpPr>
        <p:spPr>
          <a:xfrm>
            <a:off x="6827694" y="4244526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345" name="Google Shape;581;p42"/>
          <p:cNvGrpSpPr/>
          <p:nvPr/>
        </p:nvGrpSpPr>
        <p:grpSpPr>
          <a:xfrm>
            <a:off x="5432721" y="5270539"/>
            <a:ext cx="1279811" cy="650646"/>
            <a:chOff x="0" y="0"/>
            <a:chExt cx="1279810" cy="650645"/>
          </a:xfrm>
        </p:grpSpPr>
        <p:sp>
          <p:nvSpPr>
            <p:cNvPr id="343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4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348" name="Google Shape;581;p42"/>
          <p:cNvGrpSpPr/>
          <p:nvPr/>
        </p:nvGrpSpPr>
        <p:grpSpPr>
          <a:xfrm>
            <a:off x="5432721" y="6046670"/>
            <a:ext cx="1279811" cy="650646"/>
            <a:chOff x="0" y="0"/>
            <a:chExt cx="1279810" cy="650645"/>
          </a:xfrm>
        </p:grpSpPr>
        <p:sp>
          <p:nvSpPr>
            <p:cNvPr id="346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7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351" name="Google Shape;592;p42"/>
          <p:cNvGrpSpPr/>
          <p:nvPr/>
        </p:nvGrpSpPr>
        <p:grpSpPr>
          <a:xfrm>
            <a:off x="6921748" y="4962761"/>
            <a:ext cx="1091703" cy="1319049"/>
            <a:chOff x="0" y="0"/>
            <a:chExt cx="1091702" cy="1319047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0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354" name="Google Shape;581;p42"/>
          <p:cNvGrpSpPr/>
          <p:nvPr/>
        </p:nvGrpSpPr>
        <p:grpSpPr>
          <a:xfrm>
            <a:off x="2079993" y="4320726"/>
            <a:ext cx="1457282" cy="740872"/>
            <a:chOff x="0" y="0"/>
            <a:chExt cx="1457281" cy="740871"/>
          </a:xfrm>
        </p:grpSpPr>
        <p:sp>
          <p:nvSpPr>
            <p:cNvPr id="35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57" name="K8s…"/>
          <p:cNvGrpSpPr/>
          <p:nvPr/>
        </p:nvGrpSpPr>
        <p:grpSpPr>
          <a:xfrm>
            <a:off x="1950198" y="4904699"/>
            <a:ext cx="609201" cy="447161"/>
            <a:chOff x="0" y="0"/>
            <a:chExt cx="609200" cy="447160"/>
          </a:xfrm>
        </p:grpSpPr>
        <p:sp>
          <p:nvSpPr>
            <p:cNvPr id="35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0" name="K8s…"/>
          <p:cNvGrpSpPr/>
          <p:nvPr/>
        </p:nvGrpSpPr>
        <p:grpSpPr>
          <a:xfrm>
            <a:off x="2635998" y="4904699"/>
            <a:ext cx="609201" cy="447161"/>
            <a:chOff x="0" y="0"/>
            <a:chExt cx="609200" cy="447160"/>
          </a:xfrm>
        </p:grpSpPr>
        <p:sp>
          <p:nvSpPr>
            <p:cNvPr id="35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3" name="K8s…"/>
          <p:cNvGrpSpPr/>
          <p:nvPr/>
        </p:nvGrpSpPr>
        <p:grpSpPr>
          <a:xfrm>
            <a:off x="3321798" y="4904699"/>
            <a:ext cx="609201" cy="447161"/>
            <a:chOff x="0" y="0"/>
            <a:chExt cx="609200" cy="447160"/>
          </a:xfrm>
        </p:grpSpPr>
        <p:sp>
          <p:nvSpPr>
            <p:cNvPr id="36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6" name="Google Shape;581;p42"/>
          <p:cNvGrpSpPr/>
          <p:nvPr/>
        </p:nvGrpSpPr>
        <p:grpSpPr>
          <a:xfrm>
            <a:off x="2079993" y="5590726"/>
            <a:ext cx="1457282" cy="740872"/>
            <a:chOff x="0" y="0"/>
            <a:chExt cx="1457281" cy="740871"/>
          </a:xfrm>
        </p:grpSpPr>
        <p:sp>
          <p:nvSpPr>
            <p:cNvPr id="3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69" name="K8s…"/>
          <p:cNvGrpSpPr/>
          <p:nvPr/>
        </p:nvGrpSpPr>
        <p:grpSpPr>
          <a:xfrm>
            <a:off x="1950198" y="6174699"/>
            <a:ext cx="609201" cy="447161"/>
            <a:chOff x="0" y="0"/>
            <a:chExt cx="609200" cy="447160"/>
          </a:xfrm>
        </p:grpSpPr>
        <p:sp>
          <p:nvSpPr>
            <p:cNvPr id="3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2" name="K8s…"/>
          <p:cNvGrpSpPr/>
          <p:nvPr/>
        </p:nvGrpSpPr>
        <p:grpSpPr>
          <a:xfrm>
            <a:off x="2635998" y="6174699"/>
            <a:ext cx="609201" cy="447161"/>
            <a:chOff x="0" y="0"/>
            <a:chExt cx="609200" cy="447160"/>
          </a:xfrm>
        </p:grpSpPr>
        <p:sp>
          <p:nvSpPr>
            <p:cNvPr id="3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5" name="K8s…"/>
          <p:cNvGrpSpPr/>
          <p:nvPr/>
        </p:nvGrpSpPr>
        <p:grpSpPr>
          <a:xfrm>
            <a:off x="3321798" y="6174699"/>
            <a:ext cx="609201" cy="447161"/>
            <a:chOff x="0" y="0"/>
            <a:chExt cx="609200" cy="447160"/>
          </a:xfrm>
        </p:grpSpPr>
        <p:sp>
          <p:nvSpPr>
            <p:cNvPr id="3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376" name="Arrow"/>
          <p:cNvSpPr/>
          <p:nvPr/>
        </p:nvSpPr>
        <p:spPr>
          <a:xfrm>
            <a:off x="3774044" y="52180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79" name="Istio Policy"/>
          <p:cNvGrpSpPr/>
          <p:nvPr/>
        </p:nvGrpSpPr>
        <p:grpSpPr>
          <a:xfrm>
            <a:off x="3448798" y="2919199"/>
            <a:ext cx="2276663" cy="1055452"/>
            <a:chOff x="0" y="0"/>
            <a:chExt cx="2276662" cy="1055450"/>
          </a:xfrm>
        </p:grpSpPr>
        <p:sp>
          <p:nvSpPr>
            <p:cNvPr id="377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8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382" name="Google Shape;592;p42"/>
          <p:cNvGrpSpPr/>
          <p:nvPr/>
        </p:nvGrpSpPr>
        <p:grpSpPr>
          <a:xfrm>
            <a:off x="5749770" y="2750144"/>
            <a:ext cx="2134741" cy="1319049"/>
            <a:chOff x="0" y="0"/>
            <a:chExt cx="2134739" cy="1319047"/>
          </a:xfrm>
        </p:grpSpPr>
        <p:sp>
          <p:nvSpPr>
            <p:cNvPr id="380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1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85" name="Google Shape;592;p42"/>
          <p:cNvGrpSpPr/>
          <p:nvPr/>
        </p:nvGrpSpPr>
        <p:grpSpPr>
          <a:xfrm>
            <a:off x="9159655" y="2761181"/>
            <a:ext cx="894603" cy="1080903"/>
            <a:chOff x="0" y="0"/>
            <a:chExt cx="894601" cy="1080902"/>
          </a:xfrm>
        </p:grpSpPr>
        <p:sp>
          <p:nvSpPr>
            <p:cNvPr id="383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4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386" name="Line"/>
          <p:cNvSpPr/>
          <p:nvPr/>
        </p:nvSpPr>
        <p:spPr>
          <a:xfrm flipH="1" flipV="1">
            <a:off x="7884510" y="3253666"/>
            <a:ext cx="1231475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Google Shape;619;p42"/>
          <p:cNvSpPr txBox="1"/>
          <p:nvPr/>
        </p:nvSpPr>
        <p:spPr>
          <a:xfrm>
            <a:off x="7881790" y="3351086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390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388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9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391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92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95" name="Google Shape;581;p42"/>
          <p:cNvGrpSpPr/>
          <p:nvPr/>
        </p:nvGrpSpPr>
        <p:grpSpPr>
          <a:xfrm>
            <a:off x="1886756" y="3039234"/>
            <a:ext cx="1457284" cy="740872"/>
            <a:chOff x="0" y="0"/>
            <a:chExt cx="1457283" cy="740871"/>
          </a:xfrm>
        </p:grpSpPr>
        <p:sp>
          <p:nvSpPr>
            <p:cNvPr id="393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4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98" name="K8s…"/>
          <p:cNvGrpSpPr/>
          <p:nvPr/>
        </p:nvGrpSpPr>
        <p:grpSpPr>
          <a:xfrm>
            <a:off x="1756962" y="3623207"/>
            <a:ext cx="609199" cy="447161"/>
            <a:chOff x="0" y="0"/>
            <a:chExt cx="609197" cy="447160"/>
          </a:xfrm>
        </p:grpSpPr>
        <p:sp>
          <p:nvSpPr>
            <p:cNvPr id="39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7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1" name="K8s…"/>
          <p:cNvGrpSpPr/>
          <p:nvPr/>
        </p:nvGrpSpPr>
        <p:grpSpPr>
          <a:xfrm>
            <a:off x="2442762" y="3623207"/>
            <a:ext cx="609199" cy="447161"/>
            <a:chOff x="0" y="0"/>
            <a:chExt cx="609197" cy="447160"/>
          </a:xfrm>
        </p:grpSpPr>
        <p:sp>
          <p:nvSpPr>
            <p:cNvPr id="39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0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4" name="K8s…"/>
          <p:cNvGrpSpPr/>
          <p:nvPr/>
        </p:nvGrpSpPr>
        <p:grpSpPr>
          <a:xfrm>
            <a:off x="3128562" y="3623207"/>
            <a:ext cx="609199" cy="447161"/>
            <a:chOff x="0" y="0"/>
            <a:chExt cx="609197" cy="447160"/>
          </a:xfrm>
        </p:grpSpPr>
        <p:sp>
          <p:nvSpPr>
            <p:cNvPr id="4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3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05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08" name="Istio Policy"/>
          <p:cNvGrpSpPr/>
          <p:nvPr/>
        </p:nvGrpSpPr>
        <p:grpSpPr>
          <a:xfrm>
            <a:off x="45594" y="4251707"/>
            <a:ext cx="1860931" cy="879761"/>
            <a:chOff x="0" y="0"/>
            <a:chExt cx="1860930" cy="879759"/>
          </a:xfrm>
        </p:grpSpPr>
        <p:sp>
          <p:nvSpPr>
            <p:cNvPr id="406" name="Double Arrow"/>
            <p:cNvSpPr/>
            <p:nvPr/>
          </p:nvSpPr>
          <p:spPr>
            <a:xfrm>
              <a:off x="0" y="0"/>
              <a:ext cx="1860931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7" name="Web…"/>
            <p:cNvSpPr txBox="1"/>
            <p:nvPr/>
          </p:nvSpPr>
          <p:spPr>
            <a:xfrm>
              <a:off x="149049" y="193868"/>
              <a:ext cx="1562834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Web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/>
          <a:p>
            <a:pPr defTabSz="429768">
              <a:defRPr sz="1600"/>
            </a:pPr>
            <a:r>
              <a:t>Cloud Native Resource and traffic Analytics/Policies (Demo): Disk/Memory/Network Usage </a:t>
            </a:r>
            <a:r>
              <a:t>for video files servers </a:t>
            </a:r>
            <a:r>
              <a:t>on Kubernetes</a:t>
            </a:r>
          </a:p>
        </p:txBody>
      </p:sp>
      <p:sp>
        <p:nvSpPr>
          <p:cNvPr id="411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latencies, low throughput, memory and storage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414" name="Google Shape;592;p42"/>
          <p:cNvGrpSpPr/>
          <p:nvPr/>
        </p:nvGrpSpPr>
        <p:grpSpPr>
          <a:xfrm>
            <a:off x="9159655" y="5055409"/>
            <a:ext cx="894603" cy="1080904"/>
            <a:chOff x="0" y="0"/>
            <a:chExt cx="894601" cy="1080902"/>
          </a:xfrm>
        </p:grpSpPr>
        <p:sp>
          <p:nvSpPr>
            <p:cNvPr id="41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3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415" name="Google Shape;598;p42"/>
          <p:cNvSpPr/>
          <p:nvPr/>
        </p:nvSpPr>
        <p:spPr>
          <a:xfrm>
            <a:off x="7414893" y="5618140"/>
            <a:ext cx="1744763" cy="457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Google Shape;599;p42"/>
          <p:cNvSpPr/>
          <p:nvPr/>
        </p:nvSpPr>
        <p:spPr>
          <a:xfrm>
            <a:off x="894045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7" name="Google Shape;616;p42"/>
          <p:cNvSpPr txBox="1"/>
          <p:nvPr/>
        </p:nvSpPr>
        <p:spPr>
          <a:xfrm>
            <a:off x="7617172" y="5652334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420" name="Google Shape;581;p42"/>
          <p:cNvGrpSpPr/>
          <p:nvPr/>
        </p:nvGrpSpPr>
        <p:grpSpPr>
          <a:xfrm>
            <a:off x="4843786" y="4547256"/>
            <a:ext cx="1175860" cy="597798"/>
            <a:chOff x="0" y="0"/>
            <a:chExt cx="1175858" cy="597796"/>
          </a:xfrm>
        </p:grpSpPr>
        <p:sp>
          <p:nvSpPr>
            <p:cNvPr id="418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9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421" name="vMEC (on k8s)"/>
          <p:cNvSpPr txBox="1"/>
          <p:nvPr/>
        </p:nvSpPr>
        <p:spPr>
          <a:xfrm>
            <a:off x="6238759" y="4244526"/>
            <a:ext cx="127980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424" name="Google Shape;581;p42"/>
          <p:cNvGrpSpPr/>
          <p:nvPr/>
        </p:nvGrpSpPr>
        <p:grpSpPr>
          <a:xfrm>
            <a:off x="4843786" y="5270539"/>
            <a:ext cx="1279811" cy="650646"/>
            <a:chOff x="0" y="0"/>
            <a:chExt cx="1279810" cy="650645"/>
          </a:xfrm>
        </p:grpSpPr>
        <p:sp>
          <p:nvSpPr>
            <p:cNvPr id="422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3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427" name="Google Shape;581;p42"/>
          <p:cNvGrpSpPr/>
          <p:nvPr/>
        </p:nvGrpSpPr>
        <p:grpSpPr>
          <a:xfrm>
            <a:off x="4843786" y="6046670"/>
            <a:ext cx="1279811" cy="650646"/>
            <a:chOff x="0" y="0"/>
            <a:chExt cx="1279810" cy="650645"/>
          </a:xfrm>
        </p:grpSpPr>
        <p:sp>
          <p:nvSpPr>
            <p:cNvPr id="425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6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430" name="Google Shape;592;p42"/>
          <p:cNvGrpSpPr/>
          <p:nvPr/>
        </p:nvGrpSpPr>
        <p:grpSpPr>
          <a:xfrm>
            <a:off x="6332811" y="4962761"/>
            <a:ext cx="1091704" cy="1319049"/>
            <a:chOff x="0" y="0"/>
            <a:chExt cx="1091702" cy="1319047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9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433" name="Google Shape;581;p42"/>
          <p:cNvGrpSpPr/>
          <p:nvPr/>
        </p:nvGrpSpPr>
        <p:grpSpPr>
          <a:xfrm>
            <a:off x="1491056" y="4320726"/>
            <a:ext cx="1457283" cy="740872"/>
            <a:chOff x="0" y="0"/>
            <a:chExt cx="1457281" cy="740871"/>
          </a:xfrm>
        </p:grpSpPr>
        <p:sp>
          <p:nvSpPr>
            <p:cNvPr id="431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2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36" name="K8s…"/>
          <p:cNvGrpSpPr/>
          <p:nvPr/>
        </p:nvGrpSpPr>
        <p:grpSpPr>
          <a:xfrm>
            <a:off x="1361261" y="4904699"/>
            <a:ext cx="609201" cy="447161"/>
            <a:chOff x="0" y="0"/>
            <a:chExt cx="609200" cy="447160"/>
          </a:xfrm>
        </p:grpSpPr>
        <p:sp>
          <p:nvSpPr>
            <p:cNvPr id="434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5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39" name="K8s…"/>
          <p:cNvGrpSpPr/>
          <p:nvPr/>
        </p:nvGrpSpPr>
        <p:grpSpPr>
          <a:xfrm>
            <a:off x="2047062" y="4904699"/>
            <a:ext cx="609201" cy="447161"/>
            <a:chOff x="0" y="0"/>
            <a:chExt cx="609200" cy="447160"/>
          </a:xfrm>
        </p:grpSpPr>
        <p:sp>
          <p:nvSpPr>
            <p:cNvPr id="43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2" name="K8s…"/>
          <p:cNvGrpSpPr/>
          <p:nvPr/>
        </p:nvGrpSpPr>
        <p:grpSpPr>
          <a:xfrm>
            <a:off x="2732862" y="4904699"/>
            <a:ext cx="609201" cy="447161"/>
            <a:chOff x="0" y="0"/>
            <a:chExt cx="609200" cy="447160"/>
          </a:xfrm>
        </p:grpSpPr>
        <p:sp>
          <p:nvSpPr>
            <p:cNvPr id="44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5" name="Google Shape;581;p42"/>
          <p:cNvGrpSpPr/>
          <p:nvPr/>
        </p:nvGrpSpPr>
        <p:grpSpPr>
          <a:xfrm>
            <a:off x="1491056" y="5590726"/>
            <a:ext cx="1457283" cy="740872"/>
            <a:chOff x="0" y="0"/>
            <a:chExt cx="1457281" cy="740871"/>
          </a:xfrm>
        </p:grpSpPr>
        <p:sp>
          <p:nvSpPr>
            <p:cNvPr id="443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4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48" name="K8s…"/>
          <p:cNvGrpSpPr/>
          <p:nvPr/>
        </p:nvGrpSpPr>
        <p:grpSpPr>
          <a:xfrm>
            <a:off x="1361261" y="6174699"/>
            <a:ext cx="609201" cy="447161"/>
            <a:chOff x="0" y="0"/>
            <a:chExt cx="609200" cy="447160"/>
          </a:xfrm>
        </p:grpSpPr>
        <p:sp>
          <p:nvSpPr>
            <p:cNvPr id="44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1" name="K8s…"/>
          <p:cNvGrpSpPr/>
          <p:nvPr/>
        </p:nvGrpSpPr>
        <p:grpSpPr>
          <a:xfrm>
            <a:off x="2047062" y="6174699"/>
            <a:ext cx="609201" cy="447161"/>
            <a:chOff x="0" y="0"/>
            <a:chExt cx="609200" cy="447160"/>
          </a:xfrm>
        </p:grpSpPr>
        <p:sp>
          <p:nvSpPr>
            <p:cNvPr id="44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4" name="K8s…"/>
          <p:cNvGrpSpPr/>
          <p:nvPr/>
        </p:nvGrpSpPr>
        <p:grpSpPr>
          <a:xfrm>
            <a:off x="2732862" y="6174699"/>
            <a:ext cx="609201" cy="447161"/>
            <a:chOff x="0" y="0"/>
            <a:chExt cx="609200" cy="447160"/>
          </a:xfrm>
        </p:grpSpPr>
        <p:sp>
          <p:nvSpPr>
            <p:cNvPr id="45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7" name="Istio Policy"/>
          <p:cNvGrpSpPr/>
          <p:nvPr/>
        </p:nvGrpSpPr>
        <p:grpSpPr>
          <a:xfrm>
            <a:off x="2859862" y="2919199"/>
            <a:ext cx="2276663" cy="1055452"/>
            <a:chOff x="0" y="0"/>
            <a:chExt cx="2276662" cy="1055450"/>
          </a:xfrm>
        </p:grpSpPr>
        <p:sp>
          <p:nvSpPr>
            <p:cNvPr id="455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6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460" name="Google Shape;592;p42"/>
          <p:cNvGrpSpPr/>
          <p:nvPr/>
        </p:nvGrpSpPr>
        <p:grpSpPr>
          <a:xfrm>
            <a:off x="5160834" y="2750144"/>
            <a:ext cx="2134740" cy="1319049"/>
            <a:chOff x="0" y="0"/>
            <a:chExt cx="2134739" cy="1319047"/>
          </a:xfrm>
        </p:grpSpPr>
        <p:sp>
          <p:nvSpPr>
            <p:cNvPr id="458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9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463" name="Google Shape;592;p42"/>
          <p:cNvGrpSpPr/>
          <p:nvPr/>
        </p:nvGrpSpPr>
        <p:grpSpPr>
          <a:xfrm>
            <a:off x="9159655" y="2668192"/>
            <a:ext cx="894603" cy="1080903"/>
            <a:chOff x="0" y="0"/>
            <a:chExt cx="894601" cy="1080902"/>
          </a:xfrm>
        </p:grpSpPr>
        <p:sp>
          <p:nvSpPr>
            <p:cNvPr id="461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2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464" name="Line"/>
          <p:cNvSpPr/>
          <p:nvPr/>
        </p:nvSpPr>
        <p:spPr>
          <a:xfrm flipH="1" flipV="1">
            <a:off x="7295574" y="3178613"/>
            <a:ext cx="1834493" cy="30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Google Shape;619;p42"/>
          <p:cNvSpPr txBox="1"/>
          <p:nvPr/>
        </p:nvSpPr>
        <p:spPr>
          <a:xfrm>
            <a:off x="7384822" y="3429000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468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46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7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469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70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73" name="Google Shape;581;p42"/>
          <p:cNvGrpSpPr/>
          <p:nvPr/>
        </p:nvGrpSpPr>
        <p:grpSpPr>
          <a:xfrm>
            <a:off x="1297820" y="3039234"/>
            <a:ext cx="1457284" cy="740872"/>
            <a:chOff x="0" y="0"/>
            <a:chExt cx="1457283" cy="740871"/>
          </a:xfrm>
        </p:grpSpPr>
        <p:sp>
          <p:nvSpPr>
            <p:cNvPr id="471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2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76" name="K8s…"/>
          <p:cNvGrpSpPr/>
          <p:nvPr/>
        </p:nvGrpSpPr>
        <p:grpSpPr>
          <a:xfrm>
            <a:off x="1168026" y="3623207"/>
            <a:ext cx="609199" cy="447161"/>
            <a:chOff x="0" y="0"/>
            <a:chExt cx="609197" cy="447160"/>
          </a:xfrm>
        </p:grpSpPr>
        <p:sp>
          <p:nvSpPr>
            <p:cNvPr id="47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5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79" name="K8s…"/>
          <p:cNvGrpSpPr/>
          <p:nvPr/>
        </p:nvGrpSpPr>
        <p:grpSpPr>
          <a:xfrm>
            <a:off x="1853826" y="3623207"/>
            <a:ext cx="609199" cy="447161"/>
            <a:chOff x="0" y="0"/>
            <a:chExt cx="609197" cy="447160"/>
          </a:xfrm>
        </p:grpSpPr>
        <p:sp>
          <p:nvSpPr>
            <p:cNvPr id="47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8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82" name="K8s…"/>
          <p:cNvGrpSpPr/>
          <p:nvPr/>
        </p:nvGrpSpPr>
        <p:grpSpPr>
          <a:xfrm>
            <a:off x="2539626" y="3623207"/>
            <a:ext cx="609199" cy="447161"/>
            <a:chOff x="0" y="0"/>
            <a:chExt cx="609197" cy="447160"/>
          </a:xfrm>
        </p:grpSpPr>
        <p:sp>
          <p:nvSpPr>
            <p:cNvPr id="48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1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83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 with Video files server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87" name="Can 1"/>
          <p:cNvGrpSpPr/>
          <p:nvPr/>
        </p:nvGrpSpPr>
        <p:grpSpPr>
          <a:xfrm>
            <a:off x="3640486" y="4282606"/>
            <a:ext cx="511446" cy="501487"/>
            <a:chOff x="-1" y="0"/>
            <a:chExt cx="511445" cy="501486"/>
          </a:xfrm>
        </p:grpSpPr>
        <p:sp>
          <p:nvSpPr>
            <p:cNvPr id="484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5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0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488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9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494" name="Can 58"/>
          <p:cNvGrpSpPr/>
          <p:nvPr/>
        </p:nvGrpSpPr>
        <p:grpSpPr>
          <a:xfrm>
            <a:off x="3792886" y="4435006"/>
            <a:ext cx="511446" cy="501487"/>
            <a:chOff x="-1" y="0"/>
            <a:chExt cx="511445" cy="501486"/>
          </a:xfrm>
        </p:grpSpPr>
        <p:sp>
          <p:nvSpPr>
            <p:cNvPr id="49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8" name="Can 59"/>
          <p:cNvGrpSpPr/>
          <p:nvPr/>
        </p:nvGrpSpPr>
        <p:grpSpPr>
          <a:xfrm>
            <a:off x="3945286" y="4587406"/>
            <a:ext cx="511446" cy="501487"/>
            <a:chOff x="-1" y="0"/>
            <a:chExt cx="511445" cy="501486"/>
          </a:xfrm>
        </p:grpSpPr>
        <p:sp>
          <p:nvSpPr>
            <p:cNvPr id="4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9" name="Straight Arrow Connector 3"/>
          <p:cNvSpPr/>
          <p:nvPr/>
        </p:nvSpPr>
        <p:spPr>
          <a:xfrm flipV="1">
            <a:off x="3264613" y="4681739"/>
            <a:ext cx="400376" cy="2821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Straight Arrow Connector 6"/>
          <p:cNvSpPr/>
          <p:nvPr/>
        </p:nvSpPr>
        <p:spPr>
          <a:xfrm>
            <a:off x="3082845" y="4002518"/>
            <a:ext cx="544943" cy="35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4" name="Straight Arrow Connector 8"/>
          <p:cNvSpPr/>
          <p:nvPr/>
        </p:nvSpPr>
        <p:spPr>
          <a:xfrm>
            <a:off x="3164773" y="4937619"/>
            <a:ext cx="735122" cy="124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2" name="Arrow"/>
          <p:cNvSpPr/>
          <p:nvPr/>
        </p:nvSpPr>
        <p:spPr>
          <a:xfrm>
            <a:off x="3564706" y="5432554"/>
            <a:ext cx="1279292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Istio Service View</a:t>
            </a:r>
          </a:p>
        </p:txBody>
      </p:sp>
      <p:grpSp>
        <p:nvGrpSpPr>
          <p:cNvPr id="509" name="Google Shape;592;p42"/>
          <p:cNvGrpSpPr/>
          <p:nvPr/>
        </p:nvGrpSpPr>
        <p:grpSpPr>
          <a:xfrm>
            <a:off x="9400955" y="5411009"/>
            <a:ext cx="894603" cy="1080904"/>
            <a:chOff x="0" y="0"/>
            <a:chExt cx="894601" cy="1080902"/>
          </a:xfrm>
        </p:grpSpPr>
        <p:sp>
          <p:nvSpPr>
            <p:cNvPr id="507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8" name="Data Ingestion point"/>
            <p:cNvSpPr txBox="1"/>
            <p:nvPr/>
          </p:nvSpPr>
          <p:spPr>
            <a:xfrm>
              <a:off x="43671" y="323895"/>
              <a:ext cx="807259" cy="433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Kafka</a:t>
              </a:r>
            </a:p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Service</a:t>
              </a:r>
            </a:p>
          </p:txBody>
        </p:sp>
      </p:grpSp>
      <p:sp>
        <p:nvSpPr>
          <p:cNvPr id="510" name="Google Shape;598;p42"/>
          <p:cNvSpPr/>
          <p:nvPr/>
        </p:nvSpPr>
        <p:spPr>
          <a:xfrm flipV="1">
            <a:off x="8386988" y="5983960"/>
            <a:ext cx="993996" cy="17947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Google Shape;599;p42"/>
          <p:cNvSpPr/>
          <p:nvPr/>
        </p:nvSpPr>
        <p:spPr>
          <a:xfrm>
            <a:off x="1224245" y="1628219"/>
            <a:ext cx="7135325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12" name="Google Shape;616;p42"/>
          <p:cNvSpPr txBox="1"/>
          <p:nvPr/>
        </p:nvSpPr>
        <p:spPr>
          <a:xfrm>
            <a:off x="8338668" y="6116160"/>
            <a:ext cx="1091702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513" name="vMEC (on k8s)"/>
          <p:cNvSpPr txBox="1"/>
          <p:nvPr/>
        </p:nvSpPr>
        <p:spPr>
          <a:xfrm>
            <a:off x="3831104" y="6398304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grpSp>
        <p:nvGrpSpPr>
          <p:cNvPr id="516" name="Google Shape;592;p42"/>
          <p:cNvGrpSpPr/>
          <p:nvPr/>
        </p:nvGrpSpPr>
        <p:grpSpPr>
          <a:xfrm>
            <a:off x="7002619" y="1653124"/>
            <a:ext cx="1358536" cy="839435"/>
            <a:chOff x="0" y="0"/>
            <a:chExt cx="1358535" cy="839434"/>
          </a:xfrm>
        </p:grpSpPr>
        <p:sp>
          <p:nvSpPr>
            <p:cNvPr id="514" name="Rounded Rectangle"/>
            <p:cNvSpPr/>
            <p:nvPr/>
          </p:nvSpPr>
          <p:spPr>
            <a:xfrm>
              <a:off x="-1" y="0"/>
              <a:ext cx="1358536" cy="839435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5" name="Istio Pilot + Mixer"/>
            <p:cNvSpPr txBox="1"/>
            <p:nvPr/>
          </p:nvSpPr>
          <p:spPr>
            <a:xfrm>
              <a:off x="447149" y="234070"/>
              <a:ext cx="626922" cy="371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519" name="Google Shape;592;p42"/>
          <p:cNvGrpSpPr/>
          <p:nvPr/>
        </p:nvGrpSpPr>
        <p:grpSpPr>
          <a:xfrm>
            <a:off x="9159655" y="2810320"/>
            <a:ext cx="894603" cy="1080903"/>
            <a:chOff x="0" y="0"/>
            <a:chExt cx="894601" cy="1080902"/>
          </a:xfrm>
        </p:grpSpPr>
        <p:sp>
          <p:nvSpPr>
            <p:cNvPr id="517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8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520" name="Line"/>
          <p:cNvSpPr/>
          <p:nvPr/>
        </p:nvSpPr>
        <p:spPr>
          <a:xfrm flipH="1" flipV="1">
            <a:off x="8168120" y="2477887"/>
            <a:ext cx="961947" cy="730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Google Shape;619;p42"/>
          <p:cNvSpPr txBox="1"/>
          <p:nvPr/>
        </p:nvSpPr>
        <p:spPr>
          <a:xfrm>
            <a:off x="8438922" y="2268811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524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52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3" name="Data Analytics"/>
            <p:cNvSpPr txBox="1"/>
            <p:nvPr/>
          </p:nvSpPr>
          <p:spPr>
            <a:xfrm>
              <a:off x="43671" y="260395"/>
              <a:ext cx="807259" cy="56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Data Analytics</a:t>
              </a:r>
            </a:p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(Flink??)</a:t>
              </a:r>
            </a:p>
          </p:txBody>
        </p:sp>
      </p:grpSp>
      <p:sp>
        <p:nvSpPr>
          <p:cNvPr id="525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6" name="Connection Line"/>
          <p:cNvSpPr/>
          <p:nvPr/>
        </p:nvSpPr>
        <p:spPr>
          <a:xfrm>
            <a:off x="10321183" y="4746013"/>
            <a:ext cx="1184765" cy="1305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7" name="Google Shape;580;p42"/>
          <p:cNvSpPr txBox="1"/>
          <p:nvPr/>
        </p:nvSpPr>
        <p:spPr>
          <a:xfrm>
            <a:off x="567998" y="450945"/>
            <a:ext cx="4940614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Clients: </a:t>
            </a:r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REST Client</a:t>
            </a:r>
            <a:endParaRPr sz="1200"/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GRPC Client</a:t>
            </a:r>
          </a:p>
        </p:txBody>
      </p:sp>
      <p:grpSp>
        <p:nvGrpSpPr>
          <p:cNvPr id="530" name="Istio Policy"/>
          <p:cNvGrpSpPr/>
          <p:nvPr/>
        </p:nvGrpSpPr>
        <p:grpSpPr>
          <a:xfrm>
            <a:off x="20464" y="2792462"/>
            <a:ext cx="1724754" cy="1273076"/>
            <a:chOff x="0" y="0"/>
            <a:chExt cx="1724753" cy="1273075"/>
          </a:xfrm>
        </p:grpSpPr>
        <p:sp>
          <p:nvSpPr>
            <p:cNvPr id="528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9" name="REST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REST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31" name="Istio Ingress Gateway"/>
          <p:cNvSpPr/>
          <p:nvPr/>
        </p:nvSpPr>
        <p:spPr>
          <a:xfrm rot="16200000">
            <a:off x="170092" y="3974858"/>
            <a:ext cx="4683560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32" name="FS…"/>
          <p:cNvSpPr/>
          <p:nvPr/>
        </p:nvSpPr>
        <p:spPr>
          <a:xfrm>
            <a:off x="3291226" y="2474715"/>
            <a:ext cx="1185796" cy="1752113"/>
          </a:xfrm>
          <a:prstGeom prst="roundRect">
            <a:avLst>
              <a:gd name="adj" fmla="val 11977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3" name="Fibo…"/>
          <p:cNvSpPr/>
          <p:nvPr/>
        </p:nvSpPr>
        <p:spPr>
          <a:xfrm>
            <a:off x="5107460" y="2190389"/>
            <a:ext cx="1277770" cy="1293191"/>
          </a:xfrm>
          <a:prstGeom prst="roundRect">
            <a:avLst>
              <a:gd name="adj" fmla="val 8614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4" name="Guide…"/>
          <p:cNvSpPr/>
          <p:nvPr/>
        </p:nvSpPr>
        <p:spPr>
          <a:xfrm>
            <a:off x="4864513" y="4748801"/>
            <a:ext cx="1606007" cy="814035"/>
          </a:xfrm>
          <a:prstGeom prst="roundRect">
            <a:avLst>
              <a:gd name="adj" fmla="val 13522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(GRPC Service)</a:t>
            </a:r>
          </a:p>
        </p:txBody>
      </p:sp>
      <p:sp>
        <p:nvSpPr>
          <p:cNvPr id="535" name="Google Shape;598;p42"/>
          <p:cNvSpPr/>
          <p:nvPr/>
        </p:nvSpPr>
        <p:spPr>
          <a:xfrm>
            <a:off x="17256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8" name="Istio Policy"/>
          <p:cNvGrpSpPr/>
          <p:nvPr/>
        </p:nvGrpSpPr>
        <p:grpSpPr>
          <a:xfrm>
            <a:off x="20464" y="4620086"/>
            <a:ext cx="1724754" cy="1273076"/>
            <a:chOff x="0" y="0"/>
            <a:chExt cx="1724753" cy="1273075"/>
          </a:xfrm>
        </p:grpSpPr>
        <p:sp>
          <p:nvSpPr>
            <p:cNvPr id="536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7" name="GRPC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GRPC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39" name="Google Shape;598;p42"/>
          <p:cNvSpPr/>
          <p:nvPr/>
        </p:nvSpPr>
        <p:spPr>
          <a:xfrm>
            <a:off x="1725682" y="5256624"/>
            <a:ext cx="567847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Google Shape;598;p42"/>
          <p:cNvSpPr/>
          <p:nvPr/>
        </p:nvSpPr>
        <p:spPr>
          <a:xfrm>
            <a:off x="2741682" y="5290334"/>
            <a:ext cx="2103901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Google Shape;598;p42"/>
          <p:cNvSpPr/>
          <p:nvPr/>
        </p:nvSpPr>
        <p:spPr>
          <a:xfrm>
            <a:off x="27543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Google Shape;598;p42"/>
          <p:cNvSpPr/>
          <p:nvPr/>
        </p:nvSpPr>
        <p:spPr>
          <a:xfrm>
            <a:off x="5815584" y="3499487"/>
            <a:ext cx="1" cy="123340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Google Shape;598;p42"/>
          <p:cNvSpPr/>
          <p:nvPr/>
        </p:nvSpPr>
        <p:spPr>
          <a:xfrm>
            <a:off x="3818840" y="4238899"/>
            <a:ext cx="1059747" cy="58358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Google Shape;598;p42"/>
          <p:cNvSpPr/>
          <p:nvPr/>
        </p:nvSpPr>
        <p:spPr>
          <a:xfrm flipV="1">
            <a:off x="4507984" y="2861154"/>
            <a:ext cx="567847" cy="567846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5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4251" y="2670962"/>
            <a:ext cx="1059746" cy="58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472" y="2268075"/>
            <a:ext cx="1059747" cy="58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1*yqgSQu9GTNAZDyXqcYlL1Q.png" descr="1*yqgSQu9GTNAZDyXqcYlL1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418" y="4827222"/>
            <a:ext cx="1476196" cy="240875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REST"/>
          <p:cNvSpPr txBox="1"/>
          <p:nvPr/>
        </p:nvSpPr>
        <p:spPr>
          <a:xfrm>
            <a:off x="1765189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49" name="REST"/>
          <p:cNvSpPr txBox="1"/>
          <p:nvPr/>
        </p:nvSpPr>
        <p:spPr>
          <a:xfrm>
            <a:off x="2754382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50" name="REST"/>
          <p:cNvSpPr txBox="1"/>
          <p:nvPr/>
        </p:nvSpPr>
        <p:spPr>
          <a:xfrm>
            <a:off x="4507984" y="2840837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51" name="GRPC"/>
          <p:cNvSpPr txBox="1"/>
          <p:nvPr/>
        </p:nvSpPr>
        <p:spPr>
          <a:xfrm>
            <a:off x="1765189" y="5033899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52" name="GRPC"/>
          <p:cNvSpPr txBox="1"/>
          <p:nvPr/>
        </p:nvSpPr>
        <p:spPr>
          <a:xfrm>
            <a:off x="4381389" y="4408773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53" name="GRPC"/>
          <p:cNvSpPr txBox="1"/>
          <p:nvPr/>
        </p:nvSpPr>
        <p:spPr>
          <a:xfrm>
            <a:off x="5812077" y="3994271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pic>
        <p:nvPicPr>
          <p:cNvPr id="554" name="cacti_graph_5_rra8_load.png" descr="cacti_graph_5_rra8_loa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6860" y="2641895"/>
            <a:ext cx="1358537" cy="641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ram-usage-monitor.png" descr="ram-usage-monit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173" y="4121248"/>
            <a:ext cx="1846553" cy="766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8" name="Google Shape;592;p42"/>
          <p:cNvGrpSpPr/>
          <p:nvPr/>
        </p:nvGrpSpPr>
        <p:grpSpPr>
          <a:xfrm>
            <a:off x="7479365" y="5733200"/>
            <a:ext cx="894603" cy="1080903"/>
            <a:chOff x="0" y="0"/>
            <a:chExt cx="894601" cy="1080902"/>
          </a:xfrm>
        </p:grpSpPr>
        <p:sp>
          <p:nvSpPr>
            <p:cNvPr id="55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7" name="Data Ingestion point"/>
            <p:cNvSpPr txBox="1"/>
            <p:nvPr/>
          </p:nvSpPr>
          <p:spPr>
            <a:xfrm>
              <a:off x="43671" y="387395"/>
              <a:ext cx="807259" cy="306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pic>
        <p:nvPicPr>
          <p:cNvPr id="559" name="bandwidth-expanded-2.png" descr="bandwidth-expanded-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4322" y="4939835"/>
            <a:ext cx="1854254" cy="795609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580;p42"/>
          <p:cNvSpPr txBox="1"/>
          <p:nvPr/>
        </p:nvSpPr>
        <p:spPr>
          <a:xfrm>
            <a:off x="6182628" y="482563"/>
            <a:ext cx="4940613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255529" indent="-21294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72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Backend Components: </a:t>
            </a:r>
          </a:p>
          <a:p>
            <a:pPr lvl="1" marL="570208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Services on everest-app namespace: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FS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Fibo: Can generate high CPU usage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Guide: Can generate high network trafic and/or memory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Version &amp; Pod’s view</a:t>
            </a:r>
          </a:p>
        </p:txBody>
      </p:sp>
      <p:sp>
        <p:nvSpPr>
          <p:cNvPr id="563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127286"/>
          </a:xfrm>
          <a:prstGeom prst="rect">
            <a:avLst/>
          </a:prstGeom>
        </p:spPr>
        <p:txBody>
          <a:bodyPr/>
          <a:lstStyle/>
          <a:p>
            <a:pPr marL="126187" indent="-105156" defTabSz="252374">
              <a:buSzPts val="400"/>
              <a:buChar char="-"/>
              <a:defRPr sz="480"/>
            </a:pPr>
            <a:r>
              <a:t>Scenario: </a:t>
            </a:r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4 types of clients: regular, cpu-, memory-, network traffic-intensive clients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Collector send streams of performance data, metric and tracing to analytics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Registry contains rules: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Category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Actions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Analytics process the stream and yield: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Critical: cpu, memory, network ???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High: 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Normal: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Low:</a:t>
            </a:r>
          </a:p>
        </p:txBody>
      </p:sp>
      <p:sp>
        <p:nvSpPr>
          <p:cNvPr id="564" name="Google Shape;599;p42"/>
          <p:cNvSpPr/>
          <p:nvPr/>
        </p:nvSpPr>
        <p:spPr>
          <a:xfrm>
            <a:off x="894045" y="1628219"/>
            <a:ext cx="8068126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67" name="K8s…"/>
          <p:cNvGrpSpPr/>
          <p:nvPr/>
        </p:nvGrpSpPr>
        <p:grpSpPr>
          <a:xfrm>
            <a:off x="3884446" y="1829278"/>
            <a:ext cx="609199" cy="447161"/>
            <a:chOff x="0" y="0"/>
            <a:chExt cx="609197" cy="447160"/>
          </a:xfrm>
        </p:grpSpPr>
        <p:sp>
          <p:nvSpPr>
            <p:cNvPr id="56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6" name="FS-v1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FS-v1</a:t>
              </a:r>
            </a:p>
          </p:txBody>
        </p:sp>
      </p:grpSp>
      <p:sp>
        <p:nvSpPr>
          <p:cNvPr id="568" name="Google Shape;580;p42"/>
          <p:cNvSpPr txBox="1"/>
          <p:nvPr/>
        </p:nvSpPr>
        <p:spPr>
          <a:xfrm>
            <a:off x="567999" y="636528"/>
            <a:ext cx="3928051" cy="102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 App (everest-app namespace)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Everest: Kafka, registry, command and analytics (everest namespace)</a:t>
            </a:r>
          </a:p>
        </p:txBody>
      </p:sp>
      <p:grpSp>
        <p:nvGrpSpPr>
          <p:cNvPr id="572" name="Can 1"/>
          <p:cNvGrpSpPr/>
          <p:nvPr/>
        </p:nvGrpSpPr>
        <p:grpSpPr>
          <a:xfrm>
            <a:off x="4829563" y="1848934"/>
            <a:ext cx="511446" cy="501487"/>
            <a:chOff x="-1" y="0"/>
            <a:chExt cx="511445" cy="501486"/>
          </a:xfrm>
        </p:grpSpPr>
        <p:sp>
          <p:nvSpPr>
            <p:cNvPr id="56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75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573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4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79" name="Can 59"/>
          <p:cNvGrpSpPr/>
          <p:nvPr/>
        </p:nvGrpSpPr>
        <p:grpSpPr>
          <a:xfrm>
            <a:off x="4992899" y="1982405"/>
            <a:ext cx="511446" cy="501487"/>
            <a:chOff x="-1" y="0"/>
            <a:chExt cx="511445" cy="501486"/>
          </a:xfrm>
        </p:grpSpPr>
        <p:sp>
          <p:nvSpPr>
            <p:cNvPr id="576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7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7" name="Straight Arrow Connector 6"/>
          <p:cNvSpPr/>
          <p:nvPr/>
        </p:nvSpPr>
        <p:spPr>
          <a:xfrm>
            <a:off x="4505572" y="2069393"/>
            <a:ext cx="311293" cy="1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83" name="Istio Policy"/>
          <p:cNvGrpSpPr/>
          <p:nvPr/>
        </p:nvGrpSpPr>
        <p:grpSpPr>
          <a:xfrm>
            <a:off x="45595" y="2989120"/>
            <a:ext cx="1191892" cy="879761"/>
            <a:chOff x="0" y="0"/>
            <a:chExt cx="1191891" cy="879759"/>
          </a:xfrm>
        </p:grpSpPr>
        <p:sp>
          <p:nvSpPr>
            <p:cNvPr id="581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2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6" name="Istio Policy"/>
          <p:cNvGrpSpPr/>
          <p:nvPr/>
        </p:nvGrpSpPr>
        <p:grpSpPr>
          <a:xfrm>
            <a:off x="45595" y="5396907"/>
            <a:ext cx="1191892" cy="879761"/>
            <a:chOff x="0" y="0"/>
            <a:chExt cx="1191891" cy="879759"/>
          </a:xfrm>
        </p:grpSpPr>
        <p:sp>
          <p:nvSpPr>
            <p:cNvPr id="584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5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9" name="Istio Policy"/>
          <p:cNvGrpSpPr/>
          <p:nvPr/>
        </p:nvGrpSpPr>
        <p:grpSpPr>
          <a:xfrm>
            <a:off x="45595" y="1726532"/>
            <a:ext cx="1191892" cy="879761"/>
            <a:chOff x="0" y="0"/>
            <a:chExt cx="1191891" cy="879759"/>
          </a:xfrm>
        </p:grpSpPr>
        <p:sp>
          <p:nvSpPr>
            <p:cNvPr id="587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8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590" name="Istio Ingress Gateway"/>
          <p:cNvSpPr/>
          <p:nvPr/>
        </p:nvSpPr>
        <p:spPr>
          <a:xfrm rot="16200000">
            <a:off x="-861584" y="3974858"/>
            <a:ext cx="4683559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91" name="FS…"/>
          <p:cNvSpPr/>
          <p:nvPr/>
        </p:nvSpPr>
        <p:spPr>
          <a:xfrm>
            <a:off x="2099959" y="1846955"/>
            <a:ext cx="941180" cy="2144084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594" name="K8s…"/>
          <p:cNvGrpSpPr/>
          <p:nvPr/>
        </p:nvGrpSpPr>
        <p:grpSpPr>
          <a:xfrm>
            <a:off x="3822521" y="3684687"/>
            <a:ext cx="609199" cy="447161"/>
            <a:chOff x="0" y="0"/>
            <a:chExt cx="609197" cy="447160"/>
          </a:xfrm>
        </p:grpSpPr>
        <p:sp>
          <p:nvSpPr>
            <p:cNvPr id="59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3" name="FS-v2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FS-v2</a:t>
              </a:r>
            </a:p>
          </p:txBody>
        </p:sp>
      </p:grpSp>
      <p:grpSp>
        <p:nvGrpSpPr>
          <p:cNvPr id="598" name="Can 1"/>
          <p:cNvGrpSpPr/>
          <p:nvPr/>
        </p:nvGrpSpPr>
        <p:grpSpPr>
          <a:xfrm>
            <a:off x="4567614" y="3171812"/>
            <a:ext cx="511446" cy="501487"/>
            <a:chOff x="-1" y="0"/>
            <a:chExt cx="511445" cy="501486"/>
          </a:xfrm>
        </p:grpSpPr>
        <p:sp>
          <p:nvSpPr>
            <p:cNvPr id="5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02" name="Can 59"/>
          <p:cNvGrpSpPr/>
          <p:nvPr/>
        </p:nvGrpSpPr>
        <p:grpSpPr>
          <a:xfrm>
            <a:off x="4730950" y="3305283"/>
            <a:ext cx="511446" cy="501487"/>
            <a:chOff x="-1" y="0"/>
            <a:chExt cx="511445" cy="501486"/>
          </a:xfrm>
        </p:grpSpPr>
        <p:sp>
          <p:nvSpPr>
            <p:cNvPr id="59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8" name="Straight Arrow Connector 6"/>
          <p:cNvSpPr/>
          <p:nvPr/>
        </p:nvSpPr>
        <p:spPr>
          <a:xfrm>
            <a:off x="4358827" y="3609818"/>
            <a:ext cx="196089" cy="1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06" name="K8s…"/>
          <p:cNvGrpSpPr/>
          <p:nvPr/>
        </p:nvGrpSpPr>
        <p:grpSpPr>
          <a:xfrm>
            <a:off x="3903611" y="5382081"/>
            <a:ext cx="609199" cy="447161"/>
            <a:chOff x="0" y="0"/>
            <a:chExt cx="609197" cy="447160"/>
          </a:xfrm>
        </p:grpSpPr>
        <p:sp>
          <p:nvSpPr>
            <p:cNvPr id="60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5" name="FS-v3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FS-v3</a:t>
              </a:r>
            </a:p>
          </p:txBody>
        </p:sp>
      </p:grpSp>
      <p:grpSp>
        <p:nvGrpSpPr>
          <p:cNvPr id="610" name="Can 1"/>
          <p:cNvGrpSpPr/>
          <p:nvPr/>
        </p:nvGrpSpPr>
        <p:grpSpPr>
          <a:xfrm>
            <a:off x="4672385" y="5885427"/>
            <a:ext cx="511446" cy="501487"/>
            <a:chOff x="-1" y="0"/>
            <a:chExt cx="511445" cy="501486"/>
          </a:xfrm>
        </p:grpSpPr>
        <p:sp>
          <p:nvSpPr>
            <p:cNvPr id="60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14" name="Can 59"/>
          <p:cNvGrpSpPr/>
          <p:nvPr/>
        </p:nvGrpSpPr>
        <p:grpSpPr>
          <a:xfrm>
            <a:off x="4835721" y="6018898"/>
            <a:ext cx="511446" cy="501487"/>
            <a:chOff x="-1" y="0"/>
            <a:chExt cx="511445" cy="501486"/>
          </a:xfrm>
        </p:grpSpPr>
        <p:sp>
          <p:nvSpPr>
            <p:cNvPr id="61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9" name="Straight Arrow Connector 6"/>
          <p:cNvSpPr/>
          <p:nvPr/>
        </p:nvSpPr>
        <p:spPr>
          <a:xfrm>
            <a:off x="4433704" y="5771833"/>
            <a:ext cx="227457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18" name="K8s…"/>
          <p:cNvGrpSpPr/>
          <p:nvPr/>
        </p:nvGrpSpPr>
        <p:grpSpPr>
          <a:xfrm>
            <a:off x="2084728" y="5403897"/>
            <a:ext cx="609199" cy="447161"/>
            <a:chOff x="0" y="0"/>
            <a:chExt cx="609197" cy="447160"/>
          </a:xfrm>
        </p:grpSpPr>
        <p:sp>
          <p:nvSpPr>
            <p:cNvPr id="61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7" name="FS-standalone-v2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FS-standalone-v2</a:t>
              </a:r>
            </a:p>
          </p:txBody>
        </p:sp>
      </p:grpSp>
      <p:grpSp>
        <p:nvGrpSpPr>
          <p:cNvPr id="622" name="Can 1"/>
          <p:cNvGrpSpPr/>
          <p:nvPr/>
        </p:nvGrpSpPr>
        <p:grpSpPr>
          <a:xfrm>
            <a:off x="2853501" y="5907242"/>
            <a:ext cx="511446" cy="501487"/>
            <a:chOff x="-1" y="0"/>
            <a:chExt cx="511445" cy="501486"/>
          </a:xfrm>
        </p:grpSpPr>
        <p:sp>
          <p:nvSpPr>
            <p:cNvPr id="61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26" name="Can 59"/>
          <p:cNvGrpSpPr/>
          <p:nvPr/>
        </p:nvGrpSpPr>
        <p:grpSpPr>
          <a:xfrm>
            <a:off x="3016838" y="6040713"/>
            <a:ext cx="511446" cy="501487"/>
            <a:chOff x="-1" y="0"/>
            <a:chExt cx="511445" cy="501486"/>
          </a:xfrm>
        </p:grpSpPr>
        <p:sp>
          <p:nvSpPr>
            <p:cNvPr id="623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4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0" name="Straight Arrow Connector 6"/>
          <p:cNvSpPr/>
          <p:nvPr/>
        </p:nvSpPr>
        <p:spPr>
          <a:xfrm>
            <a:off x="2614821" y="5793648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30" name="K8s…"/>
          <p:cNvGrpSpPr/>
          <p:nvPr/>
        </p:nvGrpSpPr>
        <p:grpSpPr>
          <a:xfrm>
            <a:off x="2081916" y="4484273"/>
            <a:ext cx="609199" cy="447161"/>
            <a:chOff x="0" y="0"/>
            <a:chExt cx="609197" cy="447160"/>
          </a:xfrm>
        </p:grpSpPr>
        <p:sp>
          <p:nvSpPr>
            <p:cNvPr id="62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9" name="FS-standalone-v1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FS-standalone-v1</a:t>
              </a:r>
            </a:p>
          </p:txBody>
        </p:sp>
      </p:grpSp>
      <p:grpSp>
        <p:nvGrpSpPr>
          <p:cNvPr id="634" name="Can 1"/>
          <p:cNvGrpSpPr/>
          <p:nvPr/>
        </p:nvGrpSpPr>
        <p:grpSpPr>
          <a:xfrm>
            <a:off x="2850689" y="4987618"/>
            <a:ext cx="511446" cy="501487"/>
            <a:chOff x="-1" y="0"/>
            <a:chExt cx="511445" cy="501486"/>
          </a:xfrm>
        </p:grpSpPr>
        <p:sp>
          <p:nvSpPr>
            <p:cNvPr id="63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38" name="Can 59"/>
          <p:cNvGrpSpPr/>
          <p:nvPr/>
        </p:nvGrpSpPr>
        <p:grpSpPr>
          <a:xfrm>
            <a:off x="3014026" y="5121089"/>
            <a:ext cx="511446" cy="501487"/>
            <a:chOff x="-1" y="0"/>
            <a:chExt cx="511445" cy="501486"/>
          </a:xfrm>
        </p:grpSpPr>
        <p:sp>
          <p:nvSpPr>
            <p:cNvPr id="63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1" name="Straight Arrow Connector 6"/>
          <p:cNvSpPr/>
          <p:nvPr/>
        </p:nvSpPr>
        <p:spPr>
          <a:xfrm>
            <a:off x="2612009" y="4874024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40" name="Google Shape;598;p42"/>
          <p:cNvSpPr/>
          <p:nvPr/>
        </p:nvSpPr>
        <p:spPr>
          <a:xfrm>
            <a:off x="2384025" y="3975392"/>
            <a:ext cx="1" cy="501487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1" name="Google Shape;598;p42"/>
          <p:cNvSpPr/>
          <p:nvPr/>
        </p:nvSpPr>
        <p:spPr>
          <a:xfrm flipH="1">
            <a:off x="2511025" y="4006082"/>
            <a:ext cx="1" cy="140354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2" name="Google Shape;598;p42"/>
          <p:cNvSpPr/>
          <p:nvPr/>
        </p:nvSpPr>
        <p:spPr>
          <a:xfrm>
            <a:off x="3027021" y="2030393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3" name="Google Shape;598;p42"/>
          <p:cNvSpPr/>
          <p:nvPr/>
        </p:nvSpPr>
        <p:spPr>
          <a:xfrm>
            <a:off x="3027021" y="3849232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4" name="Google Shape;598;p42"/>
          <p:cNvSpPr/>
          <p:nvPr/>
        </p:nvSpPr>
        <p:spPr>
          <a:xfrm>
            <a:off x="2739176" y="3976231"/>
            <a:ext cx="1265227" cy="147550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Fibo…"/>
          <p:cNvSpPr/>
          <p:nvPr/>
        </p:nvSpPr>
        <p:spPr>
          <a:xfrm>
            <a:off x="5821955" y="3497815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48" name="K8s…"/>
          <p:cNvGrpSpPr/>
          <p:nvPr/>
        </p:nvGrpSpPr>
        <p:grpSpPr>
          <a:xfrm>
            <a:off x="6756171" y="2518737"/>
            <a:ext cx="609199" cy="447161"/>
            <a:chOff x="0" y="0"/>
            <a:chExt cx="609197" cy="447160"/>
          </a:xfrm>
        </p:grpSpPr>
        <p:sp>
          <p:nvSpPr>
            <p:cNvPr id="64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7" name="Fibo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Fibo-v1-0</a:t>
              </a:r>
            </a:p>
          </p:txBody>
        </p:sp>
      </p:grpSp>
      <p:grpSp>
        <p:nvGrpSpPr>
          <p:cNvPr id="651" name="K8s…"/>
          <p:cNvGrpSpPr/>
          <p:nvPr/>
        </p:nvGrpSpPr>
        <p:grpSpPr>
          <a:xfrm>
            <a:off x="7155205" y="3042130"/>
            <a:ext cx="609199" cy="447161"/>
            <a:chOff x="0" y="0"/>
            <a:chExt cx="609197" cy="447160"/>
          </a:xfrm>
        </p:grpSpPr>
        <p:sp>
          <p:nvSpPr>
            <p:cNvPr id="64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0" name="Fibo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Fibo-v1-1</a:t>
              </a:r>
            </a:p>
          </p:txBody>
        </p:sp>
      </p:grpSp>
      <p:grpSp>
        <p:nvGrpSpPr>
          <p:cNvPr id="654" name="K8s…"/>
          <p:cNvGrpSpPr/>
          <p:nvPr/>
        </p:nvGrpSpPr>
        <p:grpSpPr>
          <a:xfrm>
            <a:off x="7737902" y="3588626"/>
            <a:ext cx="609199" cy="447161"/>
            <a:chOff x="0" y="0"/>
            <a:chExt cx="609197" cy="447160"/>
          </a:xfrm>
        </p:grpSpPr>
        <p:sp>
          <p:nvSpPr>
            <p:cNvPr id="65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3" name="Fibo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Fibo-v2-0</a:t>
              </a:r>
            </a:p>
          </p:txBody>
        </p:sp>
      </p:grpSp>
      <p:grpSp>
        <p:nvGrpSpPr>
          <p:cNvPr id="657" name="K8s…"/>
          <p:cNvGrpSpPr/>
          <p:nvPr/>
        </p:nvGrpSpPr>
        <p:grpSpPr>
          <a:xfrm>
            <a:off x="8216671" y="4126762"/>
            <a:ext cx="609199" cy="447161"/>
            <a:chOff x="0" y="0"/>
            <a:chExt cx="609197" cy="447160"/>
          </a:xfrm>
        </p:grpSpPr>
        <p:sp>
          <p:nvSpPr>
            <p:cNvPr id="65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6" name="Fibo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Fibo-v2-1</a:t>
              </a:r>
            </a:p>
          </p:txBody>
        </p:sp>
      </p:grpSp>
      <p:sp>
        <p:nvSpPr>
          <p:cNvPr id="658" name="Google Shape;598;p42"/>
          <p:cNvSpPr/>
          <p:nvPr/>
        </p:nvSpPr>
        <p:spPr>
          <a:xfrm>
            <a:off x="4428140" y="4039348"/>
            <a:ext cx="1326608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9" name="Google Shape;598;p42"/>
          <p:cNvSpPr/>
          <p:nvPr/>
        </p:nvSpPr>
        <p:spPr>
          <a:xfrm>
            <a:off x="4422933" y="2188683"/>
            <a:ext cx="1337022" cy="133702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0" name="Google Shape;598;p42"/>
          <p:cNvSpPr/>
          <p:nvPr/>
        </p:nvSpPr>
        <p:spPr>
          <a:xfrm flipV="1">
            <a:off x="4560347" y="4632950"/>
            <a:ext cx="1164801" cy="87976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1" name="Guide…"/>
          <p:cNvSpPr/>
          <p:nvPr/>
        </p:nvSpPr>
        <p:spPr>
          <a:xfrm>
            <a:off x="6340632" y="5594636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64" name="K8s…"/>
          <p:cNvGrpSpPr/>
          <p:nvPr/>
        </p:nvGrpSpPr>
        <p:grpSpPr>
          <a:xfrm>
            <a:off x="7586350" y="5403897"/>
            <a:ext cx="609199" cy="447161"/>
            <a:chOff x="0" y="0"/>
            <a:chExt cx="609197" cy="447160"/>
          </a:xfrm>
        </p:grpSpPr>
        <p:sp>
          <p:nvSpPr>
            <p:cNvPr id="66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3" name="Guide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Guide-v1-0</a:t>
              </a:r>
            </a:p>
          </p:txBody>
        </p:sp>
      </p:grpSp>
      <p:grpSp>
        <p:nvGrpSpPr>
          <p:cNvPr id="667" name="K8s…"/>
          <p:cNvGrpSpPr/>
          <p:nvPr/>
        </p:nvGrpSpPr>
        <p:grpSpPr>
          <a:xfrm>
            <a:off x="8155048" y="5743905"/>
            <a:ext cx="609199" cy="447161"/>
            <a:chOff x="0" y="0"/>
            <a:chExt cx="609197" cy="447160"/>
          </a:xfrm>
        </p:grpSpPr>
        <p:sp>
          <p:nvSpPr>
            <p:cNvPr id="66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6" name="Guide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Guide-v1-1</a:t>
              </a:r>
            </a:p>
          </p:txBody>
        </p:sp>
      </p:grpSp>
      <p:sp>
        <p:nvSpPr>
          <p:cNvPr id="668" name="Google Shape;598;p42"/>
          <p:cNvSpPr/>
          <p:nvPr/>
        </p:nvSpPr>
        <p:spPr>
          <a:xfrm flipH="1">
            <a:off x="6925371" y="4546767"/>
            <a:ext cx="1326608" cy="1007215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Google Shape;598;p42"/>
          <p:cNvSpPr/>
          <p:nvPr/>
        </p:nvSpPr>
        <p:spPr>
          <a:xfrm flipH="1">
            <a:off x="6865853" y="3976232"/>
            <a:ext cx="966580" cy="1566926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Google Shape;598;p42"/>
          <p:cNvSpPr/>
          <p:nvPr/>
        </p:nvSpPr>
        <p:spPr>
          <a:xfrm flipH="1">
            <a:off x="6878274" y="3565523"/>
            <a:ext cx="482167" cy="194018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Google Shape;598;p42"/>
          <p:cNvSpPr/>
          <p:nvPr/>
        </p:nvSpPr>
        <p:spPr>
          <a:xfrm flipH="1">
            <a:off x="6808019" y="3029478"/>
            <a:ext cx="197256" cy="248323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74" name="K8s…"/>
          <p:cNvGrpSpPr/>
          <p:nvPr/>
        </p:nvGrpSpPr>
        <p:grpSpPr>
          <a:xfrm>
            <a:off x="7302000" y="6223812"/>
            <a:ext cx="609199" cy="447161"/>
            <a:chOff x="0" y="0"/>
            <a:chExt cx="609197" cy="447160"/>
          </a:xfrm>
        </p:grpSpPr>
        <p:sp>
          <p:nvSpPr>
            <p:cNvPr id="67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3" name="Guide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Guide-v2-0</a:t>
              </a:r>
            </a:p>
          </p:txBody>
        </p:sp>
      </p:grpSp>
      <p:grpSp>
        <p:nvGrpSpPr>
          <p:cNvPr id="677" name="K8s…"/>
          <p:cNvGrpSpPr/>
          <p:nvPr/>
        </p:nvGrpSpPr>
        <p:grpSpPr>
          <a:xfrm>
            <a:off x="8058546" y="6223812"/>
            <a:ext cx="609199" cy="447161"/>
            <a:chOff x="0" y="0"/>
            <a:chExt cx="609197" cy="447160"/>
          </a:xfrm>
        </p:grpSpPr>
        <p:sp>
          <p:nvSpPr>
            <p:cNvPr id="67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6" name="Guide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Guide-v2-1</a:t>
              </a:r>
            </a:p>
          </p:txBody>
        </p:sp>
      </p:grpSp>
      <p:sp>
        <p:nvSpPr>
          <p:cNvPr id="678" name="vMEC (on k8s)"/>
          <p:cNvSpPr txBox="1"/>
          <p:nvPr/>
        </p:nvSpPr>
        <p:spPr>
          <a:xfrm>
            <a:off x="1964204" y="6472362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sp>
        <p:nvSpPr>
          <p:cNvPr id="679" name="Google Shape;599;p42"/>
          <p:cNvSpPr/>
          <p:nvPr/>
        </p:nvSpPr>
        <p:spPr>
          <a:xfrm>
            <a:off x="9164418" y="1628219"/>
            <a:ext cx="2961287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0" name="vMEC (on k8s)"/>
          <p:cNvSpPr txBox="1"/>
          <p:nvPr/>
        </p:nvSpPr>
        <p:spPr>
          <a:xfrm>
            <a:off x="9589828" y="6472362"/>
            <a:ext cx="17052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</a:t>
            </a:r>
          </a:p>
        </p:txBody>
      </p:sp>
      <p:grpSp>
        <p:nvGrpSpPr>
          <p:cNvPr id="683" name="K8s…"/>
          <p:cNvGrpSpPr/>
          <p:nvPr/>
        </p:nvGrpSpPr>
        <p:grpSpPr>
          <a:xfrm>
            <a:off x="9072480" y="5654823"/>
            <a:ext cx="1070446" cy="785723"/>
            <a:chOff x="0" y="0"/>
            <a:chExt cx="1070445" cy="785721"/>
          </a:xfrm>
        </p:grpSpPr>
        <p:sp>
          <p:nvSpPr>
            <p:cNvPr id="681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2" name="Collector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Collector-0</a:t>
              </a:r>
            </a:p>
          </p:txBody>
        </p:sp>
      </p:grpSp>
      <p:grpSp>
        <p:nvGrpSpPr>
          <p:cNvPr id="686" name="K8s…"/>
          <p:cNvGrpSpPr/>
          <p:nvPr/>
        </p:nvGrpSpPr>
        <p:grpSpPr>
          <a:xfrm>
            <a:off x="9048008" y="4679969"/>
            <a:ext cx="1070446" cy="785723"/>
            <a:chOff x="0" y="0"/>
            <a:chExt cx="1070445" cy="785721"/>
          </a:xfrm>
        </p:grpSpPr>
        <p:sp>
          <p:nvSpPr>
            <p:cNvPr id="684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5" name="Collector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Collector-1</a:t>
              </a:r>
            </a:p>
          </p:txBody>
        </p:sp>
      </p:grpSp>
      <p:sp>
        <p:nvSpPr>
          <p:cNvPr id="687" name="Kafka…"/>
          <p:cNvSpPr/>
          <p:nvPr/>
        </p:nvSpPr>
        <p:spPr>
          <a:xfrm>
            <a:off x="11132067" y="4783478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Kafka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88" name="Google Shape;598;p42"/>
          <p:cNvSpPr/>
          <p:nvPr/>
        </p:nvSpPr>
        <p:spPr>
          <a:xfrm flipV="1">
            <a:off x="10163112" y="5606217"/>
            <a:ext cx="911598" cy="501487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9" name="Google Shape;598;p42"/>
          <p:cNvSpPr/>
          <p:nvPr/>
        </p:nvSpPr>
        <p:spPr>
          <a:xfrm>
            <a:off x="10149910" y="5184783"/>
            <a:ext cx="938001" cy="374098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0" name="Analytics…"/>
          <p:cNvSpPr/>
          <p:nvPr/>
        </p:nvSpPr>
        <p:spPr>
          <a:xfrm>
            <a:off x="11155333" y="2443527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Analytics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91" name="Google Shape;598;p42"/>
          <p:cNvSpPr/>
          <p:nvPr/>
        </p:nvSpPr>
        <p:spPr>
          <a:xfrm>
            <a:off x="11705406" y="4068017"/>
            <a:ext cx="1" cy="673179"/>
          </a:xfrm>
          <a:prstGeom prst="line">
            <a:avLst/>
          </a:prstGeom>
          <a:ln w="25400">
            <a:solidFill>
              <a:srgbClr val="3C1BC1"/>
            </a:solidFill>
            <a:head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94" name="K8s…"/>
          <p:cNvGrpSpPr/>
          <p:nvPr/>
        </p:nvGrpSpPr>
        <p:grpSpPr>
          <a:xfrm>
            <a:off x="9048008" y="2349456"/>
            <a:ext cx="1070446" cy="785723"/>
            <a:chOff x="0" y="0"/>
            <a:chExt cx="1070445" cy="785721"/>
          </a:xfrm>
        </p:grpSpPr>
        <p:sp>
          <p:nvSpPr>
            <p:cNvPr id="692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3" name="Command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Command-1</a:t>
              </a:r>
            </a:p>
          </p:txBody>
        </p:sp>
      </p:grpSp>
      <p:grpSp>
        <p:nvGrpSpPr>
          <p:cNvPr id="697" name="K8s…"/>
          <p:cNvGrpSpPr/>
          <p:nvPr/>
        </p:nvGrpSpPr>
        <p:grpSpPr>
          <a:xfrm>
            <a:off x="9072480" y="3296345"/>
            <a:ext cx="1070446" cy="785723"/>
            <a:chOff x="0" y="0"/>
            <a:chExt cx="1070445" cy="785721"/>
          </a:xfrm>
        </p:grpSpPr>
        <p:sp>
          <p:nvSpPr>
            <p:cNvPr id="695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6" name="Command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Command-0</a:t>
              </a:r>
            </a:p>
          </p:txBody>
        </p:sp>
      </p:grpSp>
      <p:sp>
        <p:nvSpPr>
          <p:cNvPr id="698" name="Google Shape;598;p42"/>
          <p:cNvSpPr/>
          <p:nvPr/>
        </p:nvSpPr>
        <p:spPr>
          <a:xfrm>
            <a:off x="10950010" y="2174741"/>
            <a:ext cx="609199" cy="261233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Google Shape;598;p42"/>
          <p:cNvSpPr/>
          <p:nvPr/>
        </p:nvSpPr>
        <p:spPr>
          <a:xfrm>
            <a:off x="10178413" y="2732117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Google Shape;598;p42"/>
          <p:cNvSpPr/>
          <p:nvPr/>
        </p:nvSpPr>
        <p:spPr>
          <a:xfrm>
            <a:off x="10185475" y="3689206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Registry…"/>
          <p:cNvSpPr/>
          <p:nvPr/>
        </p:nvSpPr>
        <p:spPr>
          <a:xfrm>
            <a:off x="9971842" y="1732327"/>
            <a:ext cx="941180" cy="596133"/>
          </a:xfrm>
          <a:prstGeom prst="roundRect">
            <a:avLst>
              <a:gd name="adj" fmla="val 23823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Registry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704" name="K8s…"/>
          <p:cNvGrpSpPr/>
          <p:nvPr/>
        </p:nvGrpSpPr>
        <p:grpSpPr>
          <a:xfrm>
            <a:off x="10935363" y="1623457"/>
            <a:ext cx="609199" cy="447161"/>
            <a:chOff x="0" y="0"/>
            <a:chExt cx="609197" cy="447160"/>
          </a:xfrm>
        </p:grpSpPr>
        <p:sp>
          <p:nvSpPr>
            <p:cNvPr id="7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3" name="Registry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Registry</a:t>
              </a:r>
            </a:p>
          </p:txBody>
        </p:sp>
      </p:grpSp>
      <p:sp>
        <p:nvSpPr>
          <p:cNvPr id="705" name="Everest-sink…"/>
          <p:cNvSpPr/>
          <p:nvPr/>
        </p:nvSpPr>
        <p:spPr>
          <a:xfrm>
            <a:off x="9824504" y="2844616"/>
            <a:ext cx="1166493" cy="421761"/>
          </a:xfrm>
          <a:prstGeom prst="roundRect">
            <a:avLst>
              <a:gd name="adj" fmla="val 3941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Everest-sink</a:t>
            </a:r>
          </a:p>
          <a:p>
            <a:pPr algn="ctr">
              <a:defRPr i="1" sz="1000"/>
            </a:pPr>
            <a:r>
              <a:t>(job)</a:t>
            </a:r>
          </a:p>
        </p:txBody>
      </p:sp>
      <p:sp>
        <p:nvSpPr>
          <p:cNvPr id="706" name="Everest-sink…"/>
          <p:cNvSpPr/>
          <p:nvPr/>
        </p:nvSpPr>
        <p:spPr>
          <a:xfrm>
            <a:off x="9859185" y="3828468"/>
            <a:ext cx="1166493" cy="421761"/>
          </a:xfrm>
          <a:prstGeom prst="roundRect">
            <a:avLst>
              <a:gd name="adj" fmla="val 3941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Everest-sink</a:t>
            </a:r>
          </a:p>
          <a:p>
            <a:pPr algn="ctr">
              <a:defRPr i="1" sz="1000"/>
            </a:pPr>
            <a:r>
              <a:t>(job)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