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A399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A399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A399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A399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A399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A399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A399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A399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A399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rgbClr val="CBCCD5"/>
          </a:solidFill>
        </a:fill>
      </a:tcStyle>
    </a:wholeTbl>
    <a:band2H>
      <a:tcTxStyle b="def" i="def"/>
      <a:tcStyle>
        <a:tcBdr/>
        <a:fill>
          <a:solidFill>
            <a:srgbClr val="E7E7EB"/>
          </a:solidFill>
        </a:fill>
      </a:tcStyle>
    </a:band2H>
    <a:firstCol>
      <a:tcTxStyle b="on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381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381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rgbClr val="DECBCF"/>
          </a:solidFill>
        </a:fill>
      </a:tcStyle>
    </a:wholeTbl>
    <a:band2H>
      <a:tcTxStyle b="def" i="def"/>
      <a:tcStyle>
        <a:tcBdr/>
        <a:fill>
          <a:solidFill>
            <a:srgbClr val="EFE7E8"/>
          </a:solidFill>
        </a:fill>
      </a:tcStyle>
    </a:band2H>
    <a:firstCol>
      <a:tcTxStyle b="on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381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381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rgbClr val="D5DBED"/>
          </a:solidFill>
        </a:fill>
      </a:tcStyle>
    </a:wholeTbl>
    <a:band2H>
      <a:tcTxStyle b="def" i="def"/>
      <a:tcStyle>
        <a:tcBdr/>
        <a:fill>
          <a:solidFill>
            <a:srgbClr val="EBEEF6"/>
          </a:solidFill>
        </a:fill>
      </a:tcStyle>
    </a:band2H>
    <a:firstCol>
      <a:tcTxStyle b="on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381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381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2A3990"/>
        </a:fontRef>
        <a:srgbClr val="2A399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E"/>
          </a:solidFill>
        </a:fill>
      </a:tcStyle>
    </a:wholeTbl>
    <a:band2H>
      <a:tcTxStyle b="def" i="def"/>
      <a:tcStyle>
        <a:tcBdr/>
        <a:fill>
          <a:solidFill>
            <a:srgbClr val="2A3990"/>
          </a:solidFill>
        </a:fill>
      </a:tcStyle>
    </a:band2H>
    <a:firstCol>
      <a:tcTxStyle b="on" i="off">
        <a:fontRef idx="minor">
          <a:srgbClr val="2A3990"/>
        </a:fontRef>
        <a:srgbClr val="2A399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2A3990"/>
        </a:fontRef>
        <a:srgbClr val="2A399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A3990"/>
              </a:solidFill>
              <a:prstDash val="solid"/>
              <a:round/>
            </a:ln>
          </a:top>
          <a:bottom>
            <a:ln w="254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A3990"/>
          </a:solidFill>
        </a:fill>
      </a:tcStyle>
    </a:lastRow>
    <a:firstRow>
      <a:tcTxStyle b="on" i="off">
        <a:fontRef idx="minor">
          <a:srgbClr val="2A3990"/>
        </a:fontRef>
        <a:srgbClr val="2A399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A3990"/>
              </a:solidFill>
              <a:prstDash val="solid"/>
              <a:round/>
            </a:ln>
          </a:top>
          <a:bottom>
            <a:ln w="254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rgbClr val="CBCCDB"/>
          </a:solidFill>
        </a:fill>
      </a:tcStyle>
    </a:wholeTbl>
    <a:band2H>
      <a:tcTxStyle b="def" i="def"/>
      <a:tcStyle>
        <a:tcBdr/>
        <a:fill>
          <a:solidFill>
            <a:srgbClr val="E7E7EE"/>
          </a:solidFill>
        </a:fill>
      </a:tcStyle>
    </a:band2H>
    <a:firstCol>
      <a:tcTxStyle b="on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rgbClr val="2A3990"/>
          </a:solidFill>
        </a:fill>
      </a:tcStyle>
    </a:firstCol>
    <a:lastRow>
      <a:tcTxStyle b="on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381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rgbClr val="2A3990"/>
          </a:solidFill>
        </a:fill>
      </a:tcStyle>
    </a:lastRow>
    <a:firstRow>
      <a:tcTxStyle b="on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381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rgbClr val="2A399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rgbClr val="2A399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rgbClr val="2A3990">
              <a:alpha val="20000"/>
            </a:srgbClr>
          </a:solidFill>
        </a:fill>
      </a:tcStyle>
    </a:firstCol>
    <a:lastRow>
      <a:tcTxStyle b="on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508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254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">
    <p:bg>
      <p:bgPr>
        <a:solidFill>
          <a:srgbClr val="2A39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10;p2"/>
          <p:cNvGrpSpPr/>
          <p:nvPr/>
        </p:nvGrpSpPr>
        <p:grpSpPr>
          <a:xfrm>
            <a:off x="8130968" y="5"/>
            <a:ext cx="4060733" cy="2707363"/>
            <a:chOff x="0" y="0"/>
            <a:chExt cx="4060732" cy="2707362"/>
          </a:xfrm>
        </p:grpSpPr>
        <p:sp>
          <p:nvSpPr>
            <p:cNvPr id="17" name="Google Shape;11;p2"/>
            <p:cNvSpPr/>
            <p:nvPr/>
          </p:nvSpPr>
          <p:spPr>
            <a:xfrm>
              <a:off x="2707165" y="14"/>
              <a:ext cx="1353568" cy="135356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8" name="Google Shape;12;p2"/>
            <p:cNvSpPr/>
            <p:nvPr/>
          </p:nvSpPr>
          <p:spPr>
            <a:xfrm flipH="1">
              <a:off x="1353413" y="-1"/>
              <a:ext cx="1353568" cy="1353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9" name="Google Shape;13;p2"/>
            <p:cNvSpPr/>
            <p:nvPr/>
          </p:nvSpPr>
          <p:spPr>
            <a:xfrm flipH="1" rot="10800000">
              <a:off x="1353579" y="136"/>
              <a:ext cx="1353568" cy="1353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0" name="Google Shape;14;p2"/>
            <p:cNvSpPr/>
            <p:nvPr/>
          </p:nvSpPr>
          <p:spPr>
            <a:xfrm rot="10800000">
              <a:off x="0" y="122"/>
              <a:ext cx="1353568" cy="1353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1" name="Google Shape;15;p2"/>
            <p:cNvSpPr/>
            <p:nvPr/>
          </p:nvSpPr>
          <p:spPr>
            <a:xfrm rot="10800000">
              <a:off x="2707147" y="1353793"/>
              <a:ext cx="1353568" cy="1353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sp>
        <p:nvSpPr>
          <p:cNvPr id="23" name="Title Text"/>
          <p:cNvSpPr txBox="1"/>
          <p:nvPr>
            <p:ph type="title"/>
          </p:nvPr>
        </p:nvSpPr>
        <p:spPr>
          <a:xfrm>
            <a:off x="797467" y="2366963"/>
            <a:ext cx="10962900" cy="1118402"/>
          </a:xfrm>
          <a:prstGeom prst="rect">
            <a:avLst/>
          </a:prstGeom>
        </p:spPr>
        <p:txBody>
          <a:bodyPr anchor="b"/>
          <a:lstStyle>
            <a:lvl1pPr>
              <a:defRPr sz="5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" name="Body Level One…"/>
          <p:cNvSpPr txBox="1"/>
          <p:nvPr>
            <p:ph type="body" sz="quarter" idx="1"/>
          </p:nvPr>
        </p:nvSpPr>
        <p:spPr>
          <a:xfrm>
            <a:off x="797450" y="3621216"/>
            <a:ext cx="10962902" cy="577202"/>
          </a:xfrm>
          <a:prstGeom prst="rect">
            <a:avLst/>
          </a:prstGeom>
        </p:spPr>
        <p:txBody>
          <a:bodyPr/>
          <a:lstStyle>
            <a:lvl1pPr marL="304800" indent="-228600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FFFFFF"/>
                </a:solidFill>
              </a:defRPr>
            </a:lvl1pPr>
            <a:lvl2pPr marL="304800" indent="76200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FFFFFF"/>
                </a:solidFill>
              </a:defRPr>
            </a:lvl2pPr>
            <a:lvl3pPr marL="304800" indent="76200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FFFFFF"/>
                </a:solidFill>
              </a:defRPr>
            </a:lvl3pPr>
            <a:lvl4pPr marL="304800" indent="76200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FFFFFF"/>
                </a:solidFill>
              </a:defRPr>
            </a:lvl4pPr>
            <a:lvl5pPr marL="304800" indent="76200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lide Number"/>
          <p:cNvSpPr txBox="1"/>
          <p:nvPr>
            <p:ph type="sldNum" sz="quarter" idx="2"/>
          </p:nvPr>
        </p:nvSpPr>
        <p:spPr>
          <a:xfrm>
            <a:off x="8297460" y="6132850"/>
            <a:ext cx="440140" cy="44699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le Text"/>
          <p:cNvSpPr txBox="1"/>
          <p:nvPr>
            <p:ph type="title"/>
          </p:nvPr>
        </p:nvSpPr>
        <p:spPr>
          <a:xfrm>
            <a:off x="838200" y="2245683"/>
            <a:ext cx="10515600" cy="669902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lnSpc>
                <a:spcPct val="90000"/>
              </a:lnSpc>
              <a:defRPr b="1" sz="3600">
                <a:solidFill>
                  <a:srgbClr val="373839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1" name="Body Level One…"/>
          <p:cNvSpPr txBox="1"/>
          <p:nvPr>
            <p:ph type="body" idx="1"/>
          </p:nvPr>
        </p:nvSpPr>
        <p:spPr>
          <a:xfrm>
            <a:off x="828675" y="3123001"/>
            <a:ext cx="10506000" cy="3260400"/>
          </a:xfrm>
          <a:prstGeom prst="rect">
            <a:avLst/>
          </a:prstGeom>
        </p:spPr>
        <p:txBody>
          <a:bodyPr lIns="45699" tIns="45699" rIns="45699" bIns="45699"/>
          <a:lstStyle>
            <a:lvl1pPr indent="-406400">
              <a:lnSpc>
                <a:spcPct val="90000"/>
              </a:lnSpc>
              <a:spcBef>
                <a:spcPts val="1000"/>
              </a:spcBef>
              <a:buClr>
                <a:srgbClr val="7FBBC0"/>
              </a:buClr>
              <a:buSzPts val="2800"/>
              <a:buFont typeface="Arial"/>
              <a:buChar char="•"/>
              <a:defRPr sz="2800">
                <a:solidFill>
                  <a:srgbClr val="373839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977900" indent="-444500">
              <a:lnSpc>
                <a:spcPct val="90000"/>
              </a:lnSpc>
              <a:spcBef>
                <a:spcPts val="1000"/>
              </a:spcBef>
              <a:buClr>
                <a:srgbClr val="7FBBC0"/>
              </a:buClr>
              <a:buSzPts val="2800"/>
              <a:buFont typeface="Arial"/>
              <a:buChar char="•"/>
              <a:defRPr sz="2800">
                <a:solidFill>
                  <a:srgbClr val="373839"/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1513838" indent="-497838">
              <a:lnSpc>
                <a:spcPct val="90000"/>
              </a:lnSpc>
              <a:spcBef>
                <a:spcPts val="1000"/>
              </a:spcBef>
              <a:buClr>
                <a:srgbClr val="7FBBC0"/>
              </a:buClr>
              <a:buSzPts val="2800"/>
              <a:buFont typeface="Arial"/>
              <a:buChar char="•"/>
              <a:defRPr sz="2800">
                <a:solidFill>
                  <a:srgbClr val="373839"/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2019300" indent="-533400">
              <a:lnSpc>
                <a:spcPct val="90000"/>
              </a:lnSpc>
              <a:spcBef>
                <a:spcPts val="1000"/>
              </a:spcBef>
              <a:buClr>
                <a:srgbClr val="7FBBC0"/>
              </a:buClr>
              <a:buSzPts val="2800"/>
              <a:buFont typeface="Arial"/>
              <a:buChar char="•"/>
              <a:defRPr sz="2800">
                <a:solidFill>
                  <a:srgbClr val="373839"/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2476500" indent="-533400">
              <a:lnSpc>
                <a:spcPct val="90000"/>
              </a:lnSpc>
              <a:spcBef>
                <a:spcPts val="1000"/>
              </a:spcBef>
              <a:buClr>
                <a:srgbClr val="7FBBC0"/>
              </a:buClr>
              <a:buSzPts val="2800"/>
              <a:buFont typeface="Arial"/>
              <a:buChar char="•"/>
              <a:defRPr sz="2800">
                <a:solidFill>
                  <a:srgbClr val="373839"/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2" name="Slide Number"/>
          <p:cNvSpPr txBox="1"/>
          <p:nvPr>
            <p:ph type="sldNum" sz="quarter" idx="2"/>
          </p:nvPr>
        </p:nvSpPr>
        <p:spPr>
          <a:xfrm>
            <a:off x="8297460" y="6132850"/>
            <a:ext cx="440140" cy="44699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Body Level One…"/>
          <p:cNvSpPr txBox="1"/>
          <p:nvPr>
            <p:ph type="body" sz="quarter" idx="1"/>
          </p:nvPr>
        </p:nvSpPr>
        <p:spPr>
          <a:xfrm>
            <a:off x="828675" y="3123001"/>
            <a:ext cx="5107800" cy="3260400"/>
          </a:xfrm>
          <a:prstGeom prst="rect">
            <a:avLst/>
          </a:prstGeom>
        </p:spPr>
        <p:txBody>
          <a:bodyPr lIns="45699" tIns="45699" rIns="45699" bIns="45699"/>
          <a:lstStyle>
            <a:lvl1pPr indent="-406400">
              <a:lnSpc>
                <a:spcPct val="90000"/>
              </a:lnSpc>
              <a:spcBef>
                <a:spcPts val="1000"/>
              </a:spcBef>
              <a:buClr>
                <a:srgbClr val="7FBBC0"/>
              </a:buClr>
              <a:buSzPts val="2800"/>
              <a:buFont typeface="Arial"/>
              <a:buChar char="•"/>
              <a:defRPr sz="2800">
                <a:solidFill>
                  <a:srgbClr val="373839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977900" indent="-444500">
              <a:lnSpc>
                <a:spcPct val="90000"/>
              </a:lnSpc>
              <a:spcBef>
                <a:spcPts val="1000"/>
              </a:spcBef>
              <a:buClr>
                <a:srgbClr val="7FBBC0"/>
              </a:buClr>
              <a:buSzPts val="2800"/>
              <a:buFont typeface="Arial"/>
              <a:buChar char="•"/>
              <a:defRPr sz="2800">
                <a:solidFill>
                  <a:srgbClr val="373839"/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1513838" indent="-497838">
              <a:lnSpc>
                <a:spcPct val="90000"/>
              </a:lnSpc>
              <a:spcBef>
                <a:spcPts val="1000"/>
              </a:spcBef>
              <a:buClr>
                <a:srgbClr val="7FBBC0"/>
              </a:buClr>
              <a:buSzPts val="2800"/>
              <a:buFont typeface="Arial"/>
              <a:buChar char="•"/>
              <a:defRPr sz="2800">
                <a:solidFill>
                  <a:srgbClr val="373839"/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2019300" indent="-533400">
              <a:lnSpc>
                <a:spcPct val="90000"/>
              </a:lnSpc>
              <a:spcBef>
                <a:spcPts val="1000"/>
              </a:spcBef>
              <a:buClr>
                <a:srgbClr val="7FBBC0"/>
              </a:buClr>
              <a:buSzPts val="2800"/>
              <a:buFont typeface="Arial"/>
              <a:buChar char="•"/>
              <a:defRPr sz="2800">
                <a:solidFill>
                  <a:srgbClr val="373839"/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2476500" indent="-533400">
              <a:lnSpc>
                <a:spcPct val="90000"/>
              </a:lnSpc>
              <a:spcBef>
                <a:spcPts val="1000"/>
              </a:spcBef>
              <a:buClr>
                <a:srgbClr val="7FBBC0"/>
              </a:buClr>
              <a:buSzPts val="2800"/>
              <a:buFont typeface="Arial"/>
              <a:buChar char="•"/>
              <a:defRPr sz="2800">
                <a:solidFill>
                  <a:srgbClr val="373839"/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0" name="Title Text"/>
          <p:cNvSpPr txBox="1"/>
          <p:nvPr>
            <p:ph type="title"/>
          </p:nvPr>
        </p:nvSpPr>
        <p:spPr>
          <a:xfrm>
            <a:off x="838200" y="2245683"/>
            <a:ext cx="10515600" cy="669902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lnSpc>
                <a:spcPct val="90000"/>
              </a:lnSpc>
              <a:defRPr b="1" sz="3600">
                <a:solidFill>
                  <a:srgbClr val="373839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1" name="Google Shape;88;p15"/>
          <p:cNvSpPr txBox="1"/>
          <p:nvPr>
            <p:ph type="body" sz="quarter" idx="13"/>
          </p:nvPr>
        </p:nvSpPr>
        <p:spPr>
          <a:xfrm>
            <a:off x="6246062" y="3123001"/>
            <a:ext cx="5107804" cy="3260400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</a:p>
        </p:txBody>
      </p:sp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8297460" y="6132850"/>
            <a:ext cx="440140" cy="44699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_HEADER">
    <p:bg>
      <p:bgPr>
        <a:solidFill>
          <a:srgbClr val="2A39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20;p3"/>
          <p:cNvGrpSpPr/>
          <p:nvPr/>
        </p:nvGrpSpPr>
        <p:grpSpPr>
          <a:xfrm>
            <a:off x="8130968" y="5"/>
            <a:ext cx="4060733" cy="2707363"/>
            <a:chOff x="0" y="0"/>
            <a:chExt cx="4060732" cy="2707362"/>
          </a:xfrm>
        </p:grpSpPr>
        <p:sp>
          <p:nvSpPr>
            <p:cNvPr id="32" name="Google Shape;21;p3"/>
            <p:cNvSpPr/>
            <p:nvPr/>
          </p:nvSpPr>
          <p:spPr>
            <a:xfrm>
              <a:off x="2707165" y="14"/>
              <a:ext cx="1353568" cy="135356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3" name="Google Shape;22;p3"/>
            <p:cNvSpPr/>
            <p:nvPr/>
          </p:nvSpPr>
          <p:spPr>
            <a:xfrm flipH="1">
              <a:off x="1353413" y="-1"/>
              <a:ext cx="1353568" cy="1353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4" name="Google Shape;23;p3"/>
            <p:cNvSpPr/>
            <p:nvPr/>
          </p:nvSpPr>
          <p:spPr>
            <a:xfrm flipH="1" rot="10800000">
              <a:off x="1353579" y="136"/>
              <a:ext cx="1353568" cy="1353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5" name="Google Shape;24;p3"/>
            <p:cNvSpPr/>
            <p:nvPr/>
          </p:nvSpPr>
          <p:spPr>
            <a:xfrm rot="10800000">
              <a:off x="0" y="122"/>
              <a:ext cx="1353568" cy="1353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6" name="Google Shape;25;p3"/>
            <p:cNvSpPr/>
            <p:nvPr/>
          </p:nvSpPr>
          <p:spPr>
            <a:xfrm rot="10800000">
              <a:off x="2707147" y="1353793"/>
              <a:ext cx="1353568" cy="1353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sp>
        <p:nvSpPr>
          <p:cNvPr id="38" name="Title Text"/>
          <p:cNvSpPr txBox="1"/>
          <p:nvPr>
            <p:ph type="title"/>
          </p:nvPr>
        </p:nvSpPr>
        <p:spPr>
          <a:xfrm>
            <a:off x="797467" y="2869794"/>
            <a:ext cx="10962900" cy="1118403"/>
          </a:xfrm>
          <a:prstGeom prst="rect">
            <a:avLst/>
          </a:prstGeom>
        </p:spPr>
        <p:txBody>
          <a:bodyPr anchor="ctr"/>
          <a:lstStyle>
            <a:lvl1pPr>
              <a:defRPr sz="5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half" idx="1"/>
          </p:nvPr>
        </p:nvSpPr>
        <p:spPr>
          <a:xfrm>
            <a:off x="415600" y="1639965"/>
            <a:ext cx="5333101" cy="4452003"/>
          </a:xfrm>
          <a:prstGeom prst="rect">
            <a:avLst/>
          </a:prstGeom>
        </p:spPr>
        <p:txBody>
          <a:bodyPr/>
          <a:lstStyle>
            <a:lvl1pPr indent="-349250">
              <a:buSzPts val="1900"/>
              <a:defRPr sz="1900"/>
            </a:lvl1pPr>
            <a:lvl2pPr marL="976312" indent="-392112">
              <a:buSzPts val="1900"/>
              <a:defRPr sz="1900"/>
            </a:lvl2pPr>
            <a:lvl3pPr marL="1433512" indent="-392112">
              <a:buSzPts val="1900"/>
              <a:defRPr sz="1900"/>
            </a:lvl3pPr>
            <a:lvl4pPr marL="1890711" indent="-392112">
              <a:buSzPts val="1900"/>
              <a:defRPr sz="1900"/>
            </a:lvl4pPr>
            <a:lvl5pPr marL="2347911" indent="-392111">
              <a:buSzPts val="1900"/>
              <a:defRPr sz="19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Google Shape;41;p5"/>
          <p:cNvSpPr txBox="1"/>
          <p:nvPr>
            <p:ph type="body" sz="half" idx="13"/>
          </p:nvPr>
        </p:nvSpPr>
        <p:spPr>
          <a:xfrm>
            <a:off x="6443200" y="1639965"/>
            <a:ext cx="5333101" cy="445200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Text"/>
          <p:cNvSpPr txBox="1"/>
          <p:nvPr>
            <p:ph type="title"/>
          </p:nvPr>
        </p:nvSpPr>
        <p:spPr>
          <a:xfrm>
            <a:off x="415600" y="740799"/>
            <a:ext cx="3744001" cy="1007702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quarter" idx="1"/>
          </p:nvPr>
        </p:nvSpPr>
        <p:spPr>
          <a:xfrm>
            <a:off x="415600" y="1954403"/>
            <a:ext cx="3744001" cy="4137604"/>
          </a:xfrm>
          <a:prstGeom prst="rect">
            <a:avLst/>
          </a:prstGeom>
        </p:spPr>
        <p:txBody>
          <a:bodyPr/>
          <a:lstStyle>
            <a:lvl1pPr indent="-330200">
              <a:buSzPts val="1600"/>
              <a:defRPr sz="1600"/>
            </a:lvl1pPr>
            <a:lvl2pPr marL="914400" indent="-330200">
              <a:buSzPts val="1600"/>
              <a:defRPr sz="1600"/>
            </a:lvl2pPr>
            <a:lvl3pPr marL="1371600" indent="-330200">
              <a:buSzPts val="1600"/>
              <a:defRPr sz="1600"/>
            </a:lvl3pPr>
            <a:lvl4pPr marL="1828800" indent="-330200">
              <a:buSzPts val="1600"/>
              <a:defRPr sz="1600"/>
            </a:lvl4pPr>
            <a:lvl5pPr marL="2286000" indent="-330200">
              <a:buSzPts val="1600"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MAIN_POINT"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51;p8"/>
          <p:cNvGrpSpPr/>
          <p:nvPr/>
        </p:nvGrpSpPr>
        <p:grpSpPr>
          <a:xfrm>
            <a:off x="8130968" y="5"/>
            <a:ext cx="4060733" cy="2707363"/>
            <a:chOff x="0" y="0"/>
            <a:chExt cx="4060732" cy="2707362"/>
          </a:xfrm>
        </p:grpSpPr>
        <p:sp>
          <p:nvSpPr>
            <p:cNvPr id="82" name="Google Shape;52;p8"/>
            <p:cNvSpPr/>
            <p:nvPr/>
          </p:nvSpPr>
          <p:spPr>
            <a:xfrm>
              <a:off x="2707165" y="14"/>
              <a:ext cx="1353568" cy="1353568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83" name="Google Shape;53;p8"/>
            <p:cNvSpPr/>
            <p:nvPr/>
          </p:nvSpPr>
          <p:spPr>
            <a:xfrm flipH="1">
              <a:off x="1353413" y="-1"/>
              <a:ext cx="1353568" cy="1353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84" name="Google Shape;54;p8"/>
            <p:cNvSpPr/>
            <p:nvPr/>
          </p:nvSpPr>
          <p:spPr>
            <a:xfrm flipH="1" rot="10800000">
              <a:off x="1353579" y="136"/>
              <a:ext cx="1353568" cy="1353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85" name="Google Shape;55;p8"/>
            <p:cNvSpPr/>
            <p:nvPr/>
          </p:nvSpPr>
          <p:spPr>
            <a:xfrm rot="10800000">
              <a:off x="0" y="122"/>
              <a:ext cx="1353568" cy="1353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86" name="Google Shape;56;p8"/>
            <p:cNvSpPr/>
            <p:nvPr/>
          </p:nvSpPr>
          <p:spPr>
            <a:xfrm rot="10800000">
              <a:off x="2707147" y="1353793"/>
              <a:ext cx="1353568" cy="1353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sp>
        <p:nvSpPr>
          <p:cNvPr id="88" name="Title Text"/>
          <p:cNvSpPr txBox="1"/>
          <p:nvPr>
            <p:ph type="title"/>
          </p:nvPr>
        </p:nvSpPr>
        <p:spPr>
          <a:xfrm>
            <a:off x="653666" y="701799"/>
            <a:ext cx="7491602" cy="5454302"/>
          </a:xfrm>
          <a:prstGeom prst="rect">
            <a:avLst/>
          </a:prstGeom>
        </p:spPr>
        <p:txBody>
          <a:bodyPr anchor="ctr"/>
          <a:lstStyle>
            <a:lvl1pPr>
              <a:defRPr sz="64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60;p9"/>
          <p:cNvSpPr/>
          <p:nvPr/>
        </p:nvSpPr>
        <p:spPr>
          <a:xfrm>
            <a:off x="6096000" y="-234"/>
            <a:ext cx="6096000" cy="6858001"/>
          </a:xfrm>
          <a:prstGeom prst="rect">
            <a:avLst/>
          </a:prstGeom>
          <a:solidFill>
            <a:srgbClr val="2A399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97" name="Google Shape;61;p9"/>
          <p:cNvSpPr/>
          <p:nvPr/>
        </p:nvSpPr>
        <p:spPr>
          <a:xfrm>
            <a:off x="6706233" y="5993999"/>
            <a:ext cx="624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354000" y="1534800"/>
            <a:ext cx="5393700" cy="2085901"/>
          </a:xfrm>
          <a:prstGeom prst="rect">
            <a:avLst/>
          </a:prstGeom>
        </p:spPr>
        <p:txBody>
          <a:bodyPr anchor="b"/>
          <a:lstStyle>
            <a:lvl1pPr algn="ctr">
              <a:defRPr sz="5600"/>
            </a:lvl1pPr>
          </a:lstStyle>
          <a:p>
            <a:pPr/>
            <a:r>
              <a:t>Title Text</a:t>
            </a:r>
          </a:p>
        </p:txBody>
      </p:sp>
      <p:sp>
        <p:nvSpPr>
          <p:cNvPr id="99" name="Body Level One…"/>
          <p:cNvSpPr txBox="1"/>
          <p:nvPr>
            <p:ph type="body" sz="quarter" idx="1"/>
          </p:nvPr>
        </p:nvSpPr>
        <p:spPr>
          <a:xfrm>
            <a:off x="354000" y="3692002"/>
            <a:ext cx="5393700" cy="1692302"/>
          </a:xfrm>
          <a:prstGeom prst="rect">
            <a:avLst/>
          </a:prstGeom>
        </p:spPr>
        <p:txBody>
          <a:bodyPr/>
          <a:lstStyle>
            <a:lvl1pPr marL="3048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04800" indent="762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04800" indent="76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04800" indent="762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04800" indent="762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Google Shape;64;p9"/>
          <p:cNvSpPr txBox="1"/>
          <p:nvPr>
            <p:ph type="body" sz="half" idx="13"/>
          </p:nvPr>
        </p:nvSpPr>
        <p:spPr>
          <a:xfrm>
            <a:off x="6586000" y="965599"/>
            <a:ext cx="5115902" cy="4926901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Body Level One…"/>
          <p:cNvSpPr txBox="1"/>
          <p:nvPr>
            <p:ph type="body" sz="quarter" idx="1"/>
          </p:nvPr>
        </p:nvSpPr>
        <p:spPr>
          <a:xfrm>
            <a:off x="426000" y="5640766"/>
            <a:ext cx="7998301" cy="798302"/>
          </a:xfrm>
          <a:prstGeom prst="rect">
            <a:avLst/>
          </a:prstGeom>
        </p:spPr>
        <p:txBody>
          <a:bodyPr anchor="ctr"/>
          <a:lstStyle>
            <a:lvl1pPr marL="0" indent="22860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29;p4"/>
          <p:cNvGrpSpPr/>
          <p:nvPr/>
        </p:nvGrpSpPr>
        <p:grpSpPr>
          <a:xfrm>
            <a:off x="-3" y="5204762"/>
            <a:ext cx="12191700" cy="1653193"/>
            <a:chOff x="-1" y="0"/>
            <a:chExt cx="12191699" cy="1653192"/>
          </a:xfrm>
        </p:grpSpPr>
        <p:sp>
          <p:nvSpPr>
            <p:cNvPr id="2" name="Google Shape;30;p4"/>
            <p:cNvSpPr/>
            <p:nvPr/>
          </p:nvSpPr>
          <p:spPr>
            <a:xfrm>
              <a:off x="10872923" y="0"/>
              <a:ext cx="1318769" cy="1317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" name="Google Shape;31;p4"/>
            <p:cNvSpPr/>
            <p:nvPr/>
          </p:nvSpPr>
          <p:spPr>
            <a:xfrm flipH="1">
              <a:off x="8241345" y="0"/>
              <a:ext cx="1318769" cy="1317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" name="Google Shape;32;p4"/>
            <p:cNvSpPr/>
            <p:nvPr/>
          </p:nvSpPr>
          <p:spPr>
            <a:xfrm>
              <a:off x="9560127" y="-1"/>
              <a:ext cx="1318769" cy="1317170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" name="Google Shape;33;p4"/>
            <p:cNvSpPr/>
            <p:nvPr/>
          </p:nvSpPr>
          <p:spPr>
            <a:xfrm rot="10800000">
              <a:off x="10872738" y="16"/>
              <a:ext cx="1318769" cy="1317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" name="Google Shape;34;p4"/>
            <p:cNvSpPr/>
            <p:nvPr/>
          </p:nvSpPr>
          <p:spPr>
            <a:xfrm>
              <a:off x="-2" y="1317200"/>
              <a:ext cx="12191700" cy="335993"/>
            </a:xfrm>
            <a:prstGeom prst="rect">
              <a:avLst/>
            </a:prstGeom>
            <a:solidFill>
              <a:srgbClr val="2A399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sp>
        <p:nvSpPr>
          <p:cNvPr id="8" name="Title Text"/>
          <p:cNvSpPr txBox="1"/>
          <p:nvPr>
            <p:ph type="title"/>
          </p:nvPr>
        </p:nvSpPr>
        <p:spPr>
          <a:xfrm>
            <a:off x="415600" y="546667"/>
            <a:ext cx="11360702" cy="81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9" name="Body Level One…"/>
          <p:cNvSpPr txBox="1"/>
          <p:nvPr>
            <p:ph type="body" idx="1"/>
          </p:nvPr>
        </p:nvSpPr>
        <p:spPr>
          <a:xfrm>
            <a:off x="415600" y="1639833"/>
            <a:ext cx="11360702" cy="4452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" name="Slide Number"/>
          <p:cNvSpPr txBox="1"/>
          <p:nvPr>
            <p:ph type="sldNum" sz="quarter" idx="2"/>
          </p:nvPr>
        </p:nvSpPr>
        <p:spPr>
          <a:xfrm>
            <a:off x="11572136" y="6240437"/>
            <a:ext cx="440141" cy="446999"/>
          </a:xfrm>
          <a:prstGeom prst="rect">
            <a:avLst/>
          </a:prstGeom>
          <a:ln w="12700">
            <a:miter lim="400000"/>
          </a:ln>
        </p:spPr>
        <p:txBody>
          <a:bodyPr wrap="none" lIns="121899" tIns="121899" rIns="121899" bIns="121899" anchor="ctr">
            <a:spAutoFit/>
          </a:bodyPr>
          <a:lstStyle>
            <a:lvl1pPr algn="r"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2A3990"/>
          </a:solidFill>
          <a:uFillTx/>
          <a:latin typeface="Roboto"/>
          <a:ea typeface="Roboto"/>
          <a:cs typeface="Roboto"/>
          <a:sym typeface="Roboto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2A3990"/>
          </a:solidFill>
          <a:uFillTx/>
          <a:latin typeface="Roboto"/>
          <a:ea typeface="Roboto"/>
          <a:cs typeface="Roboto"/>
          <a:sym typeface="Roboto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2A3990"/>
          </a:solidFill>
          <a:uFillTx/>
          <a:latin typeface="Roboto"/>
          <a:ea typeface="Roboto"/>
          <a:cs typeface="Roboto"/>
          <a:sym typeface="Roboto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2A3990"/>
          </a:solidFill>
          <a:uFillTx/>
          <a:latin typeface="Roboto"/>
          <a:ea typeface="Roboto"/>
          <a:cs typeface="Roboto"/>
          <a:sym typeface="Roboto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2A3990"/>
          </a:solidFill>
          <a:uFillTx/>
          <a:latin typeface="Roboto"/>
          <a:ea typeface="Roboto"/>
          <a:cs typeface="Roboto"/>
          <a:sym typeface="Roboto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2A3990"/>
          </a:solidFill>
          <a:uFillTx/>
          <a:latin typeface="Roboto"/>
          <a:ea typeface="Roboto"/>
          <a:cs typeface="Roboto"/>
          <a:sym typeface="Roboto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2A3990"/>
          </a:solidFill>
          <a:uFillTx/>
          <a:latin typeface="Roboto"/>
          <a:ea typeface="Roboto"/>
          <a:cs typeface="Roboto"/>
          <a:sym typeface="Roboto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2A3990"/>
          </a:solidFill>
          <a:uFillTx/>
          <a:latin typeface="Roboto"/>
          <a:ea typeface="Roboto"/>
          <a:cs typeface="Roboto"/>
          <a:sym typeface="Roboto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2A3990"/>
          </a:solidFill>
          <a:uFillTx/>
          <a:latin typeface="Roboto"/>
          <a:ea typeface="Roboto"/>
          <a:cs typeface="Roboto"/>
          <a:sym typeface="Roboto"/>
        </a:defRPr>
      </a:lvl9pPr>
    </p:titleStyle>
    <p:bodyStyle>
      <a:lvl1pPr marL="457200" marR="0" indent="-3810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2400"/>
        <a:buFont typeface="Helvetica"/>
        <a:buChar char="●"/>
        <a:tabLst/>
        <a:defRPr b="0" baseline="0" cap="none" i="0" spc="0" strike="noStrike" sz="2400" u="none">
          <a:ln>
            <a:noFill/>
          </a:ln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1pPr>
      <a:lvl2pPr marL="1006306" marR="0" indent="-441156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2400"/>
        <a:buFont typeface="Helvetica"/>
        <a:buChar char="○"/>
        <a:tabLst/>
        <a:defRPr b="0" baseline="0" cap="none" i="0" spc="0" strike="noStrike" sz="2400" u="none">
          <a:ln>
            <a:noFill/>
          </a:ln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2pPr>
      <a:lvl3pPr marL="1463506" marR="0" indent="-441156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2400"/>
        <a:buFont typeface="Helvetica"/>
        <a:buChar char="■"/>
        <a:tabLst/>
        <a:defRPr b="0" baseline="0" cap="none" i="0" spc="0" strike="noStrike" sz="2400" u="none">
          <a:ln>
            <a:noFill/>
          </a:ln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3pPr>
      <a:lvl4pPr marL="1920706" marR="0" indent="-441156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2400"/>
        <a:buFont typeface="Helvetica"/>
        <a:buChar char="●"/>
        <a:tabLst/>
        <a:defRPr b="0" baseline="0" cap="none" i="0" spc="0" strike="noStrike" sz="2400" u="none">
          <a:ln>
            <a:noFill/>
          </a:ln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4pPr>
      <a:lvl5pPr marL="2377906" marR="0" indent="-441156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2400"/>
        <a:buFont typeface="Helvetica"/>
        <a:buChar char="○"/>
        <a:tabLst/>
        <a:defRPr b="0" baseline="0" cap="none" i="0" spc="0" strike="noStrike" sz="2400" u="none">
          <a:ln>
            <a:noFill/>
          </a:ln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5pPr>
      <a:lvl6pPr marL="2835106" marR="0" indent="-441156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2400"/>
        <a:buFont typeface="Helvetica"/>
        <a:buChar char="■"/>
        <a:tabLst/>
        <a:defRPr b="0" baseline="0" cap="none" i="0" spc="0" strike="noStrike" sz="2400" u="none">
          <a:ln>
            <a:noFill/>
          </a:ln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6pPr>
      <a:lvl7pPr marL="3292307" marR="0" indent="-441156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2400"/>
        <a:buFont typeface="Helvetica"/>
        <a:buChar char="●"/>
        <a:tabLst/>
        <a:defRPr b="0" baseline="0" cap="none" i="0" spc="0" strike="noStrike" sz="2400" u="none">
          <a:ln>
            <a:noFill/>
          </a:ln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7pPr>
      <a:lvl8pPr marL="3749507" marR="0" indent="-441157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2400"/>
        <a:buFont typeface="Helvetica"/>
        <a:buChar char="○"/>
        <a:tabLst/>
        <a:defRPr b="0" baseline="0" cap="none" i="0" spc="0" strike="noStrike" sz="2400" u="none">
          <a:ln>
            <a:noFill/>
          </a:ln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8pPr>
      <a:lvl9pPr marL="4206707" marR="0" indent="-441157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2400"/>
        <a:buFont typeface="Helvetica"/>
        <a:buChar char="■"/>
        <a:tabLst/>
        <a:defRPr b="0" baseline="0" cap="none" i="0" spc="0" strike="noStrike" sz="2400" u="none">
          <a:ln>
            <a:noFill/>
          </a:ln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489;p33"/>
          <p:cNvSpPr txBox="1"/>
          <p:nvPr>
            <p:ph type="title"/>
          </p:nvPr>
        </p:nvSpPr>
        <p:spPr>
          <a:xfrm>
            <a:off x="353998" y="1534800"/>
            <a:ext cx="5393704" cy="2085901"/>
          </a:xfrm>
          <a:prstGeom prst="rect">
            <a:avLst/>
          </a:prstGeom>
        </p:spPr>
        <p:txBody>
          <a:bodyPr/>
          <a:lstStyle>
            <a:lvl1pPr defTabSz="475487">
              <a:defRPr sz="2900"/>
            </a:lvl1pPr>
          </a:lstStyle>
          <a:p>
            <a:pPr/>
            <a:r>
              <a:t>Cloud Native Streaming Data Analytics and ML Pipeline for resource management and traffic engineering</a:t>
            </a:r>
          </a:p>
        </p:txBody>
      </p:sp>
      <p:sp>
        <p:nvSpPr>
          <p:cNvPr id="152" name="Google Shape;490;p33"/>
          <p:cNvSpPr txBox="1"/>
          <p:nvPr>
            <p:ph type="body" sz="quarter" idx="1"/>
          </p:nvPr>
        </p:nvSpPr>
        <p:spPr>
          <a:xfrm>
            <a:off x="353998" y="3692002"/>
            <a:ext cx="5393704" cy="1692302"/>
          </a:xfrm>
          <a:prstGeom prst="rect">
            <a:avLst/>
          </a:prstGeom>
        </p:spPr>
        <p:txBody>
          <a:bodyPr/>
          <a:lstStyle>
            <a:lvl1pPr marL="0" indent="0"/>
          </a:lstStyle>
          <a:p>
            <a:pPr/>
            <a:r>
              <a:t>Indra G Harijono</a:t>
            </a:r>
          </a:p>
        </p:txBody>
      </p:sp>
      <p:sp>
        <p:nvSpPr>
          <p:cNvPr id="153" name="Google Shape;491;p33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2100"/>
              </a:spcBef>
              <a:buSzTx/>
              <a:buNone/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Each component deployed as PODs managed as K8S CRDs / Operators, deployable anywhere with K8S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579;p42"/>
          <p:cNvSpPr txBox="1"/>
          <p:nvPr>
            <p:ph type="title"/>
          </p:nvPr>
        </p:nvSpPr>
        <p:spPr>
          <a:xfrm>
            <a:off x="415599" y="127566"/>
            <a:ext cx="11360702" cy="810303"/>
          </a:xfrm>
          <a:prstGeom prst="rect">
            <a:avLst/>
          </a:prstGeom>
        </p:spPr>
        <p:txBody>
          <a:bodyPr/>
          <a:lstStyle>
            <a:lvl1pPr defTabSz="429768">
              <a:defRPr sz="1800"/>
            </a:lvl1pPr>
          </a:lstStyle>
          <a:p>
            <a:pPr/>
            <a:r>
              <a:t>Cloud Native Resource and traffic Analytics/Policies (and ML)</a:t>
            </a:r>
          </a:p>
        </p:txBody>
      </p:sp>
      <p:sp>
        <p:nvSpPr>
          <p:cNvPr id="156" name="Google Shape;580;p42"/>
          <p:cNvSpPr txBox="1"/>
          <p:nvPr>
            <p:ph type="body" sz="half" idx="4294967295"/>
          </p:nvPr>
        </p:nvSpPr>
        <p:spPr>
          <a:xfrm>
            <a:off x="415599" y="687328"/>
            <a:ext cx="11360702" cy="2298601"/>
          </a:xfrm>
          <a:prstGeom prst="rect">
            <a:avLst/>
          </a:prstGeom>
        </p:spPr>
        <p:txBody>
          <a:bodyPr/>
          <a:lstStyle/>
          <a:p>
            <a:pPr>
              <a:buSzPts val="1800"/>
              <a:buChar char="-"/>
              <a:defRPr sz="1800"/>
            </a:pPr>
            <a:r>
              <a:t>Characteristics: </a:t>
            </a:r>
          </a:p>
          <a:p>
            <a:pPr lvl="1" marL="914400" indent="-317500">
              <a:buSzPts val="1400"/>
              <a:buChar char="-"/>
              <a:defRPr sz="1400"/>
            </a:pPr>
            <a:r>
              <a:t>Constant Kubernetes based resource monitoring</a:t>
            </a:r>
          </a:p>
          <a:p>
            <a:pPr lvl="1" marL="914400" indent="-317500">
              <a:buSzPts val="1400"/>
              <a:buChar char="-"/>
              <a:defRPr sz="1400"/>
            </a:pPr>
            <a:r>
              <a:t>Streaming data analytics from tracing, metrics, resource data from all applications running on Kubernetes</a:t>
            </a:r>
          </a:p>
          <a:p>
            <a:pPr lvl="1" marL="914400" indent="-317500">
              <a:buSzPts val="1400"/>
              <a:buChar char="-"/>
              <a:defRPr sz="1400"/>
            </a:pPr>
            <a:r>
              <a:t>Analytics and Correlation between Kubernetes cluster resources, tracing and metrics data</a:t>
            </a:r>
          </a:p>
          <a:p>
            <a:pPr lvl="1" marL="914400" indent="-317500">
              <a:buSzPts val="1400"/>
              <a:buChar char="-"/>
              <a:defRPr sz="1400"/>
            </a:pPr>
            <a:r>
              <a:t>Traffic policy modification (enforcement), steering and control in real time</a:t>
            </a:r>
          </a:p>
          <a:p>
            <a:pPr lvl="1" marL="914400" indent="-317500">
              <a:buSzPts val="1400"/>
              <a:buChar char="-"/>
              <a:defRPr sz="1400"/>
            </a:pPr>
            <a:r>
              <a:t>Validation of changes on traffic policies</a:t>
            </a:r>
          </a:p>
          <a:p>
            <a:pPr lvl="1" marL="914400" indent="-317500">
              <a:buSzPts val="1400"/>
              <a:buChar char="-"/>
              <a:defRPr sz="1400"/>
            </a:pPr>
            <a:r>
              <a:t>Data protection and privacy</a:t>
            </a:r>
          </a:p>
          <a:p>
            <a:pPr lvl="1" marL="914400" indent="-317500">
              <a:buSzPts val="1400"/>
              <a:buChar char="-"/>
              <a:defRPr sz="1400"/>
            </a:pPr>
            <a:r>
              <a:t>ML based analytics to anticipate future (resource) needs</a:t>
            </a:r>
          </a:p>
        </p:txBody>
      </p:sp>
      <p:grpSp>
        <p:nvGrpSpPr>
          <p:cNvPr id="159" name="Google Shape;581;p42"/>
          <p:cNvGrpSpPr/>
          <p:nvPr/>
        </p:nvGrpSpPr>
        <p:grpSpPr>
          <a:xfrm>
            <a:off x="217000" y="3433874"/>
            <a:ext cx="732901" cy="372603"/>
            <a:chOff x="0" y="0"/>
            <a:chExt cx="732900" cy="372602"/>
          </a:xfrm>
        </p:grpSpPr>
        <p:sp>
          <p:nvSpPr>
            <p:cNvPr id="157" name="Rounded Rectangle"/>
            <p:cNvSpPr/>
            <p:nvPr/>
          </p:nvSpPr>
          <p:spPr>
            <a:xfrm>
              <a:off x="0" y="-1"/>
              <a:ext cx="732901" cy="372604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58" name="Tracing"/>
            <p:cNvSpPr txBox="1"/>
            <p:nvPr/>
          </p:nvSpPr>
          <p:spPr>
            <a:xfrm>
              <a:off x="18188" y="8467"/>
              <a:ext cx="696525" cy="35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Tracing</a:t>
              </a:r>
            </a:p>
          </p:txBody>
        </p:sp>
      </p:grpSp>
      <p:grpSp>
        <p:nvGrpSpPr>
          <p:cNvPr id="162" name="Google Shape;582;p42"/>
          <p:cNvGrpSpPr/>
          <p:nvPr/>
        </p:nvGrpSpPr>
        <p:grpSpPr>
          <a:xfrm>
            <a:off x="369400" y="3586274"/>
            <a:ext cx="732901" cy="372603"/>
            <a:chOff x="0" y="0"/>
            <a:chExt cx="732900" cy="372602"/>
          </a:xfrm>
        </p:grpSpPr>
        <p:sp>
          <p:nvSpPr>
            <p:cNvPr id="160" name="Rounded Rectangle"/>
            <p:cNvSpPr/>
            <p:nvPr/>
          </p:nvSpPr>
          <p:spPr>
            <a:xfrm>
              <a:off x="0" y="-1"/>
              <a:ext cx="732901" cy="372604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61" name="Tracing"/>
            <p:cNvSpPr txBox="1"/>
            <p:nvPr/>
          </p:nvSpPr>
          <p:spPr>
            <a:xfrm>
              <a:off x="18188" y="8467"/>
              <a:ext cx="696525" cy="35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Tracing</a:t>
              </a:r>
            </a:p>
          </p:txBody>
        </p:sp>
      </p:grpSp>
      <p:grpSp>
        <p:nvGrpSpPr>
          <p:cNvPr id="165" name="Google Shape;583;p42"/>
          <p:cNvGrpSpPr/>
          <p:nvPr/>
        </p:nvGrpSpPr>
        <p:grpSpPr>
          <a:xfrm>
            <a:off x="521799" y="3738674"/>
            <a:ext cx="732902" cy="372603"/>
            <a:chOff x="0" y="0"/>
            <a:chExt cx="732901" cy="372602"/>
          </a:xfrm>
        </p:grpSpPr>
        <p:sp>
          <p:nvSpPr>
            <p:cNvPr id="163" name="Rounded Rectangle"/>
            <p:cNvSpPr/>
            <p:nvPr/>
          </p:nvSpPr>
          <p:spPr>
            <a:xfrm>
              <a:off x="0" y="-1"/>
              <a:ext cx="732902" cy="372604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64" name="Tracing"/>
            <p:cNvSpPr txBox="1"/>
            <p:nvPr/>
          </p:nvSpPr>
          <p:spPr>
            <a:xfrm>
              <a:off x="18188" y="8467"/>
              <a:ext cx="696526" cy="35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Tracing</a:t>
              </a:r>
            </a:p>
          </p:txBody>
        </p:sp>
      </p:grpSp>
      <p:grpSp>
        <p:nvGrpSpPr>
          <p:cNvPr id="168" name="Google Shape;584;p42"/>
          <p:cNvGrpSpPr/>
          <p:nvPr/>
        </p:nvGrpSpPr>
        <p:grpSpPr>
          <a:xfrm>
            <a:off x="674199" y="3891074"/>
            <a:ext cx="732902" cy="372603"/>
            <a:chOff x="0" y="0"/>
            <a:chExt cx="732901" cy="372602"/>
          </a:xfrm>
        </p:grpSpPr>
        <p:sp>
          <p:nvSpPr>
            <p:cNvPr id="166" name="Rounded Rectangle"/>
            <p:cNvSpPr/>
            <p:nvPr/>
          </p:nvSpPr>
          <p:spPr>
            <a:xfrm>
              <a:off x="0" y="-1"/>
              <a:ext cx="732902" cy="372604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67" name="Tracing"/>
            <p:cNvSpPr txBox="1"/>
            <p:nvPr/>
          </p:nvSpPr>
          <p:spPr>
            <a:xfrm>
              <a:off x="18188" y="8467"/>
              <a:ext cx="696526" cy="35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Tracing</a:t>
              </a:r>
            </a:p>
          </p:txBody>
        </p:sp>
      </p:grpSp>
      <p:grpSp>
        <p:nvGrpSpPr>
          <p:cNvPr id="171" name="Google Shape;585;p42"/>
          <p:cNvGrpSpPr/>
          <p:nvPr/>
        </p:nvGrpSpPr>
        <p:grpSpPr>
          <a:xfrm>
            <a:off x="826600" y="3968559"/>
            <a:ext cx="732903" cy="522426"/>
            <a:chOff x="0" y="0"/>
            <a:chExt cx="732901" cy="522424"/>
          </a:xfrm>
        </p:grpSpPr>
        <p:sp>
          <p:nvSpPr>
            <p:cNvPr id="169" name="Rounded Rectangle"/>
            <p:cNvSpPr/>
            <p:nvPr/>
          </p:nvSpPr>
          <p:spPr>
            <a:xfrm>
              <a:off x="0" y="74913"/>
              <a:ext cx="732902" cy="372602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70" name="Tracing…"/>
            <p:cNvSpPr txBox="1"/>
            <p:nvPr/>
          </p:nvSpPr>
          <p:spPr>
            <a:xfrm>
              <a:off x="18188" y="-1"/>
              <a:ext cx="696526" cy="5224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/>
            <a:p>
              <a:pPr>
                <a:defRPr sz="8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r>
                <a:t>Tracing</a:t>
              </a:r>
            </a:p>
            <a:p>
              <a:pPr>
                <a:defRPr sz="8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r>
                <a:t>Metrics etc.</a:t>
              </a:r>
            </a:p>
          </p:txBody>
        </p:sp>
      </p:grpSp>
      <p:grpSp>
        <p:nvGrpSpPr>
          <p:cNvPr id="174" name="Google Shape;591;p42"/>
          <p:cNvGrpSpPr/>
          <p:nvPr/>
        </p:nvGrpSpPr>
        <p:grpSpPr>
          <a:xfrm>
            <a:off x="4482548" y="2856474"/>
            <a:ext cx="894603" cy="810303"/>
            <a:chOff x="0" y="0"/>
            <a:chExt cx="894601" cy="810301"/>
          </a:xfrm>
        </p:grpSpPr>
        <p:sp>
          <p:nvSpPr>
            <p:cNvPr id="172" name="Rounded Rectangle"/>
            <p:cNvSpPr/>
            <p:nvPr/>
          </p:nvSpPr>
          <p:spPr>
            <a:xfrm>
              <a:off x="0" y="-1"/>
              <a:ext cx="894602" cy="810303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73" name="Command &amp; Control"/>
            <p:cNvSpPr txBox="1"/>
            <p:nvPr/>
          </p:nvSpPr>
          <p:spPr>
            <a:xfrm>
              <a:off x="39555" y="188594"/>
              <a:ext cx="815491" cy="4331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Command &amp; Control</a:t>
              </a:r>
            </a:p>
          </p:txBody>
        </p:sp>
      </p:grpSp>
      <p:grpSp>
        <p:nvGrpSpPr>
          <p:cNvPr id="177" name="Google Shape;592;p42"/>
          <p:cNvGrpSpPr/>
          <p:nvPr/>
        </p:nvGrpSpPr>
        <p:grpSpPr>
          <a:xfrm>
            <a:off x="5183249" y="5481475"/>
            <a:ext cx="894603" cy="1080903"/>
            <a:chOff x="0" y="0"/>
            <a:chExt cx="894601" cy="1080902"/>
          </a:xfrm>
        </p:grpSpPr>
        <p:sp>
          <p:nvSpPr>
            <p:cNvPr id="175" name="Rounded Rectangle"/>
            <p:cNvSpPr/>
            <p:nvPr/>
          </p:nvSpPr>
          <p:spPr>
            <a:xfrm>
              <a:off x="0" y="-1"/>
              <a:ext cx="894602" cy="1080904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76" name="Data Ingestion point"/>
            <p:cNvSpPr txBox="1"/>
            <p:nvPr/>
          </p:nvSpPr>
          <p:spPr>
            <a:xfrm>
              <a:off x="43671" y="260394"/>
              <a:ext cx="807259" cy="5601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Data Ingestion point</a:t>
              </a:r>
            </a:p>
          </p:txBody>
        </p:sp>
      </p:grpSp>
      <p:grpSp>
        <p:nvGrpSpPr>
          <p:cNvPr id="180" name="Google Shape;593;p42"/>
          <p:cNvGrpSpPr/>
          <p:nvPr/>
        </p:nvGrpSpPr>
        <p:grpSpPr>
          <a:xfrm>
            <a:off x="7601698" y="3519823"/>
            <a:ext cx="3913203" cy="810303"/>
            <a:chOff x="0" y="0"/>
            <a:chExt cx="3913202" cy="810301"/>
          </a:xfrm>
        </p:grpSpPr>
        <p:sp>
          <p:nvSpPr>
            <p:cNvPr id="178" name="Rounded Rectangle"/>
            <p:cNvSpPr/>
            <p:nvPr/>
          </p:nvSpPr>
          <p:spPr>
            <a:xfrm>
              <a:off x="-1" y="-1"/>
              <a:ext cx="3913204" cy="810303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79" name="Event Driven Streaming Application…"/>
            <p:cNvSpPr txBox="1"/>
            <p:nvPr/>
          </p:nvSpPr>
          <p:spPr>
            <a:xfrm>
              <a:off x="39554" y="113433"/>
              <a:ext cx="3834093" cy="583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/>
            <a:p>
              <a:pPr algn="ctr">
                <a:defRPr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r>
                <a:t>Event Driven Streaming Application</a:t>
              </a:r>
            </a:p>
            <a:p>
              <a:pPr algn="ctr">
                <a:defRPr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r>
                <a:t>(pipelines)</a:t>
              </a:r>
            </a:p>
          </p:txBody>
        </p:sp>
      </p:grpSp>
      <p:grpSp>
        <p:nvGrpSpPr>
          <p:cNvPr id="183" name="Google Shape;594;p42"/>
          <p:cNvGrpSpPr/>
          <p:nvPr/>
        </p:nvGrpSpPr>
        <p:grpSpPr>
          <a:xfrm>
            <a:off x="6876995" y="5501742"/>
            <a:ext cx="1031103" cy="533463"/>
            <a:chOff x="0" y="0"/>
            <a:chExt cx="1031102" cy="533462"/>
          </a:xfrm>
        </p:grpSpPr>
        <p:sp>
          <p:nvSpPr>
            <p:cNvPr id="181" name="Rounded Rectangle"/>
            <p:cNvSpPr/>
            <p:nvPr/>
          </p:nvSpPr>
          <p:spPr>
            <a:xfrm>
              <a:off x="-1" y="43682"/>
              <a:ext cx="1031104" cy="446103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82" name="Hot path analytics"/>
            <p:cNvSpPr txBox="1"/>
            <p:nvPr/>
          </p:nvSpPr>
          <p:spPr>
            <a:xfrm>
              <a:off x="21775" y="0"/>
              <a:ext cx="987551" cy="5334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 algn="ctr">
                <a:defRPr sz="12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Hot path analytics</a:t>
              </a:r>
            </a:p>
          </p:txBody>
        </p:sp>
      </p:grpSp>
      <p:grpSp>
        <p:nvGrpSpPr>
          <p:cNvPr id="186" name="Google Shape;595;p42"/>
          <p:cNvGrpSpPr/>
          <p:nvPr/>
        </p:nvGrpSpPr>
        <p:grpSpPr>
          <a:xfrm>
            <a:off x="8069661" y="5545425"/>
            <a:ext cx="1031103" cy="446103"/>
            <a:chOff x="0" y="0"/>
            <a:chExt cx="1031102" cy="446102"/>
          </a:xfrm>
        </p:grpSpPr>
        <p:sp>
          <p:nvSpPr>
            <p:cNvPr id="184" name="Rounded Rectangle"/>
            <p:cNvSpPr/>
            <p:nvPr/>
          </p:nvSpPr>
          <p:spPr>
            <a:xfrm>
              <a:off x="-1" y="-1"/>
              <a:ext cx="1031104" cy="446104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85" name="ML"/>
            <p:cNvSpPr txBox="1"/>
            <p:nvPr/>
          </p:nvSpPr>
          <p:spPr>
            <a:xfrm>
              <a:off x="21775" y="45217"/>
              <a:ext cx="987551" cy="35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 algn="ctr">
                <a:defRPr sz="12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ML</a:t>
              </a:r>
            </a:p>
          </p:txBody>
        </p:sp>
      </p:grpSp>
      <p:grpSp>
        <p:nvGrpSpPr>
          <p:cNvPr id="189" name="Google Shape;596;p42"/>
          <p:cNvGrpSpPr/>
          <p:nvPr/>
        </p:nvGrpSpPr>
        <p:grpSpPr>
          <a:xfrm>
            <a:off x="9378674" y="6274441"/>
            <a:ext cx="1025403" cy="533464"/>
            <a:chOff x="0" y="0"/>
            <a:chExt cx="1025401" cy="533462"/>
          </a:xfrm>
        </p:grpSpPr>
        <p:sp>
          <p:nvSpPr>
            <p:cNvPr id="187" name="Rounded Rectangle"/>
            <p:cNvSpPr/>
            <p:nvPr/>
          </p:nvSpPr>
          <p:spPr>
            <a:xfrm>
              <a:off x="0" y="43682"/>
              <a:ext cx="1025402" cy="446102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88" name="Batch analytics"/>
            <p:cNvSpPr txBox="1"/>
            <p:nvPr/>
          </p:nvSpPr>
          <p:spPr>
            <a:xfrm>
              <a:off x="21777" y="0"/>
              <a:ext cx="981847" cy="5334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 algn="ctr">
                <a:defRPr sz="12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Batch analytics</a:t>
              </a:r>
            </a:p>
          </p:txBody>
        </p:sp>
      </p:grpSp>
      <p:grpSp>
        <p:nvGrpSpPr>
          <p:cNvPr id="192" name="Google Shape;597;p42"/>
          <p:cNvGrpSpPr/>
          <p:nvPr/>
        </p:nvGrpSpPr>
        <p:grpSpPr>
          <a:xfrm>
            <a:off x="9375825" y="5501742"/>
            <a:ext cx="1031103" cy="533463"/>
            <a:chOff x="0" y="0"/>
            <a:chExt cx="1031102" cy="533462"/>
          </a:xfrm>
        </p:grpSpPr>
        <p:sp>
          <p:nvSpPr>
            <p:cNvPr id="190" name="Rounded Rectangle"/>
            <p:cNvSpPr/>
            <p:nvPr/>
          </p:nvSpPr>
          <p:spPr>
            <a:xfrm>
              <a:off x="-1" y="43682"/>
              <a:ext cx="1031104" cy="446103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91" name="Cold Storage"/>
            <p:cNvSpPr txBox="1"/>
            <p:nvPr/>
          </p:nvSpPr>
          <p:spPr>
            <a:xfrm>
              <a:off x="21775" y="0"/>
              <a:ext cx="987551" cy="5334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 algn="ctr">
                <a:defRPr sz="12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Cold Storage</a:t>
              </a:r>
            </a:p>
          </p:txBody>
        </p:sp>
      </p:grpSp>
      <p:sp>
        <p:nvSpPr>
          <p:cNvPr id="193" name="Google Shape;598;p42"/>
          <p:cNvSpPr/>
          <p:nvPr/>
        </p:nvSpPr>
        <p:spPr>
          <a:xfrm flipV="1">
            <a:off x="1564142" y="6038770"/>
            <a:ext cx="3614346" cy="134689"/>
          </a:xfrm>
          <a:prstGeom prst="line">
            <a:avLst/>
          </a:prstGeom>
          <a:ln w="38100">
            <a:solidFill>
              <a:srgbClr val="434343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4" name="Google Shape;600;p42"/>
          <p:cNvSpPr/>
          <p:nvPr/>
        </p:nvSpPr>
        <p:spPr>
          <a:xfrm>
            <a:off x="1629217" y="4260843"/>
            <a:ext cx="3549272" cy="1562119"/>
          </a:xfrm>
          <a:prstGeom prst="line">
            <a:avLst/>
          </a:prstGeom>
          <a:ln w="38100">
            <a:solidFill>
              <a:srgbClr val="434343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5" name="Google Shape;599;p42"/>
          <p:cNvSpPr/>
          <p:nvPr/>
        </p:nvSpPr>
        <p:spPr>
          <a:xfrm>
            <a:off x="86975" y="5566840"/>
            <a:ext cx="1472400" cy="1268460"/>
          </a:xfrm>
          <a:prstGeom prst="rect">
            <a:avLst/>
          </a:prstGeom>
          <a:ln>
            <a:solidFill>
              <a:srgbClr val="434343"/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96" name="Google Shape;601;p42"/>
          <p:cNvSpPr/>
          <p:nvPr/>
        </p:nvSpPr>
        <p:spPr>
          <a:xfrm>
            <a:off x="152050" y="3291823"/>
            <a:ext cx="1472400" cy="1285802"/>
          </a:xfrm>
          <a:prstGeom prst="rect">
            <a:avLst/>
          </a:prstGeom>
          <a:ln>
            <a:solidFill>
              <a:srgbClr val="434343"/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97" name="Google Shape;602;p42"/>
          <p:cNvSpPr/>
          <p:nvPr/>
        </p:nvSpPr>
        <p:spPr>
          <a:xfrm flipH="1">
            <a:off x="1629218" y="3336911"/>
            <a:ext cx="2848570" cy="474411"/>
          </a:xfrm>
          <a:prstGeom prst="line">
            <a:avLst/>
          </a:prstGeom>
          <a:ln w="38100">
            <a:solidFill>
              <a:srgbClr val="434343"/>
            </a:solidFill>
            <a:prstDash val="dash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8" name="Google Shape;603;p42"/>
          <p:cNvSpPr/>
          <p:nvPr/>
        </p:nvSpPr>
        <p:spPr>
          <a:xfrm flipH="1">
            <a:off x="1564142" y="3579230"/>
            <a:ext cx="2921984" cy="2091477"/>
          </a:xfrm>
          <a:prstGeom prst="line">
            <a:avLst/>
          </a:prstGeom>
          <a:ln w="38100">
            <a:solidFill>
              <a:srgbClr val="434343"/>
            </a:solidFill>
            <a:prstDash val="dash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9" name="Google Shape;604;p42"/>
          <p:cNvSpPr/>
          <p:nvPr/>
        </p:nvSpPr>
        <p:spPr>
          <a:xfrm flipV="1">
            <a:off x="6082567" y="4335006"/>
            <a:ext cx="2707713" cy="1445596"/>
          </a:xfrm>
          <a:prstGeom prst="line">
            <a:avLst/>
          </a:prstGeom>
          <a:ln w="38100">
            <a:solidFill>
              <a:srgbClr val="434343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0" name="Google Shape;606;p42"/>
          <p:cNvSpPr/>
          <p:nvPr/>
        </p:nvSpPr>
        <p:spPr>
          <a:xfrm flipH="1">
            <a:off x="7705904" y="4335006"/>
            <a:ext cx="1370690" cy="1166738"/>
          </a:xfrm>
          <a:prstGeom prst="line">
            <a:avLst/>
          </a:prstGeom>
          <a:ln w="38100">
            <a:solidFill>
              <a:srgbClr val="434343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1" name="Google Shape;607;p42"/>
          <p:cNvSpPr/>
          <p:nvPr/>
        </p:nvSpPr>
        <p:spPr>
          <a:xfrm flipH="1">
            <a:off x="8705463" y="4335006"/>
            <a:ext cx="636404" cy="1205658"/>
          </a:xfrm>
          <a:prstGeom prst="line">
            <a:avLst/>
          </a:prstGeom>
          <a:ln w="38100">
            <a:solidFill>
              <a:srgbClr val="434343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2" name="Google Shape;608;p42"/>
          <p:cNvSpPr/>
          <p:nvPr/>
        </p:nvSpPr>
        <p:spPr>
          <a:xfrm>
            <a:off x="9632381" y="4335006"/>
            <a:ext cx="210803" cy="1166738"/>
          </a:xfrm>
          <a:prstGeom prst="line">
            <a:avLst/>
          </a:prstGeom>
          <a:ln w="38100">
            <a:solidFill>
              <a:srgbClr val="434343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3" name="Google Shape;609;p42"/>
          <p:cNvSpPr/>
          <p:nvPr/>
        </p:nvSpPr>
        <p:spPr>
          <a:xfrm flipV="1">
            <a:off x="9891375" y="6035142"/>
            <a:ext cx="2" cy="239302"/>
          </a:xfrm>
          <a:prstGeom prst="line">
            <a:avLst/>
          </a:prstGeom>
          <a:ln w="38100">
            <a:solidFill>
              <a:srgbClr val="434343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206" name="Google Shape;610;p42"/>
          <p:cNvGrpSpPr/>
          <p:nvPr/>
        </p:nvGrpSpPr>
        <p:grpSpPr>
          <a:xfrm>
            <a:off x="6703073" y="6274441"/>
            <a:ext cx="1091703" cy="533464"/>
            <a:chOff x="0" y="0"/>
            <a:chExt cx="1091702" cy="533462"/>
          </a:xfrm>
        </p:grpSpPr>
        <p:sp>
          <p:nvSpPr>
            <p:cNvPr id="204" name="Rounded Rectangle"/>
            <p:cNvSpPr/>
            <p:nvPr/>
          </p:nvSpPr>
          <p:spPr>
            <a:xfrm>
              <a:off x="-1" y="43682"/>
              <a:ext cx="1091704" cy="446102"/>
            </a:xfrm>
            <a:prstGeom prst="roundRect">
              <a:avLst>
                <a:gd name="adj" fmla="val 16667"/>
              </a:avLst>
            </a:prstGeom>
            <a:solidFill>
              <a:srgbClr val="CCCCCC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05" name="Real-Time View"/>
            <p:cNvSpPr txBox="1"/>
            <p:nvPr/>
          </p:nvSpPr>
          <p:spPr>
            <a:xfrm>
              <a:off x="21775" y="0"/>
              <a:ext cx="1048151" cy="5334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 algn="ctr">
                <a:defRPr sz="12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Real-Time View</a:t>
              </a:r>
            </a:p>
          </p:txBody>
        </p:sp>
      </p:grpSp>
      <p:sp>
        <p:nvSpPr>
          <p:cNvPr id="207" name="Google Shape;611;p42"/>
          <p:cNvSpPr/>
          <p:nvPr/>
        </p:nvSpPr>
        <p:spPr>
          <a:xfrm flipH="1" flipV="1">
            <a:off x="5381868" y="3326407"/>
            <a:ext cx="2215496" cy="317528"/>
          </a:xfrm>
          <a:prstGeom prst="line">
            <a:avLst/>
          </a:prstGeom>
          <a:ln w="38100">
            <a:solidFill>
              <a:srgbClr val="434343"/>
            </a:solidFill>
            <a:prstDash val="dash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210" name="Google Shape;612;p42"/>
          <p:cNvGrpSpPr/>
          <p:nvPr/>
        </p:nvGrpSpPr>
        <p:grpSpPr>
          <a:xfrm>
            <a:off x="4010478" y="4233123"/>
            <a:ext cx="1637471" cy="682005"/>
            <a:chOff x="0" y="0"/>
            <a:chExt cx="1637469" cy="682004"/>
          </a:xfrm>
        </p:grpSpPr>
        <p:sp>
          <p:nvSpPr>
            <p:cNvPr id="208" name="Rounded Rectangle"/>
            <p:cNvSpPr/>
            <p:nvPr/>
          </p:nvSpPr>
          <p:spPr>
            <a:xfrm>
              <a:off x="0" y="0"/>
              <a:ext cx="1637470" cy="682005"/>
            </a:xfrm>
            <a:prstGeom prst="roundRect">
              <a:avLst>
                <a:gd name="adj" fmla="val 16667"/>
              </a:avLst>
            </a:prstGeom>
            <a:solidFill>
              <a:srgbClr val="CCCCCC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09" name="vMEC Registry"/>
            <p:cNvSpPr txBox="1"/>
            <p:nvPr/>
          </p:nvSpPr>
          <p:spPr>
            <a:xfrm>
              <a:off x="33292" y="163170"/>
              <a:ext cx="1570885" cy="35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 algn="ctr">
                <a:defRPr sz="12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vMEC Registry</a:t>
              </a:r>
            </a:p>
          </p:txBody>
        </p:sp>
      </p:grpSp>
      <p:grpSp>
        <p:nvGrpSpPr>
          <p:cNvPr id="213" name="Google Shape;613;p42"/>
          <p:cNvGrpSpPr/>
          <p:nvPr/>
        </p:nvGrpSpPr>
        <p:grpSpPr>
          <a:xfrm>
            <a:off x="10754800" y="6318124"/>
            <a:ext cx="1091703" cy="446103"/>
            <a:chOff x="0" y="0"/>
            <a:chExt cx="1091702" cy="446102"/>
          </a:xfrm>
        </p:grpSpPr>
        <p:sp>
          <p:nvSpPr>
            <p:cNvPr id="211" name="Rounded Rectangle"/>
            <p:cNvSpPr/>
            <p:nvPr/>
          </p:nvSpPr>
          <p:spPr>
            <a:xfrm>
              <a:off x="-1" y="-1"/>
              <a:ext cx="1091704" cy="446104"/>
            </a:xfrm>
            <a:prstGeom prst="roundRect">
              <a:avLst>
                <a:gd name="adj" fmla="val 16667"/>
              </a:avLst>
            </a:prstGeom>
            <a:solidFill>
              <a:srgbClr val="CCCCCC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12" name="Batch View"/>
            <p:cNvSpPr txBox="1"/>
            <p:nvPr/>
          </p:nvSpPr>
          <p:spPr>
            <a:xfrm>
              <a:off x="21775" y="45217"/>
              <a:ext cx="1048151" cy="35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 algn="ctr">
                <a:defRPr sz="12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Batch View</a:t>
              </a:r>
            </a:p>
          </p:txBody>
        </p:sp>
      </p:grpSp>
      <p:sp>
        <p:nvSpPr>
          <p:cNvPr id="214" name="Google Shape;614;p42"/>
          <p:cNvSpPr/>
          <p:nvPr/>
        </p:nvSpPr>
        <p:spPr>
          <a:xfrm flipH="1">
            <a:off x="7298501" y="6035142"/>
            <a:ext cx="44481" cy="239302"/>
          </a:xfrm>
          <a:prstGeom prst="line">
            <a:avLst/>
          </a:prstGeom>
          <a:ln w="38100">
            <a:solidFill>
              <a:srgbClr val="434343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5" name="Google Shape;615;p42"/>
          <p:cNvSpPr/>
          <p:nvPr/>
        </p:nvSpPr>
        <p:spPr>
          <a:xfrm>
            <a:off x="10408962" y="6541174"/>
            <a:ext cx="341077" cy="2"/>
          </a:xfrm>
          <a:prstGeom prst="line">
            <a:avLst/>
          </a:prstGeom>
          <a:ln w="38100">
            <a:solidFill>
              <a:srgbClr val="434343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6" name="Google Shape;616;p42"/>
          <p:cNvSpPr txBox="1"/>
          <p:nvPr/>
        </p:nvSpPr>
        <p:spPr>
          <a:xfrm>
            <a:off x="2640587" y="6103801"/>
            <a:ext cx="1091702" cy="5977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i="1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Tracing, Metric, resource Data etc.</a:t>
            </a:r>
          </a:p>
        </p:txBody>
      </p:sp>
      <p:sp>
        <p:nvSpPr>
          <p:cNvPr id="217" name="Google Shape;617;p42"/>
          <p:cNvSpPr txBox="1"/>
          <p:nvPr/>
        </p:nvSpPr>
        <p:spPr>
          <a:xfrm>
            <a:off x="2562199" y="3225723"/>
            <a:ext cx="1556403" cy="318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i="1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Control + Command</a:t>
            </a:r>
          </a:p>
        </p:txBody>
      </p:sp>
      <p:sp>
        <p:nvSpPr>
          <p:cNvPr id="218" name="Google Shape;618;p42"/>
          <p:cNvSpPr txBox="1"/>
          <p:nvPr/>
        </p:nvSpPr>
        <p:spPr>
          <a:xfrm>
            <a:off x="5416998" y="4926462"/>
            <a:ext cx="1091702" cy="458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i="1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Resource Analytics Data*</a:t>
            </a:r>
          </a:p>
        </p:txBody>
      </p:sp>
      <p:sp>
        <p:nvSpPr>
          <p:cNvPr id="219" name="Google Shape;619;p42"/>
          <p:cNvSpPr txBox="1"/>
          <p:nvPr/>
        </p:nvSpPr>
        <p:spPr>
          <a:xfrm>
            <a:off x="5450873" y="3613377"/>
            <a:ext cx="1556403" cy="318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i="1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Control + Command</a:t>
            </a:r>
          </a:p>
        </p:txBody>
      </p:sp>
      <p:sp>
        <p:nvSpPr>
          <p:cNvPr id="220" name="Google Shape;617;p42"/>
          <p:cNvSpPr txBox="1"/>
          <p:nvPr/>
        </p:nvSpPr>
        <p:spPr>
          <a:xfrm>
            <a:off x="3313448" y="3765777"/>
            <a:ext cx="1556403" cy="318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i="1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Control + Command</a:t>
            </a:r>
          </a:p>
        </p:txBody>
      </p:sp>
      <p:grpSp>
        <p:nvGrpSpPr>
          <p:cNvPr id="223" name="Google Shape;581;p42"/>
          <p:cNvGrpSpPr/>
          <p:nvPr/>
        </p:nvGrpSpPr>
        <p:grpSpPr>
          <a:xfrm>
            <a:off x="151924" y="5759198"/>
            <a:ext cx="732902" cy="372603"/>
            <a:chOff x="0" y="0"/>
            <a:chExt cx="732901" cy="372602"/>
          </a:xfrm>
        </p:grpSpPr>
        <p:sp>
          <p:nvSpPr>
            <p:cNvPr id="221" name="Rounded Rectangle"/>
            <p:cNvSpPr/>
            <p:nvPr/>
          </p:nvSpPr>
          <p:spPr>
            <a:xfrm>
              <a:off x="0" y="-1"/>
              <a:ext cx="732902" cy="372604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22" name="Tracing"/>
            <p:cNvSpPr txBox="1"/>
            <p:nvPr/>
          </p:nvSpPr>
          <p:spPr>
            <a:xfrm>
              <a:off x="18188" y="8467"/>
              <a:ext cx="696526" cy="35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Tracing</a:t>
              </a:r>
            </a:p>
          </p:txBody>
        </p:sp>
      </p:grpSp>
      <p:grpSp>
        <p:nvGrpSpPr>
          <p:cNvPr id="226" name="Google Shape;582;p42"/>
          <p:cNvGrpSpPr/>
          <p:nvPr/>
        </p:nvGrpSpPr>
        <p:grpSpPr>
          <a:xfrm>
            <a:off x="304324" y="5911598"/>
            <a:ext cx="732902" cy="372603"/>
            <a:chOff x="0" y="0"/>
            <a:chExt cx="732901" cy="372602"/>
          </a:xfrm>
        </p:grpSpPr>
        <p:sp>
          <p:nvSpPr>
            <p:cNvPr id="224" name="Rounded Rectangle"/>
            <p:cNvSpPr/>
            <p:nvPr/>
          </p:nvSpPr>
          <p:spPr>
            <a:xfrm>
              <a:off x="0" y="-1"/>
              <a:ext cx="732902" cy="372604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25" name="Tracing"/>
            <p:cNvSpPr txBox="1"/>
            <p:nvPr/>
          </p:nvSpPr>
          <p:spPr>
            <a:xfrm>
              <a:off x="18188" y="8467"/>
              <a:ext cx="696526" cy="35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Tracing</a:t>
              </a:r>
            </a:p>
          </p:txBody>
        </p:sp>
      </p:grpSp>
      <p:grpSp>
        <p:nvGrpSpPr>
          <p:cNvPr id="229" name="Google Shape;583;p42"/>
          <p:cNvGrpSpPr/>
          <p:nvPr/>
        </p:nvGrpSpPr>
        <p:grpSpPr>
          <a:xfrm>
            <a:off x="456724" y="6063998"/>
            <a:ext cx="732902" cy="372603"/>
            <a:chOff x="0" y="0"/>
            <a:chExt cx="732901" cy="372602"/>
          </a:xfrm>
        </p:grpSpPr>
        <p:sp>
          <p:nvSpPr>
            <p:cNvPr id="227" name="Rounded Rectangle"/>
            <p:cNvSpPr/>
            <p:nvPr/>
          </p:nvSpPr>
          <p:spPr>
            <a:xfrm>
              <a:off x="0" y="-1"/>
              <a:ext cx="732902" cy="372604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28" name="Tracing"/>
            <p:cNvSpPr txBox="1"/>
            <p:nvPr/>
          </p:nvSpPr>
          <p:spPr>
            <a:xfrm>
              <a:off x="18188" y="8467"/>
              <a:ext cx="696526" cy="35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Tracing</a:t>
              </a:r>
            </a:p>
          </p:txBody>
        </p:sp>
      </p:grpSp>
      <p:grpSp>
        <p:nvGrpSpPr>
          <p:cNvPr id="232" name="Google Shape;584;p42"/>
          <p:cNvGrpSpPr/>
          <p:nvPr/>
        </p:nvGrpSpPr>
        <p:grpSpPr>
          <a:xfrm>
            <a:off x="609124" y="6216398"/>
            <a:ext cx="732902" cy="372603"/>
            <a:chOff x="0" y="0"/>
            <a:chExt cx="732901" cy="372602"/>
          </a:xfrm>
        </p:grpSpPr>
        <p:sp>
          <p:nvSpPr>
            <p:cNvPr id="230" name="Rounded Rectangle"/>
            <p:cNvSpPr/>
            <p:nvPr/>
          </p:nvSpPr>
          <p:spPr>
            <a:xfrm>
              <a:off x="0" y="-1"/>
              <a:ext cx="732902" cy="372604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31" name="Tracing"/>
            <p:cNvSpPr txBox="1"/>
            <p:nvPr/>
          </p:nvSpPr>
          <p:spPr>
            <a:xfrm>
              <a:off x="18188" y="8467"/>
              <a:ext cx="696526" cy="35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Tracing</a:t>
              </a:r>
            </a:p>
          </p:txBody>
        </p:sp>
      </p:grpSp>
      <p:sp>
        <p:nvSpPr>
          <p:cNvPr id="233" name="Google Shape;616;p42"/>
          <p:cNvSpPr txBox="1"/>
          <p:nvPr/>
        </p:nvSpPr>
        <p:spPr>
          <a:xfrm>
            <a:off x="1448348" y="4436214"/>
            <a:ext cx="1091703" cy="597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i="1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Tracing, Metric, resource Data etc.</a:t>
            </a:r>
          </a:p>
        </p:txBody>
      </p:sp>
      <p:grpSp>
        <p:nvGrpSpPr>
          <p:cNvPr id="236" name="Google Shape;585;p42"/>
          <p:cNvGrpSpPr/>
          <p:nvPr/>
        </p:nvGrpSpPr>
        <p:grpSpPr>
          <a:xfrm>
            <a:off x="775799" y="6279959"/>
            <a:ext cx="732902" cy="522426"/>
            <a:chOff x="0" y="0"/>
            <a:chExt cx="732901" cy="522424"/>
          </a:xfrm>
        </p:grpSpPr>
        <p:sp>
          <p:nvSpPr>
            <p:cNvPr id="234" name="Rounded Rectangle"/>
            <p:cNvSpPr/>
            <p:nvPr/>
          </p:nvSpPr>
          <p:spPr>
            <a:xfrm>
              <a:off x="0" y="74913"/>
              <a:ext cx="732902" cy="372602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35" name="Tracing…"/>
            <p:cNvSpPr txBox="1"/>
            <p:nvPr/>
          </p:nvSpPr>
          <p:spPr>
            <a:xfrm>
              <a:off x="18188" y="-1"/>
              <a:ext cx="696526" cy="5224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/>
            <a:p>
              <a:pPr>
                <a:defRPr sz="8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r>
                <a:t>Tracing</a:t>
              </a:r>
            </a:p>
            <a:p>
              <a:pPr>
                <a:defRPr sz="8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r>
                <a:t>Metrics etc.</a:t>
              </a:r>
            </a:p>
          </p:txBody>
        </p:sp>
      </p:grpSp>
      <p:sp>
        <p:nvSpPr>
          <p:cNvPr id="237" name="vMEC"/>
          <p:cNvSpPr txBox="1"/>
          <p:nvPr/>
        </p:nvSpPr>
        <p:spPr>
          <a:xfrm>
            <a:off x="1041069" y="3240508"/>
            <a:ext cx="588141" cy="288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vMEC</a:t>
            </a:r>
          </a:p>
        </p:txBody>
      </p:sp>
      <p:sp>
        <p:nvSpPr>
          <p:cNvPr id="238" name="vMEC"/>
          <p:cNvSpPr txBox="1"/>
          <p:nvPr/>
        </p:nvSpPr>
        <p:spPr>
          <a:xfrm>
            <a:off x="978845" y="5570470"/>
            <a:ext cx="588140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vMEC</a:t>
            </a:r>
          </a:p>
        </p:txBody>
      </p:sp>
      <p:sp>
        <p:nvSpPr>
          <p:cNvPr id="239" name="Line"/>
          <p:cNvSpPr/>
          <p:nvPr/>
        </p:nvSpPr>
        <p:spPr>
          <a:xfrm>
            <a:off x="1681765" y="4065000"/>
            <a:ext cx="2295142" cy="559717"/>
          </a:xfrm>
          <a:prstGeom prst="line">
            <a:avLst/>
          </a:prstGeom>
          <a:ln w="38100">
            <a:solidFill>
              <a:schemeClr val="accent1"/>
            </a:solidFill>
            <a:custDash>
              <a:ds d="200000" sp="200000"/>
            </a:custDash>
            <a:miter lim="400000"/>
            <a:headEnd type="oval"/>
            <a:tailEnd type="oval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0" name="Line"/>
          <p:cNvSpPr/>
          <p:nvPr/>
        </p:nvSpPr>
        <p:spPr>
          <a:xfrm flipV="1">
            <a:off x="1614408" y="4843647"/>
            <a:ext cx="2429856" cy="1028450"/>
          </a:xfrm>
          <a:prstGeom prst="line">
            <a:avLst/>
          </a:prstGeom>
          <a:ln w="38100">
            <a:solidFill>
              <a:schemeClr val="accent1"/>
            </a:solidFill>
            <a:custDash>
              <a:ds d="200000" sp="200000"/>
            </a:custDash>
            <a:miter lim="400000"/>
            <a:headEnd type="oval"/>
            <a:tailEnd type="oval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1" name="Line"/>
          <p:cNvSpPr/>
          <p:nvPr/>
        </p:nvSpPr>
        <p:spPr>
          <a:xfrm flipH="1">
            <a:off x="5672144" y="3995507"/>
            <a:ext cx="1905358" cy="551456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triangle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579;p42"/>
          <p:cNvSpPr txBox="1"/>
          <p:nvPr>
            <p:ph type="title"/>
          </p:nvPr>
        </p:nvSpPr>
        <p:spPr>
          <a:xfrm>
            <a:off x="415599" y="127566"/>
            <a:ext cx="11360702" cy="810303"/>
          </a:xfrm>
          <a:prstGeom prst="rect">
            <a:avLst/>
          </a:prstGeom>
        </p:spPr>
        <p:txBody>
          <a:bodyPr/>
          <a:lstStyle>
            <a:lvl1pPr defTabSz="429768">
              <a:defRPr sz="1800"/>
            </a:lvl1pPr>
          </a:lstStyle>
          <a:p>
            <a:pPr/>
            <a:r>
              <a:t>Cloud Native Resource and traffic Analytics/Policies (and ML): vMEC</a:t>
            </a:r>
          </a:p>
        </p:txBody>
      </p:sp>
      <p:sp>
        <p:nvSpPr>
          <p:cNvPr id="244" name="Google Shape;580;p42"/>
          <p:cNvSpPr txBox="1"/>
          <p:nvPr>
            <p:ph type="body" sz="half" idx="4294967295"/>
          </p:nvPr>
        </p:nvSpPr>
        <p:spPr>
          <a:xfrm>
            <a:off x="415599" y="687328"/>
            <a:ext cx="11360702" cy="2298601"/>
          </a:xfrm>
          <a:prstGeom prst="rect">
            <a:avLst/>
          </a:prstGeom>
        </p:spPr>
        <p:txBody>
          <a:bodyPr/>
          <a:lstStyle/>
          <a:p>
            <a:pPr marL="374904" indent="-312420" defTabSz="749808">
              <a:lnSpc>
                <a:spcPct val="103500"/>
              </a:lnSpc>
              <a:buSzPts val="1400"/>
              <a:buChar char="-"/>
              <a:defRPr sz="1400"/>
            </a:pPr>
            <a:r>
              <a:t>Components of Virtualized MEC: </a:t>
            </a:r>
          </a:p>
          <a:p>
            <a:pPr lvl="1" marL="749808" indent="-260350" defTabSz="749808">
              <a:lnSpc>
                <a:spcPct val="103500"/>
              </a:lnSpc>
              <a:buSzPts val="1100"/>
              <a:buChar char="-"/>
              <a:defRPr sz="1100"/>
            </a:pPr>
            <a:r>
              <a:t>Kubernetes + Istio + Clovisor</a:t>
            </a:r>
          </a:p>
          <a:p>
            <a:pPr lvl="1" marL="749808" indent="-260350" defTabSz="749808">
              <a:lnSpc>
                <a:spcPct val="103500"/>
              </a:lnSpc>
              <a:buSzPts val="1100"/>
              <a:buChar char="-"/>
              <a:defRPr sz="1100"/>
            </a:pPr>
            <a:r>
              <a:t>Data Collector for tracing, metrics and Kubernetes resources and utilization:</a:t>
            </a:r>
          </a:p>
          <a:p>
            <a:pPr lvl="2" marL="1098677" indent="-260350" defTabSz="749808">
              <a:lnSpc>
                <a:spcPct val="103500"/>
              </a:lnSpc>
              <a:buSzPts val="1100"/>
              <a:buChar char="-"/>
              <a:defRPr sz="1100"/>
            </a:pPr>
            <a:r>
              <a:t>Sanitize data</a:t>
            </a:r>
          </a:p>
          <a:p>
            <a:pPr lvl="2" marL="1098677" indent="-260350" defTabSz="749808">
              <a:lnSpc>
                <a:spcPct val="103500"/>
              </a:lnSpc>
              <a:buSzPts val="1100"/>
              <a:buChar char="-"/>
              <a:defRPr sz="1100"/>
            </a:pPr>
            <a:r>
              <a:t>Correlate data</a:t>
            </a:r>
          </a:p>
          <a:p>
            <a:pPr lvl="2" marL="1098677" indent="-260350" defTabSz="749808">
              <a:lnSpc>
                <a:spcPct val="103500"/>
              </a:lnSpc>
              <a:buSzPts val="1100"/>
              <a:buChar char="-"/>
              <a:defRPr sz="1100"/>
            </a:pPr>
            <a:r>
              <a:t>Derive data</a:t>
            </a:r>
          </a:p>
          <a:p>
            <a:pPr lvl="2" marL="1098677" indent="-260350" defTabSz="749808">
              <a:lnSpc>
                <a:spcPct val="103500"/>
              </a:lnSpc>
              <a:buSzPts val="1100"/>
              <a:buChar char="-"/>
              <a:defRPr sz="1100"/>
            </a:pPr>
            <a:r>
              <a:t>Inject data into data analytics pipeline</a:t>
            </a:r>
          </a:p>
          <a:p>
            <a:pPr lvl="2" marL="1098677" indent="-260350" defTabSz="749808">
              <a:lnSpc>
                <a:spcPct val="103500"/>
              </a:lnSpc>
              <a:buSzPts val="1100"/>
              <a:buChar char="-"/>
              <a:defRPr sz="1100"/>
            </a:pPr>
            <a:r>
              <a:t>Validator of traffic steering and policy</a:t>
            </a:r>
          </a:p>
          <a:p>
            <a:pPr lvl="1" marL="749808" indent="-260350" defTabSz="749808">
              <a:lnSpc>
                <a:spcPct val="103500"/>
              </a:lnSpc>
              <a:buSzPts val="1100"/>
              <a:buChar char="-"/>
              <a:defRPr sz="1100"/>
            </a:pPr>
            <a:r>
              <a:t>Analytics and Correlation between Kubernetes cluster resource utilization, tracing and metrics data (locally on each vMEC)</a:t>
            </a:r>
          </a:p>
          <a:p>
            <a:pPr lvl="1" marL="749808" indent="-260350" defTabSz="749808">
              <a:lnSpc>
                <a:spcPct val="103500"/>
              </a:lnSpc>
              <a:buSzPts val="1100"/>
              <a:buChar char="-"/>
              <a:defRPr sz="1100"/>
            </a:pPr>
            <a:r>
              <a:t>Data Analytics Ingestion point</a:t>
            </a:r>
          </a:p>
        </p:txBody>
      </p:sp>
      <p:grpSp>
        <p:nvGrpSpPr>
          <p:cNvPr id="247" name="Google Shape;592;p42"/>
          <p:cNvGrpSpPr/>
          <p:nvPr/>
        </p:nvGrpSpPr>
        <p:grpSpPr>
          <a:xfrm>
            <a:off x="8510650" y="3551075"/>
            <a:ext cx="894603" cy="1080903"/>
            <a:chOff x="0" y="0"/>
            <a:chExt cx="894601" cy="1080902"/>
          </a:xfrm>
        </p:grpSpPr>
        <p:sp>
          <p:nvSpPr>
            <p:cNvPr id="245" name="Rounded Rectangle"/>
            <p:cNvSpPr/>
            <p:nvPr/>
          </p:nvSpPr>
          <p:spPr>
            <a:xfrm>
              <a:off x="0" y="-1"/>
              <a:ext cx="894602" cy="1080904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46" name="Data Ingestion point"/>
            <p:cNvSpPr txBox="1"/>
            <p:nvPr/>
          </p:nvSpPr>
          <p:spPr>
            <a:xfrm>
              <a:off x="43671" y="260394"/>
              <a:ext cx="807259" cy="5601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 algn="ctr"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Data Ingestion point</a:t>
              </a:r>
            </a:p>
          </p:txBody>
        </p:sp>
      </p:grpSp>
      <p:sp>
        <p:nvSpPr>
          <p:cNvPr id="248" name="Google Shape;598;p42"/>
          <p:cNvSpPr/>
          <p:nvPr/>
        </p:nvSpPr>
        <p:spPr>
          <a:xfrm flipV="1">
            <a:off x="6607470" y="4283967"/>
            <a:ext cx="1898419" cy="808161"/>
          </a:xfrm>
          <a:prstGeom prst="line">
            <a:avLst/>
          </a:prstGeom>
          <a:ln w="38100">
            <a:solidFill>
              <a:srgbClr val="434343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9" name="Google Shape;599;p42"/>
          <p:cNvSpPr/>
          <p:nvPr/>
        </p:nvSpPr>
        <p:spPr>
          <a:xfrm>
            <a:off x="429874" y="3662634"/>
            <a:ext cx="6271510" cy="2839325"/>
          </a:xfrm>
          <a:prstGeom prst="rect">
            <a:avLst/>
          </a:prstGeom>
          <a:ln>
            <a:solidFill>
              <a:srgbClr val="434343"/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250" name="Google Shape;616;p42"/>
          <p:cNvSpPr txBox="1"/>
          <p:nvPr/>
        </p:nvSpPr>
        <p:spPr>
          <a:xfrm>
            <a:off x="7364986" y="4676585"/>
            <a:ext cx="1091702" cy="5977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i="1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Tracing, Metric, resource Data etc.</a:t>
            </a:r>
          </a:p>
        </p:txBody>
      </p:sp>
      <p:grpSp>
        <p:nvGrpSpPr>
          <p:cNvPr id="253" name="Google Shape;581;p42"/>
          <p:cNvGrpSpPr/>
          <p:nvPr/>
        </p:nvGrpSpPr>
        <p:grpSpPr>
          <a:xfrm>
            <a:off x="4113395" y="4146300"/>
            <a:ext cx="1175860" cy="597798"/>
            <a:chOff x="0" y="0"/>
            <a:chExt cx="1175858" cy="597796"/>
          </a:xfrm>
        </p:grpSpPr>
        <p:sp>
          <p:nvSpPr>
            <p:cNvPr id="251" name="Rounded Rectangle"/>
            <p:cNvSpPr/>
            <p:nvPr/>
          </p:nvSpPr>
          <p:spPr>
            <a:xfrm>
              <a:off x="0" y="0"/>
              <a:ext cx="1175859" cy="597798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52" name="(Open) Tracing"/>
            <p:cNvSpPr txBox="1"/>
            <p:nvPr/>
          </p:nvSpPr>
          <p:spPr>
            <a:xfrm>
              <a:off x="29182" y="32166"/>
              <a:ext cx="1117495" cy="5334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(Open) Tracing</a:t>
              </a:r>
            </a:p>
          </p:txBody>
        </p:sp>
      </p:grpSp>
      <p:sp>
        <p:nvSpPr>
          <p:cNvPr id="254" name="vMEC (on k8s)"/>
          <p:cNvSpPr txBox="1"/>
          <p:nvPr/>
        </p:nvSpPr>
        <p:spPr>
          <a:xfrm>
            <a:off x="3772844" y="3690870"/>
            <a:ext cx="1279807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vMEC (on k8s)</a:t>
            </a:r>
          </a:p>
        </p:txBody>
      </p:sp>
      <p:grpSp>
        <p:nvGrpSpPr>
          <p:cNvPr id="257" name="Google Shape;581;p42"/>
          <p:cNvGrpSpPr/>
          <p:nvPr/>
        </p:nvGrpSpPr>
        <p:grpSpPr>
          <a:xfrm>
            <a:off x="4061421" y="5001245"/>
            <a:ext cx="1279810" cy="650646"/>
            <a:chOff x="0" y="0"/>
            <a:chExt cx="1279809" cy="650645"/>
          </a:xfrm>
        </p:grpSpPr>
        <p:sp>
          <p:nvSpPr>
            <p:cNvPr id="255" name="Rounded Rectangle"/>
            <p:cNvSpPr/>
            <p:nvPr/>
          </p:nvSpPr>
          <p:spPr>
            <a:xfrm>
              <a:off x="-1" y="-1"/>
              <a:ext cx="1279811" cy="650647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56" name="Metrics (Prometheus)"/>
            <p:cNvSpPr txBox="1"/>
            <p:nvPr/>
          </p:nvSpPr>
          <p:spPr>
            <a:xfrm>
              <a:off x="31761" y="58590"/>
              <a:ext cx="1216287" cy="5334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Metrics (Prometheus)</a:t>
              </a:r>
            </a:p>
          </p:txBody>
        </p:sp>
      </p:grpSp>
      <p:grpSp>
        <p:nvGrpSpPr>
          <p:cNvPr id="260" name="Google Shape;581;p42"/>
          <p:cNvGrpSpPr/>
          <p:nvPr/>
        </p:nvGrpSpPr>
        <p:grpSpPr>
          <a:xfrm>
            <a:off x="4061421" y="5801345"/>
            <a:ext cx="1279810" cy="650646"/>
            <a:chOff x="0" y="0"/>
            <a:chExt cx="1279809" cy="650645"/>
          </a:xfrm>
        </p:grpSpPr>
        <p:sp>
          <p:nvSpPr>
            <p:cNvPr id="258" name="Rounded Rectangle"/>
            <p:cNvSpPr/>
            <p:nvPr/>
          </p:nvSpPr>
          <p:spPr>
            <a:xfrm>
              <a:off x="-1" y="-1"/>
              <a:ext cx="1279811" cy="650647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59" name="Others"/>
            <p:cNvSpPr txBox="1"/>
            <p:nvPr/>
          </p:nvSpPr>
          <p:spPr>
            <a:xfrm>
              <a:off x="31761" y="147490"/>
              <a:ext cx="1216287" cy="3556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Others</a:t>
              </a:r>
            </a:p>
          </p:txBody>
        </p:sp>
      </p:grpSp>
      <p:grpSp>
        <p:nvGrpSpPr>
          <p:cNvPr id="263" name="Google Shape;592;p42"/>
          <p:cNvGrpSpPr/>
          <p:nvPr/>
        </p:nvGrpSpPr>
        <p:grpSpPr>
          <a:xfrm>
            <a:off x="5510905" y="4667043"/>
            <a:ext cx="1091703" cy="1319049"/>
            <a:chOff x="0" y="0"/>
            <a:chExt cx="1091702" cy="1319047"/>
          </a:xfrm>
        </p:grpSpPr>
        <p:sp>
          <p:nvSpPr>
            <p:cNvPr id="261" name="Rounded Rectangle"/>
            <p:cNvSpPr/>
            <p:nvPr/>
          </p:nvSpPr>
          <p:spPr>
            <a:xfrm>
              <a:off x="-1" y="0"/>
              <a:ext cx="1091704" cy="1319048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62" name="Collectors"/>
            <p:cNvSpPr txBox="1"/>
            <p:nvPr/>
          </p:nvSpPr>
          <p:spPr>
            <a:xfrm>
              <a:off x="53292" y="469407"/>
              <a:ext cx="985117" cy="380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Collectors</a:t>
              </a:r>
            </a:p>
          </p:txBody>
        </p:sp>
      </p:grpSp>
      <p:grpSp>
        <p:nvGrpSpPr>
          <p:cNvPr id="266" name="Google Shape;581;p42"/>
          <p:cNvGrpSpPr/>
          <p:nvPr/>
        </p:nvGrpSpPr>
        <p:grpSpPr>
          <a:xfrm>
            <a:off x="708394" y="3800026"/>
            <a:ext cx="1457283" cy="740872"/>
            <a:chOff x="0" y="0"/>
            <a:chExt cx="1457281" cy="740871"/>
          </a:xfrm>
        </p:grpSpPr>
        <p:sp>
          <p:nvSpPr>
            <p:cNvPr id="264" name="Rounded Rectangle"/>
            <p:cNvSpPr/>
            <p:nvPr/>
          </p:nvSpPr>
          <p:spPr>
            <a:xfrm>
              <a:off x="0" y="-1"/>
              <a:ext cx="1457282" cy="740872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65" name="K8s Node"/>
            <p:cNvSpPr txBox="1"/>
            <p:nvPr/>
          </p:nvSpPr>
          <p:spPr>
            <a:xfrm>
              <a:off x="36166" y="16837"/>
              <a:ext cx="1384949" cy="35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t">
              <a:spAutoFit/>
            </a:bodyPr>
            <a:lstStyle>
              <a:lvl1pPr algn="ctr"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K8s Node</a:t>
              </a:r>
            </a:p>
          </p:txBody>
        </p:sp>
      </p:grpSp>
      <p:grpSp>
        <p:nvGrpSpPr>
          <p:cNvPr id="269" name="K8s…"/>
          <p:cNvGrpSpPr/>
          <p:nvPr/>
        </p:nvGrpSpPr>
        <p:grpSpPr>
          <a:xfrm>
            <a:off x="578598" y="4383999"/>
            <a:ext cx="609201" cy="447161"/>
            <a:chOff x="0" y="0"/>
            <a:chExt cx="609200" cy="447160"/>
          </a:xfrm>
        </p:grpSpPr>
        <p:sp>
          <p:nvSpPr>
            <p:cNvPr id="267" name="Oval"/>
            <p:cNvSpPr/>
            <p:nvPr/>
          </p:nvSpPr>
          <p:spPr>
            <a:xfrm>
              <a:off x="-1" y="-1"/>
              <a:ext cx="609202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68" name="K8s…"/>
            <p:cNvSpPr txBox="1"/>
            <p:nvPr/>
          </p:nvSpPr>
          <p:spPr>
            <a:xfrm>
              <a:off x="89214" y="8280"/>
              <a:ext cx="430771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272" name="K8s…"/>
          <p:cNvGrpSpPr/>
          <p:nvPr/>
        </p:nvGrpSpPr>
        <p:grpSpPr>
          <a:xfrm>
            <a:off x="1264398" y="4383999"/>
            <a:ext cx="609201" cy="447161"/>
            <a:chOff x="0" y="0"/>
            <a:chExt cx="609200" cy="447160"/>
          </a:xfrm>
        </p:grpSpPr>
        <p:sp>
          <p:nvSpPr>
            <p:cNvPr id="270" name="Oval"/>
            <p:cNvSpPr/>
            <p:nvPr/>
          </p:nvSpPr>
          <p:spPr>
            <a:xfrm>
              <a:off x="-1" y="-1"/>
              <a:ext cx="609202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71" name="K8s…"/>
            <p:cNvSpPr txBox="1"/>
            <p:nvPr/>
          </p:nvSpPr>
          <p:spPr>
            <a:xfrm>
              <a:off x="89214" y="8280"/>
              <a:ext cx="430771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275" name="K8s…"/>
          <p:cNvGrpSpPr/>
          <p:nvPr/>
        </p:nvGrpSpPr>
        <p:grpSpPr>
          <a:xfrm>
            <a:off x="1950198" y="4383999"/>
            <a:ext cx="609201" cy="447161"/>
            <a:chOff x="0" y="0"/>
            <a:chExt cx="609200" cy="447160"/>
          </a:xfrm>
        </p:grpSpPr>
        <p:sp>
          <p:nvSpPr>
            <p:cNvPr id="273" name="Oval"/>
            <p:cNvSpPr/>
            <p:nvPr/>
          </p:nvSpPr>
          <p:spPr>
            <a:xfrm>
              <a:off x="-1" y="-1"/>
              <a:ext cx="609202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74" name="K8s…"/>
            <p:cNvSpPr txBox="1"/>
            <p:nvPr/>
          </p:nvSpPr>
          <p:spPr>
            <a:xfrm>
              <a:off x="89214" y="8280"/>
              <a:ext cx="430771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278" name="Google Shape;581;p42"/>
          <p:cNvGrpSpPr/>
          <p:nvPr/>
        </p:nvGrpSpPr>
        <p:grpSpPr>
          <a:xfrm>
            <a:off x="708394" y="5070026"/>
            <a:ext cx="1457283" cy="740872"/>
            <a:chOff x="0" y="0"/>
            <a:chExt cx="1457281" cy="740871"/>
          </a:xfrm>
        </p:grpSpPr>
        <p:sp>
          <p:nvSpPr>
            <p:cNvPr id="276" name="Rounded Rectangle"/>
            <p:cNvSpPr/>
            <p:nvPr/>
          </p:nvSpPr>
          <p:spPr>
            <a:xfrm>
              <a:off x="0" y="-1"/>
              <a:ext cx="1457282" cy="740872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77" name="K8s Node"/>
            <p:cNvSpPr txBox="1"/>
            <p:nvPr/>
          </p:nvSpPr>
          <p:spPr>
            <a:xfrm>
              <a:off x="36166" y="16837"/>
              <a:ext cx="1384949" cy="35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t">
              <a:spAutoFit/>
            </a:bodyPr>
            <a:lstStyle>
              <a:lvl1pPr algn="ctr"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K8s Node</a:t>
              </a:r>
            </a:p>
          </p:txBody>
        </p:sp>
      </p:grpSp>
      <p:grpSp>
        <p:nvGrpSpPr>
          <p:cNvPr id="281" name="K8s…"/>
          <p:cNvGrpSpPr/>
          <p:nvPr/>
        </p:nvGrpSpPr>
        <p:grpSpPr>
          <a:xfrm>
            <a:off x="578598" y="5653999"/>
            <a:ext cx="609201" cy="447161"/>
            <a:chOff x="0" y="0"/>
            <a:chExt cx="609200" cy="447160"/>
          </a:xfrm>
        </p:grpSpPr>
        <p:sp>
          <p:nvSpPr>
            <p:cNvPr id="279" name="Oval"/>
            <p:cNvSpPr/>
            <p:nvPr/>
          </p:nvSpPr>
          <p:spPr>
            <a:xfrm>
              <a:off x="-1" y="-1"/>
              <a:ext cx="609202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80" name="K8s…"/>
            <p:cNvSpPr txBox="1"/>
            <p:nvPr/>
          </p:nvSpPr>
          <p:spPr>
            <a:xfrm>
              <a:off x="89214" y="8280"/>
              <a:ext cx="430771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284" name="K8s…"/>
          <p:cNvGrpSpPr/>
          <p:nvPr/>
        </p:nvGrpSpPr>
        <p:grpSpPr>
          <a:xfrm>
            <a:off x="1264398" y="5653999"/>
            <a:ext cx="609201" cy="447161"/>
            <a:chOff x="0" y="0"/>
            <a:chExt cx="609200" cy="447160"/>
          </a:xfrm>
        </p:grpSpPr>
        <p:sp>
          <p:nvSpPr>
            <p:cNvPr id="282" name="Oval"/>
            <p:cNvSpPr/>
            <p:nvPr/>
          </p:nvSpPr>
          <p:spPr>
            <a:xfrm>
              <a:off x="-1" y="-1"/>
              <a:ext cx="609202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83" name="K8s…"/>
            <p:cNvSpPr txBox="1"/>
            <p:nvPr/>
          </p:nvSpPr>
          <p:spPr>
            <a:xfrm>
              <a:off x="89214" y="8280"/>
              <a:ext cx="430771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287" name="K8s…"/>
          <p:cNvGrpSpPr/>
          <p:nvPr/>
        </p:nvGrpSpPr>
        <p:grpSpPr>
          <a:xfrm>
            <a:off x="1950198" y="5653999"/>
            <a:ext cx="609201" cy="447161"/>
            <a:chOff x="0" y="0"/>
            <a:chExt cx="609200" cy="447160"/>
          </a:xfrm>
        </p:grpSpPr>
        <p:sp>
          <p:nvSpPr>
            <p:cNvPr id="285" name="Oval"/>
            <p:cNvSpPr/>
            <p:nvPr/>
          </p:nvSpPr>
          <p:spPr>
            <a:xfrm>
              <a:off x="-1" y="-1"/>
              <a:ext cx="609202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86" name="K8s…"/>
            <p:cNvSpPr txBox="1"/>
            <p:nvPr/>
          </p:nvSpPr>
          <p:spPr>
            <a:xfrm>
              <a:off x="89214" y="8280"/>
              <a:ext cx="430771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sp>
        <p:nvSpPr>
          <p:cNvPr id="288" name="Arrow"/>
          <p:cNvSpPr/>
          <p:nvPr/>
        </p:nvSpPr>
        <p:spPr>
          <a:xfrm>
            <a:off x="2402446" y="4697350"/>
            <a:ext cx="1422204" cy="808468"/>
          </a:xfrm>
          <a:prstGeom prst="rightArrow">
            <a:avLst>
              <a:gd name="adj1" fmla="val 32000"/>
              <a:gd name="adj2" fmla="val 100536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579;p42"/>
          <p:cNvSpPr txBox="1"/>
          <p:nvPr>
            <p:ph type="title"/>
          </p:nvPr>
        </p:nvSpPr>
        <p:spPr>
          <a:xfrm>
            <a:off x="415599" y="127566"/>
            <a:ext cx="11360702" cy="810303"/>
          </a:xfrm>
          <a:prstGeom prst="rect">
            <a:avLst/>
          </a:prstGeom>
        </p:spPr>
        <p:txBody>
          <a:bodyPr/>
          <a:lstStyle>
            <a:lvl1pPr defTabSz="429768">
              <a:defRPr sz="1800"/>
            </a:lvl1pPr>
          </a:lstStyle>
          <a:p>
            <a:pPr/>
            <a:r>
              <a:t>Cloud Native Resource and traffic Analytics/Policies (and ML): Command &amp; Control</a:t>
            </a:r>
          </a:p>
        </p:txBody>
      </p:sp>
      <p:sp>
        <p:nvSpPr>
          <p:cNvPr id="291" name="Google Shape;580;p42"/>
          <p:cNvSpPr txBox="1"/>
          <p:nvPr>
            <p:ph type="body" sz="half" idx="4294967295"/>
          </p:nvPr>
        </p:nvSpPr>
        <p:spPr>
          <a:xfrm>
            <a:off x="415599" y="687328"/>
            <a:ext cx="11360702" cy="2298601"/>
          </a:xfrm>
          <a:prstGeom prst="rect">
            <a:avLst/>
          </a:prstGeom>
        </p:spPr>
        <p:txBody>
          <a:bodyPr/>
          <a:lstStyle>
            <a:lvl1pPr marL="402336" indent="-335279" defTabSz="804672">
              <a:buSzPts val="1500"/>
              <a:buChar char="-"/>
              <a:defRPr sz="1500"/>
            </a:lvl1pPr>
            <a:lvl2pPr marL="874522" indent="-349250" defTabSz="804672">
              <a:buSzPts val="1500"/>
              <a:buChar char="-"/>
              <a:defRPr sz="1500"/>
            </a:lvl2pPr>
          </a:lstStyle>
          <a:p>
            <a:pPr/>
            <a:r>
              <a:t>Components of Command and Control: </a:t>
            </a:r>
          </a:p>
          <a:p>
            <a:pPr lvl="1">
              <a:defRPr sz="1200"/>
            </a:pPr>
            <a:r>
              <a:rPr sz="1500"/>
              <a:t>Obsolete!!!</a:t>
            </a:r>
          </a:p>
        </p:txBody>
      </p:sp>
      <p:grpSp>
        <p:nvGrpSpPr>
          <p:cNvPr id="294" name="Google Shape;592;p42"/>
          <p:cNvGrpSpPr/>
          <p:nvPr/>
        </p:nvGrpSpPr>
        <p:grpSpPr>
          <a:xfrm>
            <a:off x="9704450" y="4372702"/>
            <a:ext cx="894603" cy="1080903"/>
            <a:chOff x="0" y="0"/>
            <a:chExt cx="894601" cy="1080902"/>
          </a:xfrm>
        </p:grpSpPr>
        <p:sp>
          <p:nvSpPr>
            <p:cNvPr id="292" name="Rounded Rectangle"/>
            <p:cNvSpPr/>
            <p:nvPr/>
          </p:nvSpPr>
          <p:spPr>
            <a:xfrm>
              <a:off x="0" y="-1"/>
              <a:ext cx="894602" cy="1080904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93" name="Command &amp; Control"/>
            <p:cNvSpPr txBox="1"/>
            <p:nvPr/>
          </p:nvSpPr>
          <p:spPr>
            <a:xfrm>
              <a:off x="43671" y="323894"/>
              <a:ext cx="807259" cy="4331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Command &amp; Control</a:t>
              </a:r>
            </a:p>
          </p:txBody>
        </p:sp>
      </p:grpSp>
      <p:sp>
        <p:nvSpPr>
          <p:cNvPr id="295" name="Google Shape;599;p42"/>
          <p:cNvSpPr/>
          <p:nvPr/>
        </p:nvSpPr>
        <p:spPr>
          <a:xfrm>
            <a:off x="429874" y="3662634"/>
            <a:ext cx="6271510" cy="2839325"/>
          </a:xfrm>
          <a:prstGeom prst="rect">
            <a:avLst/>
          </a:prstGeom>
          <a:ln>
            <a:solidFill>
              <a:srgbClr val="434343"/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296" name="vMEC (on k8s)"/>
          <p:cNvSpPr txBox="1"/>
          <p:nvPr/>
        </p:nvSpPr>
        <p:spPr>
          <a:xfrm>
            <a:off x="3772844" y="3690870"/>
            <a:ext cx="1279807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vMEC (on k8s)</a:t>
            </a:r>
          </a:p>
        </p:txBody>
      </p:sp>
      <p:grpSp>
        <p:nvGrpSpPr>
          <p:cNvPr id="299" name="Google Shape;592;p42"/>
          <p:cNvGrpSpPr/>
          <p:nvPr/>
        </p:nvGrpSpPr>
        <p:grpSpPr>
          <a:xfrm>
            <a:off x="4527104" y="4253629"/>
            <a:ext cx="2134742" cy="1319049"/>
            <a:chOff x="0" y="0"/>
            <a:chExt cx="2134741" cy="1319047"/>
          </a:xfrm>
        </p:grpSpPr>
        <p:sp>
          <p:nvSpPr>
            <p:cNvPr id="297" name="Rounded Rectangle"/>
            <p:cNvSpPr/>
            <p:nvPr/>
          </p:nvSpPr>
          <p:spPr>
            <a:xfrm>
              <a:off x="-1" y="0"/>
              <a:ext cx="2134742" cy="1319048"/>
            </a:xfrm>
            <a:prstGeom prst="roundRect">
              <a:avLst>
                <a:gd name="adj" fmla="val 13794"/>
              </a:avLst>
            </a:prstGeom>
            <a:solidFill>
              <a:srgbClr val="4A86E8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98" name="Istio Pilot + Mixer"/>
            <p:cNvSpPr txBox="1"/>
            <p:nvPr/>
          </p:nvSpPr>
          <p:spPr>
            <a:xfrm>
              <a:off x="702629" y="367807"/>
              <a:ext cx="985117" cy="583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Istio Pilot + Mixer</a:t>
              </a:r>
            </a:p>
          </p:txBody>
        </p:sp>
      </p:grpSp>
      <p:grpSp>
        <p:nvGrpSpPr>
          <p:cNvPr id="302" name="Google Shape;581;p42"/>
          <p:cNvGrpSpPr/>
          <p:nvPr/>
        </p:nvGrpSpPr>
        <p:grpSpPr>
          <a:xfrm>
            <a:off x="708394" y="3800026"/>
            <a:ext cx="1457283" cy="740872"/>
            <a:chOff x="0" y="0"/>
            <a:chExt cx="1457281" cy="740871"/>
          </a:xfrm>
        </p:grpSpPr>
        <p:sp>
          <p:nvSpPr>
            <p:cNvPr id="300" name="Rounded Rectangle"/>
            <p:cNvSpPr/>
            <p:nvPr/>
          </p:nvSpPr>
          <p:spPr>
            <a:xfrm>
              <a:off x="0" y="-1"/>
              <a:ext cx="1457282" cy="740872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01" name="K8s Node"/>
            <p:cNvSpPr txBox="1"/>
            <p:nvPr/>
          </p:nvSpPr>
          <p:spPr>
            <a:xfrm>
              <a:off x="36166" y="16837"/>
              <a:ext cx="1384949" cy="35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t">
              <a:spAutoFit/>
            </a:bodyPr>
            <a:lstStyle>
              <a:lvl1pPr algn="ctr"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K8s Node</a:t>
              </a:r>
            </a:p>
          </p:txBody>
        </p:sp>
      </p:grpSp>
      <p:grpSp>
        <p:nvGrpSpPr>
          <p:cNvPr id="305" name="K8s…"/>
          <p:cNvGrpSpPr/>
          <p:nvPr/>
        </p:nvGrpSpPr>
        <p:grpSpPr>
          <a:xfrm>
            <a:off x="578598" y="4383999"/>
            <a:ext cx="609201" cy="447161"/>
            <a:chOff x="0" y="0"/>
            <a:chExt cx="609200" cy="447160"/>
          </a:xfrm>
        </p:grpSpPr>
        <p:sp>
          <p:nvSpPr>
            <p:cNvPr id="303" name="Oval"/>
            <p:cNvSpPr/>
            <p:nvPr/>
          </p:nvSpPr>
          <p:spPr>
            <a:xfrm>
              <a:off x="-1" y="-1"/>
              <a:ext cx="609202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04" name="K8s…"/>
            <p:cNvSpPr txBox="1"/>
            <p:nvPr/>
          </p:nvSpPr>
          <p:spPr>
            <a:xfrm>
              <a:off x="89214" y="8280"/>
              <a:ext cx="430771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308" name="K8s…"/>
          <p:cNvGrpSpPr/>
          <p:nvPr/>
        </p:nvGrpSpPr>
        <p:grpSpPr>
          <a:xfrm>
            <a:off x="1264398" y="4383999"/>
            <a:ext cx="609201" cy="447161"/>
            <a:chOff x="0" y="0"/>
            <a:chExt cx="609200" cy="447160"/>
          </a:xfrm>
        </p:grpSpPr>
        <p:sp>
          <p:nvSpPr>
            <p:cNvPr id="306" name="Oval"/>
            <p:cNvSpPr/>
            <p:nvPr/>
          </p:nvSpPr>
          <p:spPr>
            <a:xfrm>
              <a:off x="-1" y="-1"/>
              <a:ext cx="609202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07" name="K8s…"/>
            <p:cNvSpPr txBox="1"/>
            <p:nvPr/>
          </p:nvSpPr>
          <p:spPr>
            <a:xfrm>
              <a:off x="89214" y="8280"/>
              <a:ext cx="430771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311" name="K8s…"/>
          <p:cNvGrpSpPr/>
          <p:nvPr/>
        </p:nvGrpSpPr>
        <p:grpSpPr>
          <a:xfrm>
            <a:off x="1950198" y="4383999"/>
            <a:ext cx="609201" cy="447161"/>
            <a:chOff x="0" y="0"/>
            <a:chExt cx="609200" cy="447160"/>
          </a:xfrm>
        </p:grpSpPr>
        <p:sp>
          <p:nvSpPr>
            <p:cNvPr id="309" name="Oval"/>
            <p:cNvSpPr/>
            <p:nvPr/>
          </p:nvSpPr>
          <p:spPr>
            <a:xfrm>
              <a:off x="-1" y="-1"/>
              <a:ext cx="609202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10" name="K8s…"/>
            <p:cNvSpPr txBox="1"/>
            <p:nvPr/>
          </p:nvSpPr>
          <p:spPr>
            <a:xfrm>
              <a:off x="89214" y="8280"/>
              <a:ext cx="430771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314" name="Google Shape;581;p42"/>
          <p:cNvGrpSpPr/>
          <p:nvPr/>
        </p:nvGrpSpPr>
        <p:grpSpPr>
          <a:xfrm>
            <a:off x="708394" y="5070026"/>
            <a:ext cx="1457283" cy="740872"/>
            <a:chOff x="0" y="0"/>
            <a:chExt cx="1457281" cy="740871"/>
          </a:xfrm>
        </p:grpSpPr>
        <p:sp>
          <p:nvSpPr>
            <p:cNvPr id="312" name="Rounded Rectangle"/>
            <p:cNvSpPr/>
            <p:nvPr/>
          </p:nvSpPr>
          <p:spPr>
            <a:xfrm>
              <a:off x="0" y="-1"/>
              <a:ext cx="1457282" cy="740872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13" name="K8s Node"/>
            <p:cNvSpPr txBox="1"/>
            <p:nvPr/>
          </p:nvSpPr>
          <p:spPr>
            <a:xfrm>
              <a:off x="36166" y="16837"/>
              <a:ext cx="1384949" cy="35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t">
              <a:spAutoFit/>
            </a:bodyPr>
            <a:lstStyle>
              <a:lvl1pPr algn="ctr"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K8s Node</a:t>
              </a:r>
            </a:p>
          </p:txBody>
        </p:sp>
      </p:grpSp>
      <p:grpSp>
        <p:nvGrpSpPr>
          <p:cNvPr id="317" name="K8s…"/>
          <p:cNvGrpSpPr/>
          <p:nvPr/>
        </p:nvGrpSpPr>
        <p:grpSpPr>
          <a:xfrm>
            <a:off x="578598" y="5653999"/>
            <a:ext cx="609201" cy="447161"/>
            <a:chOff x="0" y="0"/>
            <a:chExt cx="609200" cy="447160"/>
          </a:xfrm>
        </p:grpSpPr>
        <p:sp>
          <p:nvSpPr>
            <p:cNvPr id="315" name="Oval"/>
            <p:cNvSpPr/>
            <p:nvPr/>
          </p:nvSpPr>
          <p:spPr>
            <a:xfrm>
              <a:off x="-1" y="-1"/>
              <a:ext cx="609202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16" name="K8s…"/>
            <p:cNvSpPr txBox="1"/>
            <p:nvPr/>
          </p:nvSpPr>
          <p:spPr>
            <a:xfrm>
              <a:off x="89214" y="8280"/>
              <a:ext cx="430771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320" name="K8s…"/>
          <p:cNvGrpSpPr/>
          <p:nvPr/>
        </p:nvGrpSpPr>
        <p:grpSpPr>
          <a:xfrm>
            <a:off x="1264398" y="5653999"/>
            <a:ext cx="609201" cy="447161"/>
            <a:chOff x="0" y="0"/>
            <a:chExt cx="609200" cy="447160"/>
          </a:xfrm>
        </p:grpSpPr>
        <p:sp>
          <p:nvSpPr>
            <p:cNvPr id="318" name="Oval"/>
            <p:cNvSpPr/>
            <p:nvPr/>
          </p:nvSpPr>
          <p:spPr>
            <a:xfrm>
              <a:off x="-1" y="-1"/>
              <a:ext cx="609202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19" name="K8s…"/>
            <p:cNvSpPr txBox="1"/>
            <p:nvPr/>
          </p:nvSpPr>
          <p:spPr>
            <a:xfrm>
              <a:off x="89214" y="8280"/>
              <a:ext cx="430771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323" name="K8s…"/>
          <p:cNvGrpSpPr/>
          <p:nvPr/>
        </p:nvGrpSpPr>
        <p:grpSpPr>
          <a:xfrm>
            <a:off x="1950198" y="5653999"/>
            <a:ext cx="609201" cy="447161"/>
            <a:chOff x="0" y="0"/>
            <a:chExt cx="609200" cy="447160"/>
          </a:xfrm>
        </p:grpSpPr>
        <p:sp>
          <p:nvSpPr>
            <p:cNvPr id="321" name="Oval"/>
            <p:cNvSpPr/>
            <p:nvPr/>
          </p:nvSpPr>
          <p:spPr>
            <a:xfrm>
              <a:off x="-1" y="-1"/>
              <a:ext cx="609202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22" name="K8s…"/>
            <p:cNvSpPr txBox="1"/>
            <p:nvPr/>
          </p:nvSpPr>
          <p:spPr>
            <a:xfrm>
              <a:off x="89214" y="8280"/>
              <a:ext cx="430771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326" name="Istio API"/>
          <p:cNvGrpSpPr/>
          <p:nvPr/>
        </p:nvGrpSpPr>
        <p:grpSpPr>
          <a:xfrm>
            <a:off x="6784981" y="4357558"/>
            <a:ext cx="2573933" cy="1111192"/>
            <a:chOff x="0" y="0"/>
            <a:chExt cx="2573931" cy="1111190"/>
          </a:xfrm>
        </p:grpSpPr>
        <p:sp>
          <p:nvSpPr>
            <p:cNvPr id="324" name="Double Arrow"/>
            <p:cNvSpPr/>
            <p:nvPr/>
          </p:nvSpPr>
          <p:spPr>
            <a:xfrm>
              <a:off x="0" y="0"/>
              <a:ext cx="2573932" cy="1111191"/>
            </a:xfrm>
            <a:prstGeom prst="leftRightArrow">
              <a:avLst>
                <a:gd name="adj1" fmla="val 32000"/>
                <a:gd name="adj2" fmla="val 50288"/>
              </a:avLst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25" name="Istio API"/>
            <p:cNvSpPr txBox="1"/>
            <p:nvPr/>
          </p:nvSpPr>
          <p:spPr>
            <a:xfrm>
              <a:off x="178815" y="411184"/>
              <a:ext cx="2216301" cy="288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Istio API</a:t>
              </a:r>
            </a:p>
          </p:txBody>
        </p:sp>
      </p:grpSp>
      <p:grpSp>
        <p:nvGrpSpPr>
          <p:cNvPr id="329" name="Istio Policy"/>
          <p:cNvGrpSpPr/>
          <p:nvPr/>
        </p:nvGrpSpPr>
        <p:grpSpPr>
          <a:xfrm>
            <a:off x="2635998" y="4109010"/>
            <a:ext cx="1767970" cy="1608288"/>
            <a:chOff x="0" y="0"/>
            <a:chExt cx="1767968" cy="1608287"/>
          </a:xfrm>
        </p:grpSpPr>
        <p:sp>
          <p:nvSpPr>
            <p:cNvPr id="327" name="Double Arrow"/>
            <p:cNvSpPr/>
            <p:nvPr/>
          </p:nvSpPr>
          <p:spPr>
            <a:xfrm>
              <a:off x="0" y="0"/>
              <a:ext cx="1767969" cy="1608288"/>
            </a:xfrm>
            <a:prstGeom prst="leftRightArrow">
              <a:avLst>
                <a:gd name="adj1" fmla="val 32000"/>
                <a:gd name="adj2" fmla="val 34745"/>
              </a:avLst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28" name="Istio Policy"/>
            <p:cNvSpPr txBox="1"/>
            <p:nvPr/>
          </p:nvSpPr>
          <p:spPr>
            <a:xfrm>
              <a:off x="178815" y="659732"/>
              <a:ext cx="1410338" cy="288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Istio Policy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579;p42"/>
          <p:cNvSpPr txBox="1"/>
          <p:nvPr>
            <p:ph type="title"/>
          </p:nvPr>
        </p:nvSpPr>
        <p:spPr>
          <a:xfrm>
            <a:off x="415599" y="127566"/>
            <a:ext cx="11360702" cy="810303"/>
          </a:xfrm>
          <a:prstGeom prst="rect">
            <a:avLst/>
          </a:prstGeom>
        </p:spPr>
        <p:txBody>
          <a:bodyPr/>
          <a:lstStyle>
            <a:lvl1pPr defTabSz="429768">
              <a:defRPr sz="1800"/>
            </a:lvl1pPr>
          </a:lstStyle>
          <a:p>
            <a:pPr/>
            <a:r>
              <a:t>Cloud Native Resource and traffic Analytics/Policies (Demo): Disk/Memory Usage on Kubernetes</a:t>
            </a:r>
          </a:p>
        </p:txBody>
      </p:sp>
      <p:sp>
        <p:nvSpPr>
          <p:cNvPr id="332" name="Google Shape;580;p42"/>
          <p:cNvSpPr txBox="1"/>
          <p:nvPr>
            <p:ph type="body" sz="quarter" idx="4294967295"/>
          </p:nvPr>
        </p:nvSpPr>
        <p:spPr>
          <a:xfrm>
            <a:off x="5032795" y="644584"/>
            <a:ext cx="6767816" cy="1977666"/>
          </a:xfrm>
          <a:prstGeom prst="rect">
            <a:avLst/>
          </a:prstGeom>
        </p:spPr>
        <p:txBody>
          <a:bodyPr/>
          <a:lstStyle/>
          <a:p>
            <a:pPr marL="315468" indent="-262890" defTabSz="630936">
              <a:buSzPts val="1200"/>
              <a:buChar char="-"/>
              <a:defRPr sz="1200"/>
            </a:pPr>
            <a:r>
              <a:t>Scenario: </a:t>
            </a:r>
          </a:p>
          <a:p>
            <a:pPr lvl="1" marL="630936" indent="-219075" defTabSz="630936">
              <a:buSzPts val="900"/>
              <a:buChar char="-"/>
              <a:defRPr sz="900"/>
            </a:pPr>
            <a:r>
              <a:t>Continuously collecting tracing, metrics and other relevant data (TBD)</a:t>
            </a:r>
          </a:p>
          <a:p>
            <a:pPr lvl="1" marL="630936" indent="-219075" defTabSz="630936">
              <a:buSzPts val="900"/>
              <a:buChar char="-"/>
              <a:defRPr sz="900"/>
            </a:pPr>
            <a:r>
              <a:t>Sanitize and inject the tracing, metrics data for analytics</a:t>
            </a:r>
          </a:p>
          <a:p>
            <a:pPr lvl="1" marL="630936" indent="-219075" defTabSz="630936">
              <a:buSzPts val="900"/>
              <a:buChar char="-"/>
              <a:defRPr sz="900"/>
            </a:pPr>
            <a:r>
              <a:t>Data analytics detects resource limits </a:t>
            </a:r>
            <a:r>
              <a:rPr b="1"/>
              <a:t>(high memory usage on pods</a:t>
            </a:r>
            <a:r>
              <a:t>) and start new pod(s) and reroute/redistribute the incoming request/traffics via Command and Control component</a:t>
            </a:r>
          </a:p>
          <a:p>
            <a:pPr lvl="1" marL="630936" indent="-219075" defTabSz="630936">
              <a:buSzPts val="900"/>
              <a:buChar char="-"/>
              <a:defRPr sz="900"/>
            </a:pPr>
            <a:r>
              <a:t>Command and Control component ask Istio to steer or change traffic policies</a:t>
            </a:r>
          </a:p>
          <a:p>
            <a:pPr lvl="1" marL="630936" indent="-219075" defTabSz="630936">
              <a:buSzPts val="900"/>
              <a:buChar char="-"/>
              <a:defRPr sz="900"/>
            </a:pPr>
            <a:r>
              <a:t>Collectors collect the new data and validate that the traffic policy is successfully applied</a:t>
            </a:r>
          </a:p>
        </p:txBody>
      </p:sp>
      <p:grpSp>
        <p:nvGrpSpPr>
          <p:cNvPr id="335" name="Google Shape;592;p42"/>
          <p:cNvGrpSpPr/>
          <p:nvPr/>
        </p:nvGrpSpPr>
        <p:grpSpPr>
          <a:xfrm>
            <a:off x="9159655" y="5078657"/>
            <a:ext cx="894603" cy="1080903"/>
            <a:chOff x="0" y="0"/>
            <a:chExt cx="894601" cy="1080902"/>
          </a:xfrm>
        </p:grpSpPr>
        <p:sp>
          <p:nvSpPr>
            <p:cNvPr id="333" name="Rounded Rectangle"/>
            <p:cNvSpPr/>
            <p:nvPr/>
          </p:nvSpPr>
          <p:spPr>
            <a:xfrm>
              <a:off x="0" y="0"/>
              <a:ext cx="894602" cy="1080903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34" name="Data Ingestion point"/>
            <p:cNvSpPr txBox="1"/>
            <p:nvPr/>
          </p:nvSpPr>
          <p:spPr>
            <a:xfrm>
              <a:off x="43671" y="237147"/>
              <a:ext cx="807259" cy="5601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 algn="ctr"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Data Ingestion point</a:t>
              </a:r>
            </a:p>
          </p:txBody>
        </p:sp>
      </p:grpSp>
      <p:sp>
        <p:nvSpPr>
          <p:cNvPr id="336" name="Google Shape;598;p42"/>
          <p:cNvSpPr/>
          <p:nvPr/>
        </p:nvSpPr>
        <p:spPr>
          <a:xfrm flipV="1">
            <a:off x="8013449" y="5572420"/>
            <a:ext cx="1185161" cy="66281"/>
          </a:xfrm>
          <a:prstGeom prst="line">
            <a:avLst/>
          </a:prstGeom>
          <a:ln w="38100">
            <a:solidFill>
              <a:srgbClr val="434343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7" name="Google Shape;599;p42"/>
          <p:cNvSpPr/>
          <p:nvPr/>
        </p:nvSpPr>
        <p:spPr>
          <a:xfrm>
            <a:off x="1482981" y="2677726"/>
            <a:ext cx="6590001" cy="4065533"/>
          </a:xfrm>
          <a:prstGeom prst="rect">
            <a:avLst/>
          </a:prstGeom>
          <a:ln>
            <a:solidFill>
              <a:srgbClr val="434343"/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338" name="Google Shape;616;p42"/>
          <p:cNvSpPr txBox="1"/>
          <p:nvPr/>
        </p:nvSpPr>
        <p:spPr>
          <a:xfrm>
            <a:off x="8046118" y="5593177"/>
            <a:ext cx="1091702" cy="5977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i="1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Tracing, Metric, resource Data etc.</a:t>
            </a:r>
          </a:p>
        </p:txBody>
      </p:sp>
      <p:grpSp>
        <p:nvGrpSpPr>
          <p:cNvPr id="341" name="Google Shape;581;p42"/>
          <p:cNvGrpSpPr/>
          <p:nvPr/>
        </p:nvGrpSpPr>
        <p:grpSpPr>
          <a:xfrm>
            <a:off x="5432721" y="4547256"/>
            <a:ext cx="1175860" cy="597798"/>
            <a:chOff x="0" y="0"/>
            <a:chExt cx="1175858" cy="597796"/>
          </a:xfrm>
        </p:grpSpPr>
        <p:sp>
          <p:nvSpPr>
            <p:cNvPr id="339" name="Rounded Rectangle"/>
            <p:cNvSpPr/>
            <p:nvPr/>
          </p:nvSpPr>
          <p:spPr>
            <a:xfrm>
              <a:off x="0" y="0"/>
              <a:ext cx="1175859" cy="597798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40" name="(Open) Tracing"/>
            <p:cNvSpPr txBox="1"/>
            <p:nvPr/>
          </p:nvSpPr>
          <p:spPr>
            <a:xfrm>
              <a:off x="29182" y="32166"/>
              <a:ext cx="1117495" cy="5334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(Open) Tracing</a:t>
              </a:r>
            </a:p>
          </p:txBody>
        </p:sp>
      </p:grpSp>
      <p:sp>
        <p:nvSpPr>
          <p:cNvPr id="342" name="vMEC (on k8s)"/>
          <p:cNvSpPr txBox="1"/>
          <p:nvPr/>
        </p:nvSpPr>
        <p:spPr>
          <a:xfrm>
            <a:off x="6827694" y="4244526"/>
            <a:ext cx="1279807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vMEC (on k8s)</a:t>
            </a:r>
          </a:p>
        </p:txBody>
      </p:sp>
      <p:grpSp>
        <p:nvGrpSpPr>
          <p:cNvPr id="345" name="Google Shape;581;p42"/>
          <p:cNvGrpSpPr/>
          <p:nvPr/>
        </p:nvGrpSpPr>
        <p:grpSpPr>
          <a:xfrm>
            <a:off x="5432721" y="5270539"/>
            <a:ext cx="1279811" cy="650646"/>
            <a:chOff x="0" y="0"/>
            <a:chExt cx="1279810" cy="650645"/>
          </a:xfrm>
        </p:grpSpPr>
        <p:sp>
          <p:nvSpPr>
            <p:cNvPr id="343" name="Rounded Rectangle"/>
            <p:cNvSpPr/>
            <p:nvPr/>
          </p:nvSpPr>
          <p:spPr>
            <a:xfrm>
              <a:off x="-1" y="-1"/>
              <a:ext cx="1279812" cy="650647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44" name="Metrics (Prometheus)"/>
            <p:cNvSpPr txBox="1"/>
            <p:nvPr/>
          </p:nvSpPr>
          <p:spPr>
            <a:xfrm>
              <a:off x="31761" y="58590"/>
              <a:ext cx="1216287" cy="5334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Metrics (Prometheus)</a:t>
              </a:r>
            </a:p>
          </p:txBody>
        </p:sp>
      </p:grpSp>
      <p:grpSp>
        <p:nvGrpSpPr>
          <p:cNvPr id="348" name="Google Shape;581;p42"/>
          <p:cNvGrpSpPr/>
          <p:nvPr/>
        </p:nvGrpSpPr>
        <p:grpSpPr>
          <a:xfrm>
            <a:off x="5432721" y="6046670"/>
            <a:ext cx="1279811" cy="650646"/>
            <a:chOff x="0" y="0"/>
            <a:chExt cx="1279810" cy="650645"/>
          </a:xfrm>
        </p:grpSpPr>
        <p:sp>
          <p:nvSpPr>
            <p:cNvPr id="346" name="Rounded Rectangle"/>
            <p:cNvSpPr/>
            <p:nvPr/>
          </p:nvSpPr>
          <p:spPr>
            <a:xfrm>
              <a:off x="-1" y="-1"/>
              <a:ext cx="1279812" cy="650647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47" name="Others"/>
            <p:cNvSpPr txBox="1"/>
            <p:nvPr/>
          </p:nvSpPr>
          <p:spPr>
            <a:xfrm>
              <a:off x="31761" y="147490"/>
              <a:ext cx="1216287" cy="3556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Others</a:t>
              </a:r>
            </a:p>
          </p:txBody>
        </p:sp>
      </p:grpSp>
      <p:grpSp>
        <p:nvGrpSpPr>
          <p:cNvPr id="351" name="Google Shape;592;p42"/>
          <p:cNvGrpSpPr/>
          <p:nvPr/>
        </p:nvGrpSpPr>
        <p:grpSpPr>
          <a:xfrm>
            <a:off x="6921748" y="4962761"/>
            <a:ext cx="1091703" cy="1319049"/>
            <a:chOff x="0" y="0"/>
            <a:chExt cx="1091702" cy="1319047"/>
          </a:xfrm>
        </p:grpSpPr>
        <p:sp>
          <p:nvSpPr>
            <p:cNvPr id="349" name="Rounded Rectangle"/>
            <p:cNvSpPr/>
            <p:nvPr/>
          </p:nvSpPr>
          <p:spPr>
            <a:xfrm>
              <a:off x="0" y="0"/>
              <a:ext cx="1091703" cy="1319048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50" name="Collectors"/>
            <p:cNvSpPr txBox="1"/>
            <p:nvPr/>
          </p:nvSpPr>
          <p:spPr>
            <a:xfrm>
              <a:off x="53292" y="469407"/>
              <a:ext cx="985118" cy="380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Collectors</a:t>
              </a:r>
            </a:p>
          </p:txBody>
        </p:sp>
      </p:grpSp>
      <p:grpSp>
        <p:nvGrpSpPr>
          <p:cNvPr id="354" name="Google Shape;581;p42"/>
          <p:cNvGrpSpPr/>
          <p:nvPr/>
        </p:nvGrpSpPr>
        <p:grpSpPr>
          <a:xfrm>
            <a:off x="2079993" y="4320726"/>
            <a:ext cx="1457282" cy="740872"/>
            <a:chOff x="0" y="0"/>
            <a:chExt cx="1457281" cy="740871"/>
          </a:xfrm>
        </p:grpSpPr>
        <p:sp>
          <p:nvSpPr>
            <p:cNvPr id="352" name="Rounded Rectangle"/>
            <p:cNvSpPr/>
            <p:nvPr/>
          </p:nvSpPr>
          <p:spPr>
            <a:xfrm>
              <a:off x="0" y="-1"/>
              <a:ext cx="1457282" cy="740872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53" name="K8s Node"/>
            <p:cNvSpPr txBox="1"/>
            <p:nvPr/>
          </p:nvSpPr>
          <p:spPr>
            <a:xfrm>
              <a:off x="36166" y="16837"/>
              <a:ext cx="1384949" cy="35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t">
              <a:spAutoFit/>
            </a:bodyPr>
            <a:lstStyle>
              <a:lvl1pPr algn="ctr"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K8s Node</a:t>
              </a:r>
            </a:p>
          </p:txBody>
        </p:sp>
      </p:grpSp>
      <p:grpSp>
        <p:nvGrpSpPr>
          <p:cNvPr id="357" name="K8s…"/>
          <p:cNvGrpSpPr/>
          <p:nvPr/>
        </p:nvGrpSpPr>
        <p:grpSpPr>
          <a:xfrm>
            <a:off x="1950198" y="4904699"/>
            <a:ext cx="609201" cy="447161"/>
            <a:chOff x="0" y="0"/>
            <a:chExt cx="609200" cy="447160"/>
          </a:xfrm>
        </p:grpSpPr>
        <p:sp>
          <p:nvSpPr>
            <p:cNvPr id="355" name="Oval"/>
            <p:cNvSpPr/>
            <p:nvPr/>
          </p:nvSpPr>
          <p:spPr>
            <a:xfrm>
              <a:off x="-1" y="-1"/>
              <a:ext cx="609202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56" name="K8s…"/>
            <p:cNvSpPr txBox="1"/>
            <p:nvPr/>
          </p:nvSpPr>
          <p:spPr>
            <a:xfrm>
              <a:off x="89214" y="8280"/>
              <a:ext cx="430771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360" name="K8s…"/>
          <p:cNvGrpSpPr/>
          <p:nvPr/>
        </p:nvGrpSpPr>
        <p:grpSpPr>
          <a:xfrm>
            <a:off x="2635998" y="4904699"/>
            <a:ext cx="609201" cy="447161"/>
            <a:chOff x="0" y="0"/>
            <a:chExt cx="609200" cy="447160"/>
          </a:xfrm>
        </p:grpSpPr>
        <p:sp>
          <p:nvSpPr>
            <p:cNvPr id="358" name="Oval"/>
            <p:cNvSpPr/>
            <p:nvPr/>
          </p:nvSpPr>
          <p:spPr>
            <a:xfrm>
              <a:off x="-1" y="-1"/>
              <a:ext cx="609202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59" name="K8s…"/>
            <p:cNvSpPr txBox="1"/>
            <p:nvPr/>
          </p:nvSpPr>
          <p:spPr>
            <a:xfrm>
              <a:off x="89214" y="8280"/>
              <a:ext cx="430771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363" name="K8s…"/>
          <p:cNvGrpSpPr/>
          <p:nvPr/>
        </p:nvGrpSpPr>
        <p:grpSpPr>
          <a:xfrm>
            <a:off x="3321798" y="4904699"/>
            <a:ext cx="609201" cy="447161"/>
            <a:chOff x="0" y="0"/>
            <a:chExt cx="609200" cy="447160"/>
          </a:xfrm>
        </p:grpSpPr>
        <p:sp>
          <p:nvSpPr>
            <p:cNvPr id="361" name="Oval"/>
            <p:cNvSpPr/>
            <p:nvPr/>
          </p:nvSpPr>
          <p:spPr>
            <a:xfrm>
              <a:off x="-1" y="-1"/>
              <a:ext cx="609202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62" name="K8s…"/>
            <p:cNvSpPr txBox="1"/>
            <p:nvPr/>
          </p:nvSpPr>
          <p:spPr>
            <a:xfrm>
              <a:off x="89214" y="8280"/>
              <a:ext cx="430771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366" name="Google Shape;581;p42"/>
          <p:cNvGrpSpPr/>
          <p:nvPr/>
        </p:nvGrpSpPr>
        <p:grpSpPr>
          <a:xfrm>
            <a:off x="2079993" y="5590726"/>
            <a:ext cx="1457282" cy="740872"/>
            <a:chOff x="0" y="0"/>
            <a:chExt cx="1457281" cy="740871"/>
          </a:xfrm>
        </p:grpSpPr>
        <p:sp>
          <p:nvSpPr>
            <p:cNvPr id="364" name="Rounded Rectangle"/>
            <p:cNvSpPr/>
            <p:nvPr/>
          </p:nvSpPr>
          <p:spPr>
            <a:xfrm>
              <a:off x="0" y="-1"/>
              <a:ext cx="1457282" cy="740872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65" name="K8s Node"/>
            <p:cNvSpPr txBox="1"/>
            <p:nvPr/>
          </p:nvSpPr>
          <p:spPr>
            <a:xfrm>
              <a:off x="36166" y="16837"/>
              <a:ext cx="1384949" cy="35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t">
              <a:spAutoFit/>
            </a:bodyPr>
            <a:lstStyle>
              <a:lvl1pPr algn="ctr"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K8s Node</a:t>
              </a:r>
            </a:p>
          </p:txBody>
        </p:sp>
      </p:grpSp>
      <p:grpSp>
        <p:nvGrpSpPr>
          <p:cNvPr id="369" name="K8s…"/>
          <p:cNvGrpSpPr/>
          <p:nvPr/>
        </p:nvGrpSpPr>
        <p:grpSpPr>
          <a:xfrm>
            <a:off x="1950198" y="6174699"/>
            <a:ext cx="609201" cy="447161"/>
            <a:chOff x="0" y="0"/>
            <a:chExt cx="609200" cy="447160"/>
          </a:xfrm>
        </p:grpSpPr>
        <p:sp>
          <p:nvSpPr>
            <p:cNvPr id="367" name="Oval"/>
            <p:cNvSpPr/>
            <p:nvPr/>
          </p:nvSpPr>
          <p:spPr>
            <a:xfrm>
              <a:off x="-1" y="-1"/>
              <a:ext cx="609202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68" name="K8s…"/>
            <p:cNvSpPr txBox="1"/>
            <p:nvPr/>
          </p:nvSpPr>
          <p:spPr>
            <a:xfrm>
              <a:off x="89214" y="8280"/>
              <a:ext cx="430771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372" name="K8s…"/>
          <p:cNvGrpSpPr/>
          <p:nvPr/>
        </p:nvGrpSpPr>
        <p:grpSpPr>
          <a:xfrm>
            <a:off x="2635998" y="6174699"/>
            <a:ext cx="609201" cy="447161"/>
            <a:chOff x="0" y="0"/>
            <a:chExt cx="609200" cy="447160"/>
          </a:xfrm>
        </p:grpSpPr>
        <p:sp>
          <p:nvSpPr>
            <p:cNvPr id="370" name="Oval"/>
            <p:cNvSpPr/>
            <p:nvPr/>
          </p:nvSpPr>
          <p:spPr>
            <a:xfrm>
              <a:off x="-1" y="-1"/>
              <a:ext cx="609202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71" name="K8s…"/>
            <p:cNvSpPr txBox="1"/>
            <p:nvPr/>
          </p:nvSpPr>
          <p:spPr>
            <a:xfrm>
              <a:off x="89214" y="8280"/>
              <a:ext cx="430771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375" name="K8s…"/>
          <p:cNvGrpSpPr/>
          <p:nvPr/>
        </p:nvGrpSpPr>
        <p:grpSpPr>
          <a:xfrm>
            <a:off x="3321798" y="6174699"/>
            <a:ext cx="609201" cy="447161"/>
            <a:chOff x="0" y="0"/>
            <a:chExt cx="609200" cy="447160"/>
          </a:xfrm>
        </p:grpSpPr>
        <p:sp>
          <p:nvSpPr>
            <p:cNvPr id="373" name="Oval"/>
            <p:cNvSpPr/>
            <p:nvPr/>
          </p:nvSpPr>
          <p:spPr>
            <a:xfrm>
              <a:off x="-1" y="-1"/>
              <a:ext cx="609202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74" name="K8s…"/>
            <p:cNvSpPr txBox="1"/>
            <p:nvPr/>
          </p:nvSpPr>
          <p:spPr>
            <a:xfrm>
              <a:off x="89214" y="8280"/>
              <a:ext cx="430771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sp>
        <p:nvSpPr>
          <p:cNvPr id="376" name="Arrow"/>
          <p:cNvSpPr/>
          <p:nvPr/>
        </p:nvSpPr>
        <p:spPr>
          <a:xfrm>
            <a:off x="3774044" y="5218050"/>
            <a:ext cx="1422204" cy="808468"/>
          </a:xfrm>
          <a:prstGeom prst="rightArrow">
            <a:avLst>
              <a:gd name="adj1" fmla="val 32000"/>
              <a:gd name="adj2" fmla="val 100536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grpSp>
        <p:nvGrpSpPr>
          <p:cNvPr id="379" name="Istio Policy"/>
          <p:cNvGrpSpPr/>
          <p:nvPr/>
        </p:nvGrpSpPr>
        <p:grpSpPr>
          <a:xfrm>
            <a:off x="3448798" y="2919199"/>
            <a:ext cx="2276663" cy="1055452"/>
            <a:chOff x="0" y="0"/>
            <a:chExt cx="2276662" cy="1055450"/>
          </a:xfrm>
        </p:grpSpPr>
        <p:sp>
          <p:nvSpPr>
            <p:cNvPr id="377" name="Double Arrow"/>
            <p:cNvSpPr/>
            <p:nvPr/>
          </p:nvSpPr>
          <p:spPr>
            <a:xfrm>
              <a:off x="0" y="0"/>
              <a:ext cx="2276663" cy="1055451"/>
            </a:xfrm>
            <a:prstGeom prst="leftRightArrow">
              <a:avLst>
                <a:gd name="adj1" fmla="val 32000"/>
                <a:gd name="adj2" fmla="val 52944"/>
              </a:avLst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78" name="Istio Policy"/>
            <p:cNvSpPr txBox="1"/>
            <p:nvPr/>
          </p:nvSpPr>
          <p:spPr>
            <a:xfrm>
              <a:off x="178814" y="383314"/>
              <a:ext cx="1919034" cy="288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Istio Policy</a:t>
              </a:r>
            </a:p>
          </p:txBody>
        </p:sp>
      </p:grpSp>
      <p:grpSp>
        <p:nvGrpSpPr>
          <p:cNvPr id="382" name="Google Shape;592;p42"/>
          <p:cNvGrpSpPr/>
          <p:nvPr/>
        </p:nvGrpSpPr>
        <p:grpSpPr>
          <a:xfrm>
            <a:off x="5749770" y="2750144"/>
            <a:ext cx="2134741" cy="1319049"/>
            <a:chOff x="0" y="0"/>
            <a:chExt cx="2134739" cy="1319047"/>
          </a:xfrm>
        </p:grpSpPr>
        <p:sp>
          <p:nvSpPr>
            <p:cNvPr id="380" name="Rounded Rectangle"/>
            <p:cNvSpPr/>
            <p:nvPr/>
          </p:nvSpPr>
          <p:spPr>
            <a:xfrm>
              <a:off x="-1" y="0"/>
              <a:ext cx="2134740" cy="1319048"/>
            </a:xfrm>
            <a:prstGeom prst="roundRect">
              <a:avLst>
                <a:gd name="adj" fmla="val 13794"/>
              </a:avLst>
            </a:prstGeom>
            <a:solidFill>
              <a:srgbClr val="4A86E8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81" name="Istio Pilot + Mixer"/>
            <p:cNvSpPr txBox="1"/>
            <p:nvPr/>
          </p:nvSpPr>
          <p:spPr>
            <a:xfrm>
              <a:off x="702629" y="367807"/>
              <a:ext cx="985117" cy="583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Istio Pilot + Mixer</a:t>
              </a:r>
            </a:p>
          </p:txBody>
        </p:sp>
      </p:grpSp>
      <p:grpSp>
        <p:nvGrpSpPr>
          <p:cNvPr id="385" name="Google Shape;592;p42"/>
          <p:cNvGrpSpPr/>
          <p:nvPr/>
        </p:nvGrpSpPr>
        <p:grpSpPr>
          <a:xfrm>
            <a:off x="9159655" y="2761181"/>
            <a:ext cx="894603" cy="1080903"/>
            <a:chOff x="0" y="0"/>
            <a:chExt cx="894601" cy="1080902"/>
          </a:xfrm>
        </p:grpSpPr>
        <p:sp>
          <p:nvSpPr>
            <p:cNvPr id="383" name="Rounded Rectangle"/>
            <p:cNvSpPr/>
            <p:nvPr/>
          </p:nvSpPr>
          <p:spPr>
            <a:xfrm>
              <a:off x="0" y="-1"/>
              <a:ext cx="894602" cy="1080904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84" name="Command &amp; Control"/>
            <p:cNvSpPr txBox="1"/>
            <p:nvPr/>
          </p:nvSpPr>
          <p:spPr>
            <a:xfrm>
              <a:off x="43671" y="323894"/>
              <a:ext cx="807259" cy="4331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Command &amp; Control</a:t>
              </a:r>
            </a:p>
          </p:txBody>
        </p:sp>
      </p:grpSp>
      <p:sp>
        <p:nvSpPr>
          <p:cNvPr id="386" name="Line"/>
          <p:cNvSpPr/>
          <p:nvPr/>
        </p:nvSpPr>
        <p:spPr>
          <a:xfrm flipH="1" flipV="1">
            <a:off x="7884510" y="3253666"/>
            <a:ext cx="1231475" cy="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87" name="Google Shape;619;p42"/>
          <p:cNvSpPr txBox="1"/>
          <p:nvPr/>
        </p:nvSpPr>
        <p:spPr>
          <a:xfrm>
            <a:off x="7881790" y="3351086"/>
            <a:ext cx="1556402" cy="318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i="1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Control + Command</a:t>
            </a:r>
          </a:p>
        </p:txBody>
      </p:sp>
      <p:grpSp>
        <p:nvGrpSpPr>
          <p:cNvPr id="390" name="Google Shape;592;p42"/>
          <p:cNvGrpSpPr/>
          <p:nvPr/>
        </p:nvGrpSpPr>
        <p:grpSpPr>
          <a:xfrm>
            <a:off x="11067701" y="3645287"/>
            <a:ext cx="894603" cy="1080903"/>
            <a:chOff x="0" y="0"/>
            <a:chExt cx="894601" cy="1080902"/>
          </a:xfrm>
        </p:grpSpPr>
        <p:sp>
          <p:nvSpPr>
            <p:cNvPr id="388" name="Rounded Rectangle"/>
            <p:cNvSpPr/>
            <p:nvPr/>
          </p:nvSpPr>
          <p:spPr>
            <a:xfrm>
              <a:off x="0" y="-1"/>
              <a:ext cx="894602" cy="1080904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89" name="Data Analytics"/>
            <p:cNvSpPr txBox="1"/>
            <p:nvPr/>
          </p:nvSpPr>
          <p:spPr>
            <a:xfrm>
              <a:off x="43671" y="323894"/>
              <a:ext cx="807259" cy="4331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 algn="ctr"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Data Analytics</a:t>
              </a:r>
            </a:p>
          </p:txBody>
        </p:sp>
      </p:grpSp>
      <p:sp>
        <p:nvSpPr>
          <p:cNvPr id="391" name="Connection Line"/>
          <p:cNvSpPr/>
          <p:nvPr/>
        </p:nvSpPr>
        <p:spPr>
          <a:xfrm>
            <a:off x="10058975" y="3093175"/>
            <a:ext cx="1204123" cy="547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781" fill="norm" stroke="1" extrusionOk="0">
                <a:moveTo>
                  <a:pt x="0" y="439"/>
                </a:moveTo>
                <a:cubicBezTo>
                  <a:pt x="9413" y="-1819"/>
                  <a:pt x="16613" y="4628"/>
                  <a:pt x="21600" y="19781"/>
                </a:cubicBezTo>
              </a:path>
            </a:pathLst>
          </a:custGeom>
          <a:ln w="25400">
            <a:solidFill>
              <a:schemeClr val="accent1"/>
            </a:solidFill>
            <a:miter lim="400000"/>
            <a:head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392" name="Connection Line"/>
          <p:cNvSpPr/>
          <p:nvPr/>
        </p:nvSpPr>
        <p:spPr>
          <a:xfrm>
            <a:off x="10058975" y="4746013"/>
            <a:ext cx="1446973" cy="10085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706" fill="norm" stroke="1" extrusionOk="0">
                <a:moveTo>
                  <a:pt x="21600" y="0"/>
                </a:moveTo>
                <a:cubicBezTo>
                  <a:pt x="17403" y="15192"/>
                  <a:pt x="10203" y="21600"/>
                  <a:pt x="0" y="19224"/>
                </a:cubicBezTo>
              </a:path>
            </a:pathLst>
          </a:custGeom>
          <a:ln w="25400">
            <a:solidFill>
              <a:schemeClr val="accent1"/>
            </a:solidFill>
            <a:miter lim="400000"/>
            <a:head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grpSp>
        <p:nvGrpSpPr>
          <p:cNvPr id="395" name="Google Shape;581;p42"/>
          <p:cNvGrpSpPr/>
          <p:nvPr/>
        </p:nvGrpSpPr>
        <p:grpSpPr>
          <a:xfrm>
            <a:off x="1886756" y="3039234"/>
            <a:ext cx="1457284" cy="740872"/>
            <a:chOff x="0" y="0"/>
            <a:chExt cx="1457283" cy="740871"/>
          </a:xfrm>
        </p:grpSpPr>
        <p:sp>
          <p:nvSpPr>
            <p:cNvPr id="393" name="Rounded Rectangle"/>
            <p:cNvSpPr/>
            <p:nvPr/>
          </p:nvSpPr>
          <p:spPr>
            <a:xfrm>
              <a:off x="-1" y="-1"/>
              <a:ext cx="1457285" cy="740872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94" name="K8s Node"/>
            <p:cNvSpPr txBox="1"/>
            <p:nvPr/>
          </p:nvSpPr>
          <p:spPr>
            <a:xfrm>
              <a:off x="36165" y="16837"/>
              <a:ext cx="1384952" cy="35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t">
              <a:spAutoFit/>
            </a:bodyPr>
            <a:lstStyle>
              <a:lvl1pPr algn="ctr"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K8s Node</a:t>
              </a:r>
            </a:p>
          </p:txBody>
        </p:sp>
      </p:grpSp>
      <p:grpSp>
        <p:nvGrpSpPr>
          <p:cNvPr id="398" name="K8s…"/>
          <p:cNvGrpSpPr/>
          <p:nvPr/>
        </p:nvGrpSpPr>
        <p:grpSpPr>
          <a:xfrm>
            <a:off x="1756962" y="3623207"/>
            <a:ext cx="609199" cy="447161"/>
            <a:chOff x="0" y="0"/>
            <a:chExt cx="609197" cy="447160"/>
          </a:xfrm>
        </p:grpSpPr>
        <p:sp>
          <p:nvSpPr>
            <p:cNvPr id="396" name="Oval"/>
            <p:cNvSpPr/>
            <p:nvPr/>
          </p:nvSpPr>
          <p:spPr>
            <a:xfrm>
              <a:off x="0" y="-1"/>
              <a:ext cx="609198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97" name="K8s…"/>
            <p:cNvSpPr txBox="1"/>
            <p:nvPr/>
          </p:nvSpPr>
          <p:spPr>
            <a:xfrm>
              <a:off x="89215" y="8280"/>
              <a:ext cx="430768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401" name="K8s…"/>
          <p:cNvGrpSpPr/>
          <p:nvPr/>
        </p:nvGrpSpPr>
        <p:grpSpPr>
          <a:xfrm>
            <a:off x="2442762" y="3623207"/>
            <a:ext cx="609199" cy="447161"/>
            <a:chOff x="0" y="0"/>
            <a:chExt cx="609197" cy="447160"/>
          </a:xfrm>
        </p:grpSpPr>
        <p:sp>
          <p:nvSpPr>
            <p:cNvPr id="399" name="Oval"/>
            <p:cNvSpPr/>
            <p:nvPr/>
          </p:nvSpPr>
          <p:spPr>
            <a:xfrm>
              <a:off x="0" y="-1"/>
              <a:ext cx="609198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00" name="K8s…"/>
            <p:cNvSpPr txBox="1"/>
            <p:nvPr/>
          </p:nvSpPr>
          <p:spPr>
            <a:xfrm>
              <a:off x="89215" y="8280"/>
              <a:ext cx="430768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404" name="K8s…"/>
          <p:cNvGrpSpPr/>
          <p:nvPr/>
        </p:nvGrpSpPr>
        <p:grpSpPr>
          <a:xfrm>
            <a:off x="3128562" y="3623207"/>
            <a:ext cx="609199" cy="447161"/>
            <a:chOff x="0" y="0"/>
            <a:chExt cx="609197" cy="447160"/>
          </a:xfrm>
        </p:grpSpPr>
        <p:sp>
          <p:nvSpPr>
            <p:cNvPr id="402" name="Oval"/>
            <p:cNvSpPr/>
            <p:nvPr/>
          </p:nvSpPr>
          <p:spPr>
            <a:xfrm>
              <a:off x="0" y="-1"/>
              <a:ext cx="609198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03" name="K8s…"/>
            <p:cNvSpPr txBox="1"/>
            <p:nvPr/>
          </p:nvSpPr>
          <p:spPr>
            <a:xfrm>
              <a:off x="89215" y="8280"/>
              <a:ext cx="430768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sp>
        <p:nvSpPr>
          <p:cNvPr id="405" name="Google Shape;580;p42"/>
          <p:cNvSpPr txBox="1"/>
          <p:nvPr/>
        </p:nvSpPr>
        <p:spPr>
          <a:xfrm>
            <a:off x="567999" y="636528"/>
            <a:ext cx="3928051" cy="22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normAutofit fontScale="100000" lnSpcReduction="0"/>
          </a:bodyPr>
          <a:lstStyle/>
          <a:p>
            <a:pPr marL="315468" indent="-262890" defTabSz="630936">
              <a:lnSpc>
                <a:spcPct val="103500"/>
              </a:lnSpc>
              <a:buClr>
                <a:srgbClr val="434343"/>
              </a:buClr>
              <a:buSzPts val="1200"/>
              <a:buFont typeface="Helvetica"/>
              <a:buChar char="-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Components: </a:t>
            </a:r>
          </a:p>
          <a:p>
            <a:pPr lvl="1" marL="630936" indent="-219075" defTabSz="630936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1 vMEC</a:t>
            </a:r>
          </a:p>
          <a:p>
            <a:pPr lvl="1" marL="630936" indent="-219075" defTabSz="630936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Tracing data:</a:t>
            </a:r>
          </a:p>
          <a:p>
            <a:pPr lvl="2" marL="924495" indent="-219075" defTabSz="630936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TBD</a:t>
            </a:r>
          </a:p>
          <a:p>
            <a:pPr lvl="1" marL="630936" indent="-219075" defTabSz="630936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Metric data:</a:t>
            </a:r>
          </a:p>
          <a:p>
            <a:pPr lvl="2" marL="924495" indent="-219075" defTabSz="630936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Kubernetes</a:t>
            </a:r>
          </a:p>
          <a:p>
            <a:pPr lvl="2" marL="924495" indent="-219075" defTabSz="630936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TBD</a:t>
            </a:r>
          </a:p>
          <a:p>
            <a:pPr lvl="1" marL="630936" indent="-219075" defTabSz="630936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Collectors</a:t>
            </a:r>
          </a:p>
          <a:p>
            <a:pPr lvl="1" marL="630936" indent="-219075" defTabSz="630936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Istio API</a:t>
            </a:r>
          </a:p>
          <a:p>
            <a:pPr lvl="1" marL="630936" indent="-219075" defTabSz="630936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Command &amp; Control</a:t>
            </a:r>
          </a:p>
          <a:p>
            <a:pPr lvl="1" marL="630936" indent="-219075" defTabSz="630936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Analytics</a:t>
            </a:r>
          </a:p>
          <a:p>
            <a:pPr lvl="1" marL="630936" indent="-219075" defTabSz="630936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Data Ingestion Point</a:t>
            </a:r>
          </a:p>
        </p:txBody>
      </p:sp>
      <p:grpSp>
        <p:nvGrpSpPr>
          <p:cNvPr id="408" name="Istio Policy"/>
          <p:cNvGrpSpPr/>
          <p:nvPr/>
        </p:nvGrpSpPr>
        <p:grpSpPr>
          <a:xfrm>
            <a:off x="45594" y="4251707"/>
            <a:ext cx="1860931" cy="879761"/>
            <a:chOff x="0" y="0"/>
            <a:chExt cx="1860930" cy="879759"/>
          </a:xfrm>
        </p:grpSpPr>
        <p:sp>
          <p:nvSpPr>
            <p:cNvPr id="406" name="Double Arrow"/>
            <p:cNvSpPr/>
            <p:nvPr/>
          </p:nvSpPr>
          <p:spPr>
            <a:xfrm>
              <a:off x="0" y="0"/>
              <a:ext cx="1860931" cy="879760"/>
            </a:xfrm>
            <a:prstGeom prst="leftRightArrow">
              <a:avLst>
                <a:gd name="adj1" fmla="val 32000"/>
                <a:gd name="adj2" fmla="val 52944"/>
              </a:avLst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07" name="Web…"/>
            <p:cNvSpPr txBox="1"/>
            <p:nvPr/>
          </p:nvSpPr>
          <p:spPr>
            <a:xfrm>
              <a:off x="149049" y="193868"/>
              <a:ext cx="1562834" cy="4920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Arial"/>
                </a:defRPr>
              </a:pPr>
              <a:r>
                <a:t>Web</a:t>
              </a:r>
            </a:p>
            <a:p>
              <a:pPr algn="ctr">
                <a:defRPr>
                  <a:latin typeface="+mj-lt"/>
                  <a:ea typeface="+mj-ea"/>
                  <a:cs typeface="+mj-cs"/>
                  <a:sym typeface="Arial"/>
                </a:defRPr>
              </a:pPr>
              <a:r>
                <a:t>Client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579;p42"/>
          <p:cNvSpPr txBox="1"/>
          <p:nvPr>
            <p:ph type="title"/>
          </p:nvPr>
        </p:nvSpPr>
        <p:spPr>
          <a:xfrm>
            <a:off x="415599" y="127566"/>
            <a:ext cx="11360702" cy="810303"/>
          </a:xfrm>
          <a:prstGeom prst="rect">
            <a:avLst/>
          </a:prstGeom>
        </p:spPr>
        <p:txBody>
          <a:bodyPr/>
          <a:lstStyle/>
          <a:p>
            <a:pPr defTabSz="429768">
              <a:defRPr sz="1600"/>
            </a:pPr>
            <a:r>
              <a:t>Cloud Native Resource and traffic Analytics/Policies (Demo): Disk/Memory Usage </a:t>
            </a:r>
            <a:r>
              <a:t>for video files servers </a:t>
            </a:r>
            <a:r>
              <a:t>on Kubernetes</a:t>
            </a:r>
          </a:p>
        </p:txBody>
      </p:sp>
      <p:sp>
        <p:nvSpPr>
          <p:cNvPr id="411" name="Google Shape;580;p42"/>
          <p:cNvSpPr txBox="1"/>
          <p:nvPr>
            <p:ph type="body" sz="quarter" idx="4294967295"/>
          </p:nvPr>
        </p:nvSpPr>
        <p:spPr>
          <a:xfrm>
            <a:off x="5032795" y="644584"/>
            <a:ext cx="6767816" cy="1977666"/>
          </a:xfrm>
          <a:prstGeom prst="rect">
            <a:avLst/>
          </a:prstGeom>
        </p:spPr>
        <p:txBody>
          <a:bodyPr/>
          <a:lstStyle/>
          <a:p>
            <a:pPr marL="315468" indent="-262890" defTabSz="630936">
              <a:buSzPts val="1200"/>
              <a:buChar char="-"/>
              <a:defRPr sz="1200"/>
            </a:pPr>
            <a:r>
              <a:t>Scenario: </a:t>
            </a:r>
          </a:p>
          <a:p>
            <a:pPr lvl="1" marL="630936" indent="-219075" defTabSz="630936">
              <a:buSzPts val="900"/>
              <a:buChar char="-"/>
              <a:defRPr sz="900"/>
            </a:pPr>
            <a:r>
              <a:t>Continuously collecting tracing, metrics and other relevant data (TBD)</a:t>
            </a:r>
          </a:p>
          <a:p>
            <a:pPr lvl="1" marL="630936" indent="-219075" defTabSz="630936">
              <a:buSzPts val="900"/>
              <a:buChar char="-"/>
              <a:defRPr sz="900"/>
            </a:pPr>
            <a:r>
              <a:t>Sanitize and inject the tracing, metrics data for analytics</a:t>
            </a:r>
          </a:p>
          <a:p>
            <a:pPr lvl="1" marL="630936" indent="-219075" defTabSz="630936">
              <a:buSzPts val="900"/>
              <a:buChar char="-"/>
              <a:defRPr sz="900"/>
            </a:pPr>
            <a:r>
              <a:t>Data analytics detects resource limits </a:t>
            </a:r>
            <a:r>
              <a:rPr b="1"/>
              <a:t>(high latencies, low throughput, memory and storage usage on pods</a:t>
            </a:r>
            <a:r>
              <a:t>) and start new pod(s) and reroute/redistribute the incoming request/traffics via Command and Control component</a:t>
            </a:r>
          </a:p>
          <a:p>
            <a:pPr lvl="1" marL="630936" indent="-219075" defTabSz="630936">
              <a:buSzPts val="900"/>
              <a:buChar char="-"/>
              <a:defRPr sz="900"/>
            </a:pPr>
            <a:r>
              <a:t>Command and Control component ask Istio to steer or change traffic policies</a:t>
            </a:r>
          </a:p>
          <a:p>
            <a:pPr lvl="1" marL="630936" indent="-219075" defTabSz="630936">
              <a:buSzPts val="900"/>
              <a:buChar char="-"/>
              <a:defRPr sz="900"/>
            </a:pPr>
            <a:r>
              <a:t>Collectors collect the new data and validate that the traffic policy is successfully applied</a:t>
            </a:r>
          </a:p>
        </p:txBody>
      </p:sp>
      <p:grpSp>
        <p:nvGrpSpPr>
          <p:cNvPr id="414" name="Google Shape;592;p42"/>
          <p:cNvGrpSpPr/>
          <p:nvPr/>
        </p:nvGrpSpPr>
        <p:grpSpPr>
          <a:xfrm>
            <a:off x="9159655" y="5055409"/>
            <a:ext cx="894603" cy="1080904"/>
            <a:chOff x="0" y="0"/>
            <a:chExt cx="894601" cy="1080902"/>
          </a:xfrm>
        </p:grpSpPr>
        <p:sp>
          <p:nvSpPr>
            <p:cNvPr id="412" name="Rounded Rectangle"/>
            <p:cNvSpPr/>
            <p:nvPr/>
          </p:nvSpPr>
          <p:spPr>
            <a:xfrm>
              <a:off x="0" y="-1"/>
              <a:ext cx="894602" cy="1080904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13" name="Data Ingestion point"/>
            <p:cNvSpPr txBox="1"/>
            <p:nvPr/>
          </p:nvSpPr>
          <p:spPr>
            <a:xfrm>
              <a:off x="43671" y="260394"/>
              <a:ext cx="807259" cy="5601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 algn="ctr"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Data Ingestion point</a:t>
              </a:r>
            </a:p>
          </p:txBody>
        </p:sp>
      </p:grpSp>
      <p:sp>
        <p:nvSpPr>
          <p:cNvPr id="415" name="Google Shape;598;p42"/>
          <p:cNvSpPr/>
          <p:nvPr/>
        </p:nvSpPr>
        <p:spPr>
          <a:xfrm>
            <a:off x="7414893" y="5618140"/>
            <a:ext cx="1744763" cy="45719"/>
          </a:xfrm>
          <a:prstGeom prst="line">
            <a:avLst/>
          </a:prstGeom>
          <a:ln w="38100">
            <a:solidFill>
              <a:srgbClr val="434343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6" name="Google Shape;599;p42"/>
          <p:cNvSpPr/>
          <p:nvPr/>
        </p:nvSpPr>
        <p:spPr>
          <a:xfrm>
            <a:off x="894045" y="2677726"/>
            <a:ext cx="6590001" cy="4065533"/>
          </a:xfrm>
          <a:prstGeom prst="rect">
            <a:avLst/>
          </a:prstGeom>
          <a:ln>
            <a:solidFill>
              <a:srgbClr val="434343"/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417" name="Google Shape;616;p42"/>
          <p:cNvSpPr txBox="1"/>
          <p:nvPr/>
        </p:nvSpPr>
        <p:spPr>
          <a:xfrm>
            <a:off x="7617172" y="5652334"/>
            <a:ext cx="1091702" cy="5977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i="1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Tracing, Metric, resource Data etc.</a:t>
            </a:r>
          </a:p>
        </p:txBody>
      </p:sp>
      <p:grpSp>
        <p:nvGrpSpPr>
          <p:cNvPr id="420" name="Google Shape;581;p42"/>
          <p:cNvGrpSpPr/>
          <p:nvPr/>
        </p:nvGrpSpPr>
        <p:grpSpPr>
          <a:xfrm>
            <a:off x="4843786" y="4547256"/>
            <a:ext cx="1175860" cy="597798"/>
            <a:chOff x="0" y="0"/>
            <a:chExt cx="1175858" cy="597796"/>
          </a:xfrm>
        </p:grpSpPr>
        <p:sp>
          <p:nvSpPr>
            <p:cNvPr id="418" name="Rounded Rectangle"/>
            <p:cNvSpPr/>
            <p:nvPr/>
          </p:nvSpPr>
          <p:spPr>
            <a:xfrm>
              <a:off x="0" y="0"/>
              <a:ext cx="1175859" cy="597798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19" name="(Open) Tracing"/>
            <p:cNvSpPr txBox="1"/>
            <p:nvPr/>
          </p:nvSpPr>
          <p:spPr>
            <a:xfrm>
              <a:off x="29182" y="32166"/>
              <a:ext cx="1117495" cy="5334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(Open) Tracing</a:t>
              </a:r>
            </a:p>
          </p:txBody>
        </p:sp>
      </p:grpSp>
      <p:sp>
        <p:nvSpPr>
          <p:cNvPr id="421" name="vMEC (on k8s)"/>
          <p:cNvSpPr txBox="1"/>
          <p:nvPr/>
        </p:nvSpPr>
        <p:spPr>
          <a:xfrm>
            <a:off x="6238759" y="4244526"/>
            <a:ext cx="1279806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vMEC (on k8s)</a:t>
            </a:r>
          </a:p>
        </p:txBody>
      </p:sp>
      <p:grpSp>
        <p:nvGrpSpPr>
          <p:cNvPr id="424" name="Google Shape;581;p42"/>
          <p:cNvGrpSpPr/>
          <p:nvPr/>
        </p:nvGrpSpPr>
        <p:grpSpPr>
          <a:xfrm>
            <a:off x="4843786" y="5270539"/>
            <a:ext cx="1279811" cy="650646"/>
            <a:chOff x="0" y="0"/>
            <a:chExt cx="1279810" cy="650645"/>
          </a:xfrm>
        </p:grpSpPr>
        <p:sp>
          <p:nvSpPr>
            <p:cNvPr id="422" name="Rounded Rectangle"/>
            <p:cNvSpPr/>
            <p:nvPr/>
          </p:nvSpPr>
          <p:spPr>
            <a:xfrm>
              <a:off x="-1" y="-1"/>
              <a:ext cx="1279812" cy="650647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23" name="Metrics (Prometheus)"/>
            <p:cNvSpPr txBox="1"/>
            <p:nvPr/>
          </p:nvSpPr>
          <p:spPr>
            <a:xfrm>
              <a:off x="31761" y="58590"/>
              <a:ext cx="1216287" cy="5334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Metrics (Prometheus)</a:t>
              </a:r>
            </a:p>
          </p:txBody>
        </p:sp>
      </p:grpSp>
      <p:grpSp>
        <p:nvGrpSpPr>
          <p:cNvPr id="427" name="Google Shape;581;p42"/>
          <p:cNvGrpSpPr/>
          <p:nvPr/>
        </p:nvGrpSpPr>
        <p:grpSpPr>
          <a:xfrm>
            <a:off x="4843786" y="6046670"/>
            <a:ext cx="1279811" cy="650646"/>
            <a:chOff x="0" y="0"/>
            <a:chExt cx="1279810" cy="650645"/>
          </a:xfrm>
        </p:grpSpPr>
        <p:sp>
          <p:nvSpPr>
            <p:cNvPr id="425" name="Rounded Rectangle"/>
            <p:cNvSpPr/>
            <p:nvPr/>
          </p:nvSpPr>
          <p:spPr>
            <a:xfrm>
              <a:off x="-1" y="-1"/>
              <a:ext cx="1279812" cy="650647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26" name="Others"/>
            <p:cNvSpPr txBox="1"/>
            <p:nvPr/>
          </p:nvSpPr>
          <p:spPr>
            <a:xfrm>
              <a:off x="31761" y="147490"/>
              <a:ext cx="1216287" cy="3556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Others</a:t>
              </a:r>
            </a:p>
          </p:txBody>
        </p:sp>
      </p:grpSp>
      <p:grpSp>
        <p:nvGrpSpPr>
          <p:cNvPr id="430" name="Google Shape;592;p42"/>
          <p:cNvGrpSpPr/>
          <p:nvPr/>
        </p:nvGrpSpPr>
        <p:grpSpPr>
          <a:xfrm>
            <a:off x="6332811" y="4962761"/>
            <a:ext cx="1091704" cy="1319049"/>
            <a:chOff x="0" y="0"/>
            <a:chExt cx="1091702" cy="1319047"/>
          </a:xfrm>
        </p:grpSpPr>
        <p:sp>
          <p:nvSpPr>
            <p:cNvPr id="428" name="Rounded Rectangle"/>
            <p:cNvSpPr/>
            <p:nvPr/>
          </p:nvSpPr>
          <p:spPr>
            <a:xfrm>
              <a:off x="0" y="0"/>
              <a:ext cx="1091703" cy="1319048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29" name="Collectors"/>
            <p:cNvSpPr txBox="1"/>
            <p:nvPr/>
          </p:nvSpPr>
          <p:spPr>
            <a:xfrm>
              <a:off x="53292" y="469407"/>
              <a:ext cx="985118" cy="380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Collectors</a:t>
              </a:r>
            </a:p>
          </p:txBody>
        </p:sp>
      </p:grpSp>
      <p:grpSp>
        <p:nvGrpSpPr>
          <p:cNvPr id="433" name="Google Shape;581;p42"/>
          <p:cNvGrpSpPr/>
          <p:nvPr/>
        </p:nvGrpSpPr>
        <p:grpSpPr>
          <a:xfrm>
            <a:off x="1491056" y="4320726"/>
            <a:ext cx="1457283" cy="740872"/>
            <a:chOff x="0" y="0"/>
            <a:chExt cx="1457281" cy="740871"/>
          </a:xfrm>
        </p:grpSpPr>
        <p:sp>
          <p:nvSpPr>
            <p:cNvPr id="431" name="Rounded Rectangle"/>
            <p:cNvSpPr/>
            <p:nvPr/>
          </p:nvSpPr>
          <p:spPr>
            <a:xfrm>
              <a:off x="0" y="-1"/>
              <a:ext cx="1457282" cy="740872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32" name="K8s Node"/>
            <p:cNvSpPr txBox="1"/>
            <p:nvPr/>
          </p:nvSpPr>
          <p:spPr>
            <a:xfrm>
              <a:off x="36166" y="16837"/>
              <a:ext cx="1384949" cy="35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t">
              <a:spAutoFit/>
            </a:bodyPr>
            <a:lstStyle>
              <a:lvl1pPr algn="ctr"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K8s Node</a:t>
              </a:r>
            </a:p>
          </p:txBody>
        </p:sp>
      </p:grpSp>
      <p:grpSp>
        <p:nvGrpSpPr>
          <p:cNvPr id="436" name="K8s…"/>
          <p:cNvGrpSpPr/>
          <p:nvPr/>
        </p:nvGrpSpPr>
        <p:grpSpPr>
          <a:xfrm>
            <a:off x="1361261" y="4904699"/>
            <a:ext cx="609201" cy="447161"/>
            <a:chOff x="0" y="0"/>
            <a:chExt cx="609200" cy="447160"/>
          </a:xfrm>
        </p:grpSpPr>
        <p:sp>
          <p:nvSpPr>
            <p:cNvPr id="434" name="Oval"/>
            <p:cNvSpPr/>
            <p:nvPr/>
          </p:nvSpPr>
          <p:spPr>
            <a:xfrm>
              <a:off x="-1" y="-1"/>
              <a:ext cx="609202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35" name="K8s…"/>
            <p:cNvSpPr txBox="1"/>
            <p:nvPr/>
          </p:nvSpPr>
          <p:spPr>
            <a:xfrm>
              <a:off x="89214" y="8280"/>
              <a:ext cx="430771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439" name="K8s…"/>
          <p:cNvGrpSpPr/>
          <p:nvPr/>
        </p:nvGrpSpPr>
        <p:grpSpPr>
          <a:xfrm>
            <a:off x="2047062" y="4904699"/>
            <a:ext cx="609201" cy="447161"/>
            <a:chOff x="0" y="0"/>
            <a:chExt cx="609200" cy="447160"/>
          </a:xfrm>
        </p:grpSpPr>
        <p:sp>
          <p:nvSpPr>
            <p:cNvPr id="437" name="Oval"/>
            <p:cNvSpPr/>
            <p:nvPr/>
          </p:nvSpPr>
          <p:spPr>
            <a:xfrm>
              <a:off x="-1" y="-1"/>
              <a:ext cx="609202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38" name="K8s…"/>
            <p:cNvSpPr txBox="1"/>
            <p:nvPr/>
          </p:nvSpPr>
          <p:spPr>
            <a:xfrm>
              <a:off x="89214" y="8280"/>
              <a:ext cx="430771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442" name="K8s…"/>
          <p:cNvGrpSpPr/>
          <p:nvPr/>
        </p:nvGrpSpPr>
        <p:grpSpPr>
          <a:xfrm>
            <a:off x="2732862" y="4904699"/>
            <a:ext cx="609201" cy="447161"/>
            <a:chOff x="0" y="0"/>
            <a:chExt cx="609200" cy="447160"/>
          </a:xfrm>
        </p:grpSpPr>
        <p:sp>
          <p:nvSpPr>
            <p:cNvPr id="440" name="Oval"/>
            <p:cNvSpPr/>
            <p:nvPr/>
          </p:nvSpPr>
          <p:spPr>
            <a:xfrm>
              <a:off x="-1" y="-1"/>
              <a:ext cx="609202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41" name="K8s…"/>
            <p:cNvSpPr txBox="1"/>
            <p:nvPr/>
          </p:nvSpPr>
          <p:spPr>
            <a:xfrm>
              <a:off x="89214" y="8280"/>
              <a:ext cx="430771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445" name="Google Shape;581;p42"/>
          <p:cNvGrpSpPr/>
          <p:nvPr/>
        </p:nvGrpSpPr>
        <p:grpSpPr>
          <a:xfrm>
            <a:off x="1491056" y="5590726"/>
            <a:ext cx="1457283" cy="740872"/>
            <a:chOff x="0" y="0"/>
            <a:chExt cx="1457281" cy="740871"/>
          </a:xfrm>
        </p:grpSpPr>
        <p:sp>
          <p:nvSpPr>
            <p:cNvPr id="443" name="Rounded Rectangle"/>
            <p:cNvSpPr/>
            <p:nvPr/>
          </p:nvSpPr>
          <p:spPr>
            <a:xfrm>
              <a:off x="0" y="-1"/>
              <a:ext cx="1457282" cy="740872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44" name="K8s Node"/>
            <p:cNvSpPr txBox="1"/>
            <p:nvPr/>
          </p:nvSpPr>
          <p:spPr>
            <a:xfrm>
              <a:off x="36166" y="16837"/>
              <a:ext cx="1384949" cy="35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t">
              <a:spAutoFit/>
            </a:bodyPr>
            <a:lstStyle>
              <a:lvl1pPr algn="ctr"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K8s Node</a:t>
              </a:r>
            </a:p>
          </p:txBody>
        </p:sp>
      </p:grpSp>
      <p:grpSp>
        <p:nvGrpSpPr>
          <p:cNvPr id="448" name="K8s…"/>
          <p:cNvGrpSpPr/>
          <p:nvPr/>
        </p:nvGrpSpPr>
        <p:grpSpPr>
          <a:xfrm>
            <a:off x="1361261" y="6174699"/>
            <a:ext cx="609201" cy="447161"/>
            <a:chOff x="0" y="0"/>
            <a:chExt cx="609200" cy="447160"/>
          </a:xfrm>
        </p:grpSpPr>
        <p:sp>
          <p:nvSpPr>
            <p:cNvPr id="446" name="Oval"/>
            <p:cNvSpPr/>
            <p:nvPr/>
          </p:nvSpPr>
          <p:spPr>
            <a:xfrm>
              <a:off x="-1" y="-1"/>
              <a:ext cx="609202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47" name="K8s…"/>
            <p:cNvSpPr txBox="1"/>
            <p:nvPr/>
          </p:nvSpPr>
          <p:spPr>
            <a:xfrm>
              <a:off x="89214" y="8280"/>
              <a:ext cx="430771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451" name="K8s…"/>
          <p:cNvGrpSpPr/>
          <p:nvPr/>
        </p:nvGrpSpPr>
        <p:grpSpPr>
          <a:xfrm>
            <a:off x="2047062" y="6174699"/>
            <a:ext cx="609201" cy="447161"/>
            <a:chOff x="0" y="0"/>
            <a:chExt cx="609200" cy="447160"/>
          </a:xfrm>
        </p:grpSpPr>
        <p:sp>
          <p:nvSpPr>
            <p:cNvPr id="449" name="Oval"/>
            <p:cNvSpPr/>
            <p:nvPr/>
          </p:nvSpPr>
          <p:spPr>
            <a:xfrm>
              <a:off x="-1" y="-1"/>
              <a:ext cx="609202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50" name="K8s…"/>
            <p:cNvSpPr txBox="1"/>
            <p:nvPr/>
          </p:nvSpPr>
          <p:spPr>
            <a:xfrm>
              <a:off x="89214" y="8280"/>
              <a:ext cx="430771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454" name="K8s…"/>
          <p:cNvGrpSpPr/>
          <p:nvPr/>
        </p:nvGrpSpPr>
        <p:grpSpPr>
          <a:xfrm>
            <a:off x="2732862" y="6174699"/>
            <a:ext cx="609201" cy="447161"/>
            <a:chOff x="0" y="0"/>
            <a:chExt cx="609200" cy="447160"/>
          </a:xfrm>
        </p:grpSpPr>
        <p:sp>
          <p:nvSpPr>
            <p:cNvPr id="452" name="Oval"/>
            <p:cNvSpPr/>
            <p:nvPr/>
          </p:nvSpPr>
          <p:spPr>
            <a:xfrm>
              <a:off x="-1" y="-1"/>
              <a:ext cx="609202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53" name="K8s…"/>
            <p:cNvSpPr txBox="1"/>
            <p:nvPr/>
          </p:nvSpPr>
          <p:spPr>
            <a:xfrm>
              <a:off x="89214" y="8280"/>
              <a:ext cx="430771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457" name="Istio Policy"/>
          <p:cNvGrpSpPr/>
          <p:nvPr/>
        </p:nvGrpSpPr>
        <p:grpSpPr>
          <a:xfrm>
            <a:off x="2859862" y="2919199"/>
            <a:ext cx="2276663" cy="1055452"/>
            <a:chOff x="0" y="0"/>
            <a:chExt cx="2276662" cy="1055450"/>
          </a:xfrm>
        </p:grpSpPr>
        <p:sp>
          <p:nvSpPr>
            <p:cNvPr id="455" name="Double Arrow"/>
            <p:cNvSpPr/>
            <p:nvPr/>
          </p:nvSpPr>
          <p:spPr>
            <a:xfrm>
              <a:off x="0" y="0"/>
              <a:ext cx="2276663" cy="1055451"/>
            </a:xfrm>
            <a:prstGeom prst="leftRightArrow">
              <a:avLst>
                <a:gd name="adj1" fmla="val 32000"/>
                <a:gd name="adj2" fmla="val 52944"/>
              </a:avLst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56" name="Istio Policy"/>
            <p:cNvSpPr txBox="1"/>
            <p:nvPr/>
          </p:nvSpPr>
          <p:spPr>
            <a:xfrm>
              <a:off x="178814" y="383314"/>
              <a:ext cx="1919034" cy="288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Istio Policy</a:t>
              </a:r>
            </a:p>
          </p:txBody>
        </p:sp>
      </p:grpSp>
      <p:grpSp>
        <p:nvGrpSpPr>
          <p:cNvPr id="460" name="Google Shape;592;p42"/>
          <p:cNvGrpSpPr/>
          <p:nvPr/>
        </p:nvGrpSpPr>
        <p:grpSpPr>
          <a:xfrm>
            <a:off x="5160834" y="2750144"/>
            <a:ext cx="2134740" cy="1319049"/>
            <a:chOff x="0" y="0"/>
            <a:chExt cx="2134739" cy="1319047"/>
          </a:xfrm>
        </p:grpSpPr>
        <p:sp>
          <p:nvSpPr>
            <p:cNvPr id="458" name="Rounded Rectangle"/>
            <p:cNvSpPr/>
            <p:nvPr/>
          </p:nvSpPr>
          <p:spPr>
            <a:xfrm>
              <a:off x="-1" y="0"/>
              <a:ext cx="2134740" cy="1319048"/>
            </a:xfrm>
            <a:prstGeom prst="roundRect">
              <a:avLst>
                <a:gd name="adj" fmla="val 13794"/>
              </a:avLst>
            </a:prstGeom>
            <a:solidFill>
              <a:srgbClr val="4A86E8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59" name="Istio Pilot + Mixer"/>
            <p:cNvSpPr txBox="1"/>
            <p:nvPr/>
          </p:nvSpPr>
          <p:spPr>
            <a:xfrm>
              <a:off x="702629" y="367807"/>
              <a:ext cx="985117" cy="583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Istio Pilot + Mixer</a:t>
              </a:r>
            </a:p>
          </p:txBody>
        </p:sp>
      </p:grpSp>
      <p:grpSp>
        <p:nvGrpSpPr>
          <p:cNvPr id="463" name="Google Shape;592;p42"/>
          <p:cNvGrpSpPr/>
          <p:nvPr/>
        </p:nvGrpSpPr>
        <p:grpSpPr>
          <a:xfrm>
            <a:off x="9159655" y="2668192"/>
            <a:ext cx="894603" cy="1080903"/>
            <a:chOff x="0" y="0"/>
            <a:chExt cx="894601" cy="1080902"/>
          </a:xfrm>
        </p:grpSpPr>
        <p:sp>
          <p:nvSpPr>
            <p:cNvPr id="461" name="Rounded Rectangle"/>
            <p:cNvSpPr/>
            <p:nvPr/>
          </p:nvSpPr>
          <p:spPr>
            <a:xfrm>
              <a:off x="0" y="-1"/>
              <a:ext cx="894602" cy="1080904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62" name="Command &amp; Control"/>
            <p:cNvSpPr txBox="1"/>
            <p:nvPr/>
          </p:nvSpPr>
          <p:spPr>
            <a:xfrm>
              <a:off x="43671" y="323894"/>
              <a:ext cx="807259" cy="4331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Command &amp; Control</a:t>
              </a:r>
            </a:p>
          </p:txBody>
        </p:sp>
      </p:grpSp>
      <p:sp>
        <p:nvSpPr>
          <p:cNvPr id="464" name="Line"/>
          <p:cNvSpPr/>
          <p:nvPr/>
        </p:nvSpPr>
        <p:spPr>
          <a:xfrm flipH="1" flipV="1">
            <a:off x="7295574" y="3178613"/>
            <a:ext cx="1834493" cy="3003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65" name="Google Shape;619;p42"/>
          <p:cNvSpPr txBox="1"/>
          <p:nvPr/>
        </p:nvSpPr>
        <p:spPr>
          <a:xfrm>
            <a:off x="7384822" y="3429000"/>
            <a:ext cx="1556402" cy="318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i="1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Control + Command</a:t>
            </a:r>
          </a:p>
        </p:txBody>
      </p:sp>
      <p:grpSp>
        <p:nvGrpSpPr>
          <p:cNvPr id="468" name="Google Shape;592;p42"/>
          <p:cNvGrpSpPr/>
          <p:nvPr/>
        </p:nvGrpSpPr>
        <p:grpSpPr>
          <a:xfrm>
            <a:off x="11067701" y="3645287"/>
            <a:ext cx="894603" cy="1080903"/>
            <a:chOff x="0" y="0"/>
            <a:chExt cx="894601" cy="1080902"/>
          </a:xfrm>
        </p:grpSpPr>
        <p:sp>
          <p:nvSpPr>
            <p:cNvPr id="466" name="Rounded Rectangle"/>
            <p:cNvSpPr/>
            <p:nvPr/>
          </p:nvSpPr>
          <p:spPr>
            <a:xfrm>
              <a:off x="0" y="-1"/>
              <a:ext cx="894602" cy="1080904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67" name="Data Analytics"/>
            <p:cNvSpPr txBox="1"/>
            <p:nvPr/>
          </p:nvSpPr>
          <p:spPr>
            <a:xfrm>
              <a:off x="43671" y="323894"/>
              <a:ext cx="807259" cy="4331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 algn="ctr"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Data Analytics</a:t>
              </a:r>
            </a:p>
          </p:txBody>
        </p:sp>
      </p:grpSp>
      <p:sp>
        <p:nvSpPr>
          <p:cNvPr id="469" name="Connection Line"/>
          <p:cNvSpPr/>
          <p:nvPr/>
        </p:nvSpPr>
        <p:spPr>
          <a:xfrm>
            <a:off x="10058975" y="3093175"/>
            <a:ext cx="1204123" cy="547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781" fill="norm" stroke="1" extrusionOk="0">
                <a:moveTo>
                  <a:pt x="0" y="439"/>
                </a:moveTo>
                <a:cubicBezTo>
                  <a:pt x="9413" y="-1819"/>
                  <a:pt x="16613" y="4628"/>
                  <a:pt x="21600" y="19781"/>
                </a:cubicBezTo>
              </a:path>
            </a:pathLst>
          </a:custGeom>
          <a:ln w="25400">
            <a:solidFill>
              <a:schemeClr val="accent1"/>
            </a:solidFill>
            <a:miter lim="400000"/>
            <a:head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470" name="Connection Line"/>
          <p:cNvSpPr/>
          <p:nvPr/>
        </p:nvSpPr>
        <p:spPr>
          <a:xfrm>
            <a:off x="10058975" y="4746013"/>
            <a:ext cx="1446973" cy="10085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706" fill="norm" stroke="1" extrusionOk="0">
                <a:moveTo>
                  <a:pt x="21600" y="0"/>
                </a:moveTo>
                <a:cubicBezTo>
                  <a:pt x="17403" y="15192"/>
                  <a:pt x="10203" y="21600"/>
                  <a:pt x="0" y="19224"/>
                </a:cubicBezTo>
              </a:path>
            </a:pathLst>
          </a:custGeom>
          <a:ln w="25400">
            <a:solidFill>
              <a:schemeClr val="accent1"/>
            </a:solidFill>
            <a:miter lim="400000"/>
            <a:head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grpSp>
        <p:nvGrpSpPr>
          <p:cNvPr id="473" name="Google Shape;581;p42"/>
          <p:cNvGrpSpPr/>
          <p:nvPr/>
        </p:nvGrpSpPr>
        <p:grpSpPr>
          <a:xfrm>
            <a:off x="1297820" y="3039234"/>
            <a:ext cx="1457284" cy="740872"/>
            <a:chOff x="0" y="0"/>
            <a:chExt cx="1457283" cy="740871"/>
          </a:xfrm>
        </p:grpSpPr>
        <p:sp>
          <p:nvSpPr>
            <p:cNvPr id="471" name="Rounded Rectangle"/>
            <p:cNvSpPr/>
            <p:nvPr/>
          </p:nvSpPr>
          <p:spPr>
            <a:xfrm>
              <a:off x="-1" y="-1"/>
              <a:ext cx="1457285" cy="740872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72" name="K8s Node"/>
            <p:cNvSpPr txBox="1"/>
            <p:nvPr/>
          </p:nvSpPr>
          <p:spPr>
            <a:xfrm>
              <a:off x="36165" y="16837"/>
              <a:ext cx="1384952" cy="35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t">
              <a:spAutoFit/>
            </a:bodyPr>
            <a:lstStyle>
              <a:lvl1pPr algn="ctr"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K8s Node</a:t>
              </a:r>
            </a:p>
          </p:txBody>
        </p:sp>
      </p:grpSp>
      <p:grpSp>
        <p:nvGrpSpPr>
          <p:cNvPr id="476" name="K8s…"/>
          <p:cNvGrpSpPr/>
          <p:nvPr/>
        </p:nvGrpSpPr>
        <p:grpSpPr>
          <a:xfrm>
            <a:off x="1168026" y="3623207"/>
            <a:ext cx="609199" cy="447161"/>
            <a:chOff x="0" y="0"/>
            <a:chExt cx="609197" cy="447160"/>
          </a:xfrm>
        </p:grpSpPr>
        <p:sp>
          <p:nvSpPr>
            <p:cNvPr id="474" name="Oval"/>
            <p:cNvSpPr/>
            <p:nvPr/>
          </p:nvSpPr>
          <p:spPr>
            <a:xfrm>
              <a:off x="0" y="-1"/>
              <a:ext cx="609198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75" name="K8s…"/>
            <p:cNvSpPr txBox="1"/>
            <p:nvPr/>
          </p:nvSpPr>
          <p:spPr>
            <a:xfrm>
              <a:off x="89215" y="8280"/>
              <a:ext cx="430768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479" name="K8s…"/>
          <p:cNvGrpSpPr/>
          <p:nvPr/>
        </p:nvGrpSpPr>
        <p:grpSpPr>
          <a:xfrm>
            <a:off x="1853826" y="3623207"/>
            <a:ext cx="609199" cy="447161"/>
            <a:chOff x="0" y="0"/>
            <a:chExt cx="609197" cy="447160"/>
          </a:xfrm>
        </p:grpSpPr>
        <p:sp>
          <p:nvSpPr>
            <p:cNvPr id="477" name="Oval"/>
            <p:cNvSpPr/>
            <p:nvPr/>
          </p:nvSpPr>
          <p:spPr>
            <a:xfrm>
              <a:off x="0" y="-1"/>
              <a:ext cx="609198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78" name="K8s…"/>
            <p:cNvSpPr txBox="1"/>
            <p:nvPr/>
          </p:nvSpPr>
          <p:spPr>
            <a:xfrm>
              <a:off x="89215" y="8280"/>
              <a:ext cx="430768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482" name="K8s…"/>
          <p:cNvGrpSpPr/>
          <p:nvPr/>
        </p:nvGrpSpPr>
        <p:grpSpPr>
          <a:xfrm>
            <a:off x="2539626" y="3623207"/>
            <a:ext cx="609199" cy="447161"/>
            <a:chOff x="0" y="0"/>
            <a:chExt cx="609197" cy="447160"/>
          </a:xfrm>
        </p:grpSpPr>
        <p:sp>
          <p:nvSpPr>
            <p:cNvPr id="480" name="Oval"/>
            <p:cNvSpPr/>
            <p:nvPr/>
          </p:nvSpPr>
          <p:spPr>
            <a:xfrm>
              <a:off x="0" y="-1"/>
              <a:ext cx="609198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81" name="K8s…"/>
            <p:cNvSpPr txBox="1"/>
            <p:nvPr/>
          </p:nvSpPr>
          <p:spPr>
            <a:xfrm>
              <a:off x="89215" y="8280"/>
              <a:ext cx="430768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sp>
        <p:nvSpPr>
          <p:cNvPr id="483" name="Google Shape;580;p42"/>
          <p:cNvSpPr txBox="1"/>
          <p:nvPr/>
        </p:nvSpPr>
        <p:spPr>
          <a:xfrm>
            <a:off x="567999" y="636528"/>
            <a:ext cx="3928051" cy="22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normAutofit fontScale="100000" lnSpcReduction="0"/>
          </a:bodyPr>
          <a:lstStyle/>
          <a:p>
            <a:pPr marL="315468" indent="-262890" defTabSz="630936">
              <a:lnSpc>
                <a:spcPct val="103500"/>
              </a:lnSpc>
              <a:buClr>
                <a:srgbClr val="434343"/>
              </a:buClr>
              <a:buSzPts val="1200"/>
              <a:buFont typeface="Helvetica"/>
              <a:buChar char="-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Components: </a:t>
            </a:r>
          </a:p>
          <a:p>
            <a:pPr lvl="1" marL="630936" indent="-219075" defTabSz="630936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1 vMEC with Video files server</a:t>
            </a:r>
          </a:p>
          <a:p>
            <a:pPr lvl="1" marL="630936" indent="-219075" defTabSz="630936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Tracing data:</a:t>
            </a:r>
          </a:p>
          <a:p>
            <a:pPr lvl="2" marL="924495" indent="-219075" defTabSz="630936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TBD</a:t>
            </a:r>
          </a:p>
          <a:p>
            <a:pPr lvl="1" marL="630936" indent="-219075" defTabSz="630936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Metric data:</a:t>
            </a:r>
          </a:p>
          <a:p>
            <a:pPr lvl="2" marL="924495" indent="-219075" defTabSz="630936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Kubernetes</a:t>
            </a:r>
          </a:p>
          <a:p>
            <a:pPr lvl="2" marL="924495" indent="-219075" defTabSz="630936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TBD</a:t>
            </a:r>
          </a:p>
          <a:p>
            <a:pPr lvl="1" marL="630936" indent="-219075" defTabSz="630936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Collectors</a:t>
            </a:r>
          </a:p>
          <a:p>
            <a:pPr lvl="1" marL="630936" indent="-219075" defTabSz="630936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Istio API</a:t>
            </a:r>
          </a:p>
          <a:p>
            <a:pPr lvl="1" marL="630936" indent="-219075" defTabSz="630936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Command &amp; Control</a:t>
            </a:r>
          </a:p>
          <a:p>
            <a:pPr lvl="1" marL="630936" indent="-219075" defTabSz="630936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Analytics</a:t>
            </a:r>
          </a:p>
          <a:p>
            <a:pPr lvl="1" marL="630936" indent="-219075" defTabSz="630936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Data Ingestion Point</a:t>
            </a:r>
          </a:p>
        </p:txBody>
      </p:sp>
      <p:grpSp>
        <p:nvGrpSpPr>
          <p:cNvPr id="487" name="Can 1"/>
          <p:cNvGrpSpPr/>
          <p:nvPr/>
        </p:nvGrpSpPr>
        <p:grpSpPr>
          <a:xfrm>
            <a:off x="3640486" y="4282606"/>
            <a:ext cx="511446" cy="501487"/>
            <a:chOff x="-1" y="0"/>
            <a:chExt cx="511445" cy="501486"/>
          </a:xfrm>
        </p:grpSpPr>
        <p:sp>
          <p:nvSpPr>
            <p:cNvPr id="484" name="Shape"/>
            <p:cNvSpPr/>
            <p:nvPr/>
          </p:nvSpPr>
          <p:spPr>
            <a:xfrm>
              <a:off x="-1" y="-1"/>
              <a:ext cx="511445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700"/>
                  </a:move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85" name="Oval"/>
            <p:cNvSpPr/>
            <p:nvPr/>
          </p:nvSpPr>
          <p:spPr>
            <a:xfrm>
              <a:off x="-1" y="-1"/>
              <a:ext cx="511446" cy="125373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86" name="Line"/>
            <p:cNvSpPr/>
            <p:nvPr/>
          </p:nvSpPr>
          <p:spPr>
            <a:xfrm>
              <a:off x="-2" y="-1"/>
              <a:ext cx="511446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grpSp>
        <p:nvGrpSpPr>
          <p:cNvPr id="490" name="Istio Policy"/>
          <p:cNvGrpSpPr/>
          <p:nvPr/>
        </p:nvGrpSpPr>
        <p:grpSpPr>
          <a:xfrm>
            <a:off x="45595" y="4251707"/>
            <a:ext cx="1191892" cy="879761"/>
            <a:chOff x="0" y="0"/>
            <a:chExt cx="1191891" cy="879759"/>
          </a:xfrm>
        </p:grpSpPr>
        <p:sp>
          <p:nvSpPr>
            <p:cNvPr id="488" name="Double Arrow"/>
            <p:cNvSpPr/>
            <p:nvPr/>
          </p:nvSpPr>
          <p:spPr>
            <a:xfrm>
              <a:off x="0" y="0"/>
              <a:ext cx="1191892" cy="879760"/>
            </a:xfrm>
            <a:prstGeom prst="leftRightArrow">
              <a:avLst>
                <a:gd name="adj1" fmla="val 32000"/>
                <a:gd name="adj2" fmla="val 52944"/>
              </a:avLst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89" name="Client"/>
            <p:cNvSpPr txBox="1"/>
            <p:nvPr/>
          </p:nvSpPr>
          <p:spPr>
            <a:xfrm>
              <a:off x="149049" y="295468"/>
              <a:ext cx="893794" cy="288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Client</a:t>
              </a:r>
            </a:p>
          </p:txBody>
        </p:sp>
      </p:grpSp>
      <p:grpSp>
        <p:nvGrpSpPr>
          <p:cNvPr id="494" name="Can 58"/>
          <p:cNvGrpSpPr/>
          <p:nvPr/>
        </p:nvGrpSpPr>
        <p:grpSpPr>
          <a:xfrm>
            <a:off x="3792886" y="4435006"/>
            <a:ext cx="511446" cy="501487"/>
            <a:chOff x="-1" y="0"/>
            <a:chExt cx="511445" cy="501486"/>
          </a:xfrm>
        </p:grpSpPr>
        <p:sp>
          <p:nvSpPr>
            <p:cNvPr id="491" name="Shape"/>
            <p:cNvSpPr/>
            <p:nvPr/>
          </p:nvSpPr>
          <p:spPr>
            <a:xfrm>
              <a:off x="-1" y="-1"/>
              <a:ext cx="511445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700"/>
                  </a:move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92" name="Oval"/>
            <p:cNvSpPr/>
            <p:nvPr/>
          </p:nvSpPr>
          <p:spPr>
            <a:xfrm>
              <a:off x="-1" y="-1"/>
              <a:ext cx="511446" cy="125373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93" name="Line"/>
            <p:cNvSpPr/>
            <p:nvPr/>
          </p:nvSpPr>
          <p:spPr>
            <a:xfrm>
              <a:off x="-2" y="-1"/>
              <a:ext cx="511446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grpSp>
        <p:nvGrpSpPr>
          <p:cNvPr id="498" name="Can 59"/>
          <p:cNvGrpSpPr/>
          <p:nvPr/>
        </p:nvGrpSpPr>
        <p:grpSpPr>
          <a:xfrm>
            <a:off x="3945286" y="4587406"/>
            <a:ext cx="511446" cy="501487"/>
            <a:chOff x="-1" y="0"/>
            <a:chExt cx="511445" cy="501486"/>
          </a:xfrm>
        </p:grpSpPr>
        <p:sp>
          <p:nvSpPr>
            <p:cNvPr id="495" name="Shape"/>
            <p:cNvSpPr/>
            <p:nvPr/>
          </p:nvSpPr>
          <p:spPr>
            <a:xfrm>
              <a:off x="-1" y="-1"/>
              <a:ext cx="511445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700"/>
                  </a:move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96" name="Oval"/>
            <p:cNvSpPr/>
            <p:nvPr/>
          </p:nvSpPr>
          <p:spPr>
            <a:xfrm>
              <a:off x="-1" y="-1"/>
              <a:ext cx="511446" cy="125373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97" name="Line"/>
            <p:cNvSpPr/>
            <p:nvPr/>
          </p:nvSpPr>
          <p:spPr>
            <a:xfrm>
              <a:off x="-2" y="-1"/>
              <a:ext cx="511446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sp>
        <p:nvSpPr>
          <p:cNvPr id="499" name="Straight Arrow Connector 3"/>
          <p:cNvSpPr/>
          <p:nvPr/>
        </p:nvSpPr>
        <p:spPr>
          <a:xfrm flipV="1">
            <a:off x="3264613" y="4681739"/>
            <a:ext cx="400376" cy="282127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03" name="Straight Arrow Connector 6"/>
          <p:cNvSpPr/>
          <p:nvPr/>
        </p:nvSpPr>
        <p:spPr>
          <a:xfrm>
            <a:off x="3082845" y="4002518"/>
            <a:ext cx="544943" cy="3556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504" name="Straight Arrow Connector 8"/>
          <p:cNvSpPr/>
          <p:nvPr/>
        </p:nvSpPr>
        <p:spPr>
          <a:xfrm>
            <a:off x="3164773" y="4937619"/>
            <a:ext cx="735122" cy="12450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502" name="Arrow"/>
          <p:cNvSpPr/>
          <p:nvPr/>
        </p:nvSpPr>
        <p:spPr>
          <a:xfrm>
            <a:off x="3564706" y="5432554"/>
            <a:ext cx="1279292" cy="808468"/>
          </a:xfrm>
          <a:prstGeom prst="rightArrow">
            <a:avLst>
              <a:gd name="adj1" fmla="val 32000"/>
              <a:gd name="adj2" fmla="val 100536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79;p42"/>
          <p:cNvSpPr txBox="1"/>
          <p:nvPr>
            <p:ph type="title"/>
          </p:nvPr>
        </p:nvSpPr>
        <p:spPr>
          <a:xfrm>
            <a:off x="415599" y="127566"/>
            <a:ext cx="11360702" cy="810303"/>
          </a:xfrm>
          <a:prstGeom prst="rect">
            <a:avLst/>
          </a:prstGeom>
        </p:spPr>
        <p:txBody>
          <a:bodyPr/>
          <a:lstStyle>
            <a:lvl1pPr defTabSz="429768">
              <a:defRPr sz="1600"/>
            </a:lvl1pPr>
          </a:lstStyle>
          <a:p>
            <a:pPr/>
            <a:r>
              <a:t>Cloud Native Resource and traffic Analytics/Policies (Demo): K8s File/Video Server Scenario</a:t>
            </a:r>
          </a:p>
        </p:txBody>
      </p:sp>
      <p:sp>
        <p:nvSpPr>
          <p:cNvPr id="507" name="Google Shape;580;p42"/>
          <p:cNvSpPr txBox="1"/>
          <p:nvPr>
            <p:ph type="body" sz="quarter" idx="4294967295"/>
          </p:nvPr>
        </p:nvSpPr>
        <p:spPr>
          <a:xfrm>
            <a:off x="5032795" y="644584"/>
            <a:ext cx="6767816" cy="1977666"/>
          </a:xfrm>
          <a:prstGeom prst="rect">
            <a:avLst/>
          </a:prstGeom>
        </p:spPr>
        <p:txBody>
          <a:bodyPr/>
          <a:lstStyle>
            <a:lvl1pPr marL="315468" indent="-262890" defTabSz="630936">
              <a:buSzPts val="1200"/>
              <a:buChar char="-"/>
              <a:defRPr sz="1200"/>
            </a:lvl1pPr>
            <a:lvl2pPr marL="703961" indent="-292100" defTabSz="630936">
              <a:buSzPts val="1200"/>
              <a:buChar char="-"/>
              <a:defRPr sz="1200"/>
            </a:lvl2pPr>
          </a:lstStyle>
          <a:p>
            <a:pPr/>
            <a:r>
              <a:t>Scenario: </a:t>
            </a:r>
          </a:p>
          <a:p>
            <a:pPr lvl="1">
              <a:defRPr sz="900"/>
            </a:pPr>
            <a:r>
              <a:rPr sz="1200"/>
              <a:t>TBD</a:t>
            </a:r>
          </a:p>
        </p:txBody>
      </p:sp>
      <p:grpSp>
        <p:nvGrpSpPr>
          <p:cNvPr id="510" name="Google Shape;592;p42"/>
          <p:cNvGrpSpPr/>
          <p:nvPr/>
        </p:nvGrpSpPr>
        <p:grpSpPr>
          <a:xfrm>
            <a:off x="9159655" y="5055409"/>
            <a:ext cx="894603" cy="1080904"/>
            <a:chOff x="0" y="0"/>
            <a:chExt cx="894601" cy="1080902"/>
          </a:xfrm>
        </p:grpSpPr>
        <p:sp>
          <p:nvSpPr>
            <p:cNvPr id="508" name="Rounded Rectangle"/>
            <p:cNvSpPr/>
            <p:nvPr/>
          </p:nvSpPr>
          <p:spPr>
            <a:xfrm>
              <a:off x="0" y="-1"/>
              <a:ext cx="894602" cy="1080904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09" name="Data Ingestion point"/>
            <p:cNvSpPr txBox="1"/>
            <p:nvPr/>
          </p:nvSpPr>
          <p:spPr>
            <a:xfrm>
              <a:off x="43671" y="260394"/>
              <a:ext cx="807259" cy="5601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 algn="ctr"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Data Ingestion point</a:t>
              </a:r>
            </a:p>
          </p:txBody>
        </p:sp>
      </p:grpSp>
      <p:sp>
        <p:nvSpPr>
          <p:cNvPr id="511" name="Google Shape;598;p42"/>
          <p:cNvSpPr/>
          <p:nvPr/>
        </p:nvSpPr>
        <p:spPr>
          <a:xfrm flipV="1">
            <a:off x="7257521" y="5663858"/>
            <a:ext cx="1902135" cy="224291"/>
          </a:xfrm>
          <a:prstGeom prst="line">
            <a:avLst/>
          </a:prstGeom>
          <a:ln w="38100">
            <a:solidFill>
              <a:srgbClr val="434343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12" name="Google Shape;599;p42"/>
          <p:cNvSpPr/>
          <p:nvPr/>
        </p:nvSpPr>
        <p:spPr>
          <a:xfrm>
            <a:off x="894045" y="1628219"/>
            <a:ext cx="6590001" cy="5115040"/>
          </a:xfrm>
          <a:prstGeom prst="rect">
            <a:avLst/>
          </a:prstGeom>
          <a:ln>
            <a:solidFill>
              <a:srgbClr val="434343"/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513" name="Google Shape;616;p42"/>
          <p:cNvSpPr txBox="1"/>
          <p:nvPr/>
        </p:nvSpPr>
        <p:spPr>
          <a:xfrm>
            <a:off x="7661624" y="5992558"/>
            <a:ext cx="1091702" cy="597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i="1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Tracing, Metric, resource Data etc.</a:t>
            </a:r>
          </a:p>
        </p:txBody>
      </p:sp>
      <p:sp>
        <p:nvSpPr>
          <p:cNvPr id="514" name="vMEC (on k8s)"/>
          <p:cNvSpPr txBox="1"/>
          <p:nvPr/>
        </p:nvSpPr>
        <p:spPr>
          <a:xfrm>
            <a:off x="1722904" y="6472984"/>
            <a:ext cx="1279806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vMEC (on k8s)</a:t>
            </a:r>
          </a:p>
        </p:txBody>
      </p:sp>
      <p:grpSp>
        <p:nvGrpSpPr>
          <p:cNvPr id="517" name="Google Shape;592;p42"/>
          <p:cNvGrpSpPr/>
          <p:nvPr/>
        </p:nvGrpSpPr>
        <p:grpSpPr>
          <a:xfrm>
            <a:off x="6036177" y="5457340"/>
            <a:ext cx="1091704" cy="1319049"/>
            <a:chOff x="0" y="0"/>
            <a:chExt cx="1091702" cy="1319047"/>
          </a:xfrm>
        </p:grpSpPr>
        <p:sp>
          <p:nvSpPr>
            <p:cNvPr id="515" name="Rounded Rectangle"/>
            <p:cNvSpPr/>
            <p:nvPr/>
          </p:nvSpPr>
          <p:spPr>
            <a:xfrm>
              <a:off x="0" y="0"/>
              <a:ext cx="1091703" cy="1319048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16" name="Collectors"/>
            <p:cNvSpPr txBox="1"/>
            <p:nvPr/>
          </p:nvSpPr>
          <p:spPr>
            <a:xfrm>
              <a:off x="53292" y="469407"/>
              <a:ext cx="985118" cy="380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Collectors</a:t>
              </a:r>
            </a:p>
          </p:txBody>
        </p:sp>
      </p:grpSp>
      <p:grpSp>
        <p:nvGrpSpPr>
          <p:cNvPr id="520" name="Google Shape;592;p42"/>
          <p:cNvGrpSpPr/>
          <p:nvPr/>
        </p:nvGrpSpPr>
        <p:grpSpPr>
          <a:xfrm>
            <a:off x="5768862" y="1746695"/>
            <a:ext cx="2134741" cy="1319049"/>
            <a:chOff x="0" y="0"/>
            <a:chExt cx="2134739" cy="1319047"/>
          </a:xfrm>
        </p:grpSpPr>
        <p:sp>
          <p:nvSpPr>
            <p:cNvPr id="518" name="Rounded Rectangle"/>
            <p:cNvSpPr/>
            <p:nvPr/>
          </p:nvSpPr>
          <p:spPr>
            <a:xfrm>
              <a:off x="-1" y="0"/>
              <a:ext cx="2134740" cy="1319048"/>
            </a:xfrm>
            <a:prstGeom prst="roundRect">
              <a:avLst>
                <a:gd name="adj" fmla="val 13794"/>
              </a:avLst>
            </a:prstGeom>
            <a:solidFill>
              <a:srgbClr val="4A86E8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19" name="Istio Pilot + Mixer"/>
            <p:cNvSpPr txBox="1"/>
            <p:nvPr/>
          </p:nvSpPr>
          <p:spPr>
            <a:xfrm>
              <a:off x="702629" y="367807"/>
              <a:ext cx="985117" cy="583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noAutofit/>
            </a:bodyPr>
            <a:lstStyle>
              <a:lvl1pPr>
                <a:defRPr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Istio Pilot + Mixer</a:t>
              </a:r>
            </a:p>
          </p:txBody>
        </p:sp>
      </p:grpSp>
      <p:grpSp>
        <p:nvGrpSpPr>
          <p:cNvPr id="523" name="Google Shape;592;p42"/>
          <p:cNvGrpSpPr/>
          <p:nvPr/>
        </p:nvGrpSpPr>
        <p:grpSpPr>
          <a:xfrm>
            <a:off x="9159655" y="2668192"/>
            <a:ext cx="894603" cy="1080903"/>
            <a:chOff x="0" y="0"/>
            <a:chExt cx="894601" cy="1080902"/>
          </a:xfrm>
        </p:grpSpPr>
        <p:sp>
          <p:nvSpPr>
            <p:cNvPr id="521" name="Rounded Rectangle"/>
            <p:cNvSpPr/>
            <p:nvPr/>
          </p:nvSpPr>
          <p:spPr>
            <a:xfrm>
              <a:off x="0" y="-1"/>
              <a:ext cx="894602" cy="1080904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22" name="Command &amp; Control"/>
            <p:cNvSpPr txBox="1"/>
            <p:nvPr/>
          </p:nvSpPr>
          <p:spPr>
            <a:xfrm>
              <a:off x="43671" y="323894"/>
              <a:ext cx="807259" cy="4331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Command &amp; Control</a:t>
              </a:r>
            </a:p>
          </p:txBody>
        </p:sp>
      </p:grpSp>
      <p:sp>
        <p:nvSpPr>
          <p:cNvPr id="524" name="Line"/>
          <p:cNvSpPr/>
          <p:nvPr/>
        </p:nvSpPr>
        <p:spPr>
          <a:xfrm flipH="1" flipV="1">
            <a:off x="8168120" y="2477887"/>
            <a:ext cx="961947" cy="730757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25" name="Google Shape;619;p42"/>
          <p:cNvSpPr txBox="1"/>
          <p:nvPr/>
        </p:nvSpPr>
        <p:spPr>
          <a:xfrm>
            <a:off x="7384822" y="3429000"/>
            <a:ext cx="1556402" cy="318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i="1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Control + Command</a:t>
            </a:r>
          </a:p>
        </p:txBody>
      </p:sp>
      <p:grpSp>
        <p:nvGrpSpPr>
          <p:cNvPr id="528" name="Google Shape;592;p42"/>
          <p:cNvGrpSpPr/>
          <p:nvPr/>
        </p:nvGrpSpPr>
        <p:grpSpPr>
          <a:xfrm>
            <a:off x="11067701" y="3645287"/>
            <a:ext cx="894603" cy="1080903"/>
            <a:chOff x="0" y="0"/>
            <a:chExt cx="894601" cy="1080902"/>
          </a:xfrm>
        </p:grpSpPr>
        <p:sp>
          <p:nvSpPr>
            <p:cNvPr id="526" name="Rounded Rectangle"/>
            <p:cNvSpPr/>
            <p:nvPr/>
          </p:nvSpPr>
          <p:spPr>
            <a:xfrm>
              <a:off x="0" y="-1"/>
              <a:ext cx="894602" cy="1080904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27" name="Data Analytics"/>
            <p:cNvSpPr txBox="1"/>
            <p:nvPr/>
          </p:nvSpPr>
          <p:spPr>
            <a:xfrm>
              <a:off x="43671" y="323894"/>
              <a:ext cx="807259" cy="4331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 algn="ctr"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Data Analytics</a:t>
              </a:r>
            </a:p>
          </p:txBody>
        </p:sp>
      </p:grpSp>
      <p:sp>
        <p:nvSpPr>
          <p:cNvPr id="529" name="Connection Line"/>
          <p:cNvSpPr/>
          <p:nvPr/>
        </p:nvSpPr>
        <p:spPr>
          <a:xfrm>
            <a:off x="10058975" y="3093175"/>
            <a:ext cx="1204123" cy="547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781" fill="norm" stroke="1" extrusionOk="0">
                <a:moveTo>
                  <a:pt x="0" y="439"/>
                </a:moveTo>
                <a:cubicBezTo>
                  <a:pt x="9413" y="-1819"/>
                  <a:pt x="16613" y="4628"/>
                  <a:pt x="21600" y="19781"/>
                </a:cubicBezTo>
              </a:path>
            </a:pathLst>
          </a:custGeom>
          <a:ln w="25400">
            <a:solidFill>
              <a:schemeClr val="accent1"/>
            </a:solidFill>
            <a:miter lim="400000"/>
            <a:head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530" name="Connection Line"/>
          <p:cNvSpPr/>
          <p:nvPr/>
        </p:nvSpPr>
        <p:spPr>
          <a:xfrm>
            <a:off x="10058975" y="4746013"/>
            <a:ext cx="1446973" cy="10085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706" fill="norm" stroke="1" extrusionOk="0">
                <a:moveTo>
                  <a:pt x="21600" y="0"/>
                </a:moveTo>
                <a:cubicBezTo>
                  <a:pt x="17403" y="15192"/>
                  <a:pt x="10203" y="21600"/>
                  <a:pt x="0" y="19224"/>
                </a:cubicBezTo>
              </a:path>
            </a:pathLst>
          </a:custGeom>
          <a:ln w="25400">
            <a:solidFill>
              <a:schemeClr val="accent1"/>
            </a:solidFill>
            <a:miter lim="400000"/>
            <a:head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grpSp>
        <p:nvGrpSpPr>
          <p:cNvPr id="533" name="K8s…"/>
          <p:cNvGrpSpPr/>
          <p:nvPr/>
        </p:nvGrpSpPr>
        <p:grpSpPr>
          <a:xfrm>
            <a:off x="3884446" y="1829278"/>
            <a:ext cx="609199" cy="447161"/>
            <a:chOff x="0" y="0"/>
            <a:chExt cx="609197" cy="447160"/>
          </a:xfrm>
        </p:grpSpPr>
        <p:sp>
          <p:nvSpPr>
            <p:cNvPr id="531" name="Oval"/>
            <p:cNvSpPr/>
            <p:nvPr/>
          </p:nvSpPr>
          <p:spPr>
            <a:xfrm>
              <a:off x="0" y="-1"/>
              <a:ext cx="609198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32" name="FS-v1"/>
            <p:cNvSpPr txBox="1"/>
            <p:nvPr/>
          </p:nvSpPr>
          <p:spPr>
            <a:xfrm>
              <a:off x="89215" y="134865"/>
              <a:ext cx="430768" cy="1774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700"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FS-v1</a:t>
              </a:r>
            </a:p>
          </p:txBody>
        </p:sp>
      </p:grpSp>
      <p:sp>
        <p:nvSpPr>
          <p:cNvPr id="534" name="Google Shape;580;p42"/>
          <p:cNvSpPr txBox="1"/>
          <p:nvPr/>
        </p:nvSpPr>
        <p:spPr>
          <a:xfrm>
            <a:off x="567999" y="636528"/>
            <a:ext cx="3928051" cy="1021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normAutofit fontScale="100000" lnSpcReduction="0"/>
          </a:bodyPr>
          <a:lstStyle/>
          <a:p>
            <a:pPr marL="315468" indent="-262890" defTabSz="630936">
              <a:lnSpc>
                <a:spcPct val="103500"/>
              </a:lnSpc>
              <a:buClr>
                <a:srgbClr val="434343"/>
              </a:buClr>
              <a:buSzPts val="1200"/>
              <a:buFont typeface="Helvetica"/>
              <a:buChar char="-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Components: </a:t>
            </a:r>
          </a:p>
          <a:p>
            <a:pPr lvl="1" marL="630936" indent="-219075" defTabSz="630936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1 vMEC with Multiple Services (Video, File, Compute)</a:t>
            </a:r>
          </a:p>
          <a:p>
            <a:pPr lvl="1" marL="630936" indent="-219075" defTabSz="630936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Multiple Clients with different stress and load scenarios</a:t>
            </a:r>
          </a:p>
        </p:txBody>
      </p:sp>
      <p:grpSp>
        <p:nvGrpSpPr>
          <p:cNvPr id="538" name="Can 1"/>
          <p:cNvGrpSpPr/>
          <p:nvPr/>
        </p:nvGrpSpPr>
        <p:grpSpPr>
          <a:xfrm>
            <a:off x="4829563" y="1848934"/>
            <a:ext cx="511446" cy="501487"/>
            <a:chOff x="-1" y="0"/>
            <a:chExt cx="511445" cy="501486"/>
          </a:xfrm>
        </p:grpSpPr>
        <p:sp>
          <p:nvSpPr>
            <p:cNvPr id="535" name="Shape"/>
            <p:cNvSpPr/>
            <p:nvPr/>
          </p:nvSpPr>
          <p:spPr>
            <a:xfrm>
              <a:off x="-1" y="-1"/>
              <a:ext cx="511445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700"/>
                  </a:move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36" name="Oval"/>
            <p:cNvSpPr/>
            <p:nvPr/>
          </p:nvSpPr>
          <p:spPr>
            <a:xfrm>
              <a:off x="-1" y="-1"/>
              <a:ext cx="511446" cy="125373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37" name="Line"/>
            <p:cNvSpPr/>
            <p:nvPr/>
          </p:nvSpPr>
          <p:spPr>
            <a:xfrm>
              <a:off x="-2" y="-1"/>
              <a:ext cx="511446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grpSp>
        <p:nvGrpSpPr>
          <p:cNvPr id="541" name="Istio Policy"/>
          <p:cNvGrpSpPr/>
          <p:nvPr/>
        </p:nvGrpSpPr>
        <p:grpSpPr>
          <a:xfrm>
            <a:off x="45595" y="4251707"/>
            <a:ext cx="1191892" cy="879761"/>
            <a:chOff x="0" y="0"/>
            <a:chExt cx="1191891" cy="879759"/>
          </a:xfrm>
        </p:grpSpPr>
        <p:sp>
          <p:nvSpPr>
            <p:cNvPr id="539" name="Double Arrow"/>
            <p:cNvSpPr/>
            <p:nvPr/>
          </p:nvSpPr>
          <p:spPr>
            <a:xfrm>
              <a:off x="0" y="0"/>
              <a:ext cx="1191892" cy="879760"/>
            </a:xfrm>
            <a:prstGeom prst="leftRightArrow">
              <a:avLst>
                <a:gd name="adj1" fmla="val 32000"/>
                <a:gd name="adj2" fmla="val 52944"/>
              </a:avLst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40" name="Client"/>
            <p:cNvSpPr txBox="1"/>
            <p:nvPr/>
          </p:nvSpPr>
          <p:spPr>
            <a:xfrm>
              <a:off x="149049" y="295468"/>
              <a:ext cx="893794" cy="288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Client</a:t>
              </a:r>
            </a:p>
          </p:txBody>
        </p:sp>
      </p:grpSp>
      <p:grpSp>
        <p:nvGrpSpPr>
          <p:cNvPr id="545" name="Can 59"/>
          <p:cNvGrpSpPr/>
          <p:nvPr/>
        </p:nvGrpSpPr>
        <p:grpSpPr>
          <a:xfrm>
            <a:off x="4992899" y="1982405"/>
            <a:ext cx="511446" cy="501487"/>
            <a:chOff x="-1" y="0"/>
            <a:chExt cx="511445" cy="501486"/>
          </a:xfrm>
        </p:grpSpPr>
        <p:sp>
          <p:nvSpPr>
            <p:cNvPr id="542" name="Shape"/>
            <p:cNvSpPr/>
            <p:nvPr/>
          </p:nvSpPr>
          <p:spPr>
            <a:xfrm>
              <a:off x="-1" y="-1"/>
              <a:ext cx="511445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700"/>
                  </a:move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43" name="Oval"/>
            <p:cNvSpPr/>
            <p:nvPr/>
          </p:nvSpPr>
          <p:spPr>
            <a:xfrm>
              <a:off x="-1" y="-1"/>
              <a:ext cx="511446" cy="125373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44" name="Line"/>
            <p:cNvSpPr/>
            <p:nvPr/>
          </p:nvSpPr>
          <p:spPr>
            <a:xfrm>
              <a:off x="-2" y="-1"/>
              <a:ext cx="511446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sp>
        <p:nvSpPr>
          <p:cNvPr id="627" name="Straight Arrow Connector 6"/>
          <p:cNvSpPr/>
          <p:nvPr/>
        </p:nvSpPr>
        <p:spPr>
          <a:xfrm>
            <a:off x="4505572" y="2069393"/>
            <a:ext cx="311293" cy="16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  <p:grpSp>
        <p:nvGrpSpPr>
          <p:cNvPr id="549" name="Istio Policy"/>
          <p:cNvGrpSpPr/>
          <p:nvPr/>
        </p:nvGrpSpPr>
        <p:grpSpPr>
          <a:xfrm>
            <a:off x="45595" y="2989120"/>
            <a:ext cx="1191892" cy="879761"/>
            <a:chOff x="0" y="0"/>
            <a:chExt cx="1191891" cy="879759"/>
          </a:xfrm>
        </p:grpSpPr>
        <p:sp>
          <p:nvSpPr>
            <p:cNvPr id="547" name="Double Arrow"/>
            <p:cNvSpPr/>
            <p:nvPr/>
          </p:nvSpPr>
          <p:spPr>
            <a:xfrm>
              <a:off x="0" y="0"/>
              <a:ext cx="1191892" cy="879760"/>
            </a:xfrm>
            <a:prstGeom prst="leftRightArrow">
              <a:avLst>
                <a:gd name="adj1" fmla="val 32000"/>
                <a:gd name="adj2" fmla="val 52944"/>
              </a:avLst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48" name="Client"/>
            <p:cNvSpPr txBox="1"/>
            <p:nvPr/>
          </p:nvSpPr>
          <p:spPr>
            <a:xfrm>
              <a:off x="149049" y="295468"/>
              <a:ext cx="893794" cy="288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Client</a:t>
              </a:r>
            </a:p>
          </p:txBody>
        </p:sp>
      </p:grpSp>
      <p:grpSp>
        <p:nvGrpSpPr>
          <p:cNvPr id="552" name="Istio Policy"/>
          <p:cNvGrpSpPr/>
          <p:nvPr/>
        </p:nvGrpSpPr>
        <p:grpSpPr>
          <a:xfrm>
            <a:off x="45595" y="5396907"/>
            <a:ext cx="1191892" cy="879761"/>
            <a:chOff x="0" y="0"/>
            <a:chExt cx="1191891" cy="879759"/>
          </a:xfrm>
        </p:grpSpPr>
        <p:sp>
          <p:nvSpPr>
            <p:cNvPr id="550" name="Double Arrow"/>
            <p:cNvSpPr/>
            <p:nvPr/>
          </p:nvSpPr>
          <p:spPr>
            <a:xfrm>
              <a:off x="0" y="0"/>
              <a:ext cx="1191892" cy="879760"/>
            </a:xfrm>
            <a:prstGeom prst="leftRightArrow">
              <a:avLst>
                <a:gd name="adj1" fmla="val 32000"/>
                <a:gd name="adj2" fmla="val 52944"/>
              </a:avLst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51" name="Client"/>
            <p:cNvSpPr txBox="1"/>
            <p:nvPr/>
          </p:nvSpPr>
          <p:spPr>
            <a:xfrm>
              <a:off x="149049" y="295468"/>
              <a:ext cx="893794" cy="288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Client</a:t>
              </a:r>
            </a:p>
          </p:txBody>
        </p:sp>
      </p:grpSp>
      <p:grpSp>
        <p:nvGrpSpPr>
          <p:cNvPr id="555" name="Istio Policy"/>
          <p:cNvGrpSpPr/>
          <p:nvPr/>
        </p:nvGrpSpPr>
        <p:grpSpPr>
          <a:xfrm>
            <a:off x="45595" y="1726532"/>
            <a:ext cx="1191892" cy="879761"/>
            <a:chOff x="0" y="0"/>
            <a:chExt cx="1191891" cy="879759"/>
          </a:xfrm>
        </p:grpSpPr>
        <p:sp>
          <p:nvSpPr>
            <p:cNvPr id="553" name="Double Arrow"/>
            <p:cNvSpPr/>
            <p:nvPr/>
          </p:nvSpPr>
          <p:spPr>
            <a:xfrm>
              <a:off x="0" y="0"/>
              <a:ext cx="1191892" cy="879760"/>
            </a:xfrm>
            <a:prstGeom prst="leftRightArrow">
              <a:avLst>
                <a:gd name="adj1" fmla="val 32000"/>
                <a:gd name="adj2" fmla="val 52944"/>
              </a:avLst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54" name="Client"/>
            <p:cNvSpPr txBox="1"/>
            <p:nvPr/>
          </p:nvSpPr>
          <p:spPr>
            <a:xfrm>
              <a:off x="149049" y="295468"/>
              <a:ext cx="893794" cy="288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Client</a:t>
              </a:r>
            </a:p>
          </p:txBody>
        </p:sp>
      </p:grpSp>
      <p:sp>
        <p:nvSpPr>
          <p:cNvPr id="556" name="Istio Ingress Gateway"/>
          <p:cNvSpPr/>
          <p:nvPr/>
        </p:nvSpPr>
        <p:spPr>
          <a:xfrm rot="16200000">
            <a:off x="-861584" y="3974858"/>
            <a:ext cx="4683559" cy="421761"/>
          </a:xfrm>
          <a:prstGeom prst="rect">
            <a:avLst/>
          </a:prstGeom>
          <a:solidFill>
            <a:srgbClr val="2A3990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>
                <a:solidFill>
                  <a:srgbClr val="ECECEC"/>
                </a:solidFill>
              </a:defRPr>
            </a:lvl1pPr>
          </a:lstStyle>
          <a:p>
            <a:pPr/>
            <a:r>
              <a:t>Istio Ingress Gateway</a:t>
            </a:r>
          </a:p>
        </p:txBody>
      </p:sp>
      <p:sp>
        <p:nvSpPr>
          <p:cNvPr id="557" name="FS…"/>
          <p:cNvSpPr/>
          <p:nvPr/>
        </p:nvSpPr>
        <p:spPr>
          <a:xfrm>
            <a:off x="2099959" y="1846955"/>
            <a:ext cx="941180" cy="2144084"/>
          </a:xfrm>
          <a:prstGeom prst="roundRect">
            <a:avLst>
              <a:gd name="adj" fmla="val 15089"/>
            </a:avLst>
          </a:prstGeom>
          <a:gradFill>
            <a:gsLst>
              <a:gs pos="0">
                <a:srgbClr val="6B8ADA"/>
              </a:gs>
              <a:gs pos="100000">
                <a:schemeClr val="accent6">
                  <a:hueOff val="172405"/>
                  <a:satOff val="54054"/>
                  <a:lumOff val="21186"/>
                </a:schemeClr>
              </a:gs>
            </a:gsLst>
            <a:lin ang="16200000"/>
          </a:gra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 algn="ctr">
              <a:defRPr i="1" sz="1000"/>
            </a:pPr>
            <a:r>
              <a:t>FS</a:t>
            </a:r>
          </a:p>
          <a:p>
            <a:pPr algn="ctr">
              <a:defRPr i="1" sz="1000"/>
            </a:pPr>
            <a:r>
              <a:t>(Service)</a:t>
            </a:r>
          </a:p>
        </p:txBody>
      </p:sp>
      <p:grpSp>
        <p:nvGrpSpPr>
          <p:cNvPr id="560" name="K8s…"/>
          <p:cNvGrpSpPr/>
          <p:nvPr/>
        </p:nvGrpSpPr>
        <p:grpSpPr>
          <a:xfrm>
            <a:off x="3822521" y="3684687"/>
            <a:ext cx="609199" cy="447161"/>
            <a:chOff x="0" y="0"/>
            <a:chExt cx="609197" cy="447160"/>
          </a:xfrm>
        </p:grpSpPr>
        <p:sp>
          <p:nvSpPr>
            <p:cNvPr id="558" name="Oval"/>
            <p:cNvSpPr/>
            <p:nvPr/>
          </p:nvSpPr>
          <p:spPr>
            <a:xfrm>
              <a:off x="0" y="-1"/>
              <a:ext cx="609198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59" name="FS-v2"/>
            <p:cNvSpPr txBox="1"/>
            <p:nvPr/>
          </p:nvSpPr>
          <p:spPr>
            <a:xfrm>
              <a:off x="89215" y="134865"/>
              <a:ext cx="430768" cy="1774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700"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FS-v2</a:t>
              </a:r>
            </a:p>
          </p:txBody>
        </p:sp>
      </p:grpSp>
      <p:grpSp>
        <p:nvGrpSpPr>
          <p:cNvPr id="564" name="Can 1"/>
          <p:cNvGrpSpPr/>
          <p:nvPr/>
        </p:nvGrpSpPr>
        <p:grpSpPr>
          <a:xfrm>
            <a:off x="4567614" y="3171812"/>
            <a:ext cx="511446" cy="501487"/>
            <a:chOff x="-1" y="0"/>
            <a:chExt cx="511445" cy="501486"/>
          </a:xfrm>
        </p:grpSpPr>
        <p:sp>
          <p:nvSpPr>
            <p:cNvPr id="561" name="Shape"/>
            <p:cNvSpPr/>
            <p:nvPr/>
          </p:nvSpPr>
          <p:spPr>
            <a:xfrm>
              <a:off x="-1" y="-1"/>
              <a:ext cx="511445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700"/>
                  </a:move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62" name="Oval"/>
            <p:cNvSpPr/>
            <p:nvPr/>
          </p:nvSpPr>
          <p:spPr>
            <a:xfrm>
              <a:off x="-1" y="-1"/>
              <a:ext cx="511446" cy="125373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63" name="Line"/>
            <p:cNvSpPr/>
            <p:nvPr/>
          </p:nvSpPr>
          <p:spPr>
            <a:xfrm>
              <a:off x="-2" y="-1"/>
              <a:ext cx="511446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grpSp>
        <p:nvGrpSpPr>
          <p:cNvPr id="568" name="Can 59"/>
          <p:cNvGrpSpPr/>
          <p:nvPr/>
        </p:nvGrpSpPr>
        <p:grpSpPr>
          <a:xfrm>
            <a:off x="4730950" y="3305283"/>
            <a:ext cx="511446" cy="501487"/>
            <a:chOff x="-1" y="0"/>
            <a:chExt cx="511445" cy="501486"/>
          </a:xfrm>
        </p:grpSpPr>
        <p:sp>
          <p:nvSpPr>
            <p:cNvPr id="565" name="Shape"/>
            <p:cNvSpPr/>
            <p:nvPr/>
          </p:nvSpPr>
          <p:spPr>
            <a:xfrm>
              <a:off x="-1" y="-1"/>
              <a:ext cx="511445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700"/>
                  </a:move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66" name="Oval"/>
            <p:cNvSpPr/>
            <p:nvPr/>
          </p:nvSpPr>
          <p:spPr>
            <a:xfrm>
              <a:off x="-1" y="-1"/>
              <a:ext cx="511446" cy="125373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67" name="Line"/>
            <p:cNvSpPr/>
            <p:nvPr/>
          </p:nvSpPr>
          <p:spPr>
            <a:xfrm>
              <a:off x="-2" y="-1"/>
              <a:ext cx="511446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sp>
        <p:nvSpPr>
          <p:cNvPr id="628" name="Straight Arrow Connector 6"/>
          <p:cNvSpPr/>
          <p:nvPr/>
        </p:nvSpPr>
        <p:spPr>
          <a:xfrm>
            <a:off x="4358827" y="3609818"/>
            <a:ext cx="196089" cy="136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  <p:grpSp>
        <p:nvGrpSpPr>
          <p:cNvPr id="572" name="K8s…"/>
          <p:cNvGrpSpPr/>
          <p:nvPr/>
        </p:nvGrpSpPr>
        <p:grpSpPr>
          <a:xfrm>
            <a:off x="3903611" y="5382081"/>
            <a:ext cx="609199" cy="447161"/>
            <a:chOff x="0" y="0"/>
            <a:chExt cx="609197" cy="447160"/>
          </a:xfrm>
        </p:grpSpPr>
        <p:sp>
          <p:nvSpPr>
            <p:cNvPr id="570" name="Oval"/>
            <p:cNvSpPr/>
            <p:nvPr/>
          </p:nvSpPr>
          <p:spPr>
            <a:xfrm>
              <a:off x="0" y="-1"/>
              <a:ext cx="609198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71" name="FS-v3"/>
            <p:cNvSpPr txBox="1"/>
            <p:nvPr/>
          </p:nvSpPr>
          <p:spPr>
            <a:xfrm>
              <a:off x="89215" y="134865"/>
              <a:ext cx="430768" cy="1774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700"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FS-v3</a:t>
              </a:r>
            </a:p>
          </p:txBody>
        </p:sp>
      </p:grpSp>
      <p:grpSp>
        <p:nvGrpSpPr>
          <p:cNvPr id="576" name="Can 1"/>
          <p:cNvGrpSpPr/>
          <p:nvPr/>
        </p:nvGrpSpPr>
        <p:grpSpPr>
          <a:xfrm>
            <a:off x="4672385" y="5885427"/>
            <a:ext cx="511446" cy="501487"/>
            <a:chOff x="-1" y="0"/>
            <a:chExt cx="511445" cy="501486"/>
          </a:xfrm>
        </p:grpSpPr>
        <p:sp>
          <p:nvSpPr>
            <p:cNvPr id="573" name="Shape"/>
            <p:cNvSpPr/>
            <p:nvPr/>
          </p:nvSpPr>
          <p:spPr>
            <a:xfrm>
              <a:off x="-1" y="-1"/>
              <a:ext cx="511445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700"/>
                  </a:move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74" name="Oval"/>
            <p:cNvSpPr/>
            <p:nvPr/>
          </p:nvSpPr>
          <p:spPr>
            <a:xfrm>
              <a:off x="-1" y="-1"/>
              <a:ext cx="511446" cy="125373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75" name="Line"/>
            <p:cNvSpPr/>
            <p:nvPr/>
          </p:nvSpPr>
          <p:spPr>
            <a:xfrm>
              <a:off x="-2" y="-1"/>
              <a:ext cx="511446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grpSp>
        <p:nvGrpSpPr>
          <p:cNvPr id="580" name="Can 59"/>
          <p:cNvGrpSpPr/>
          <p:nvPr/>
        </p:nvGrpSpPr>
        <p:grpSpPr>
          <a:xfrm>
            <a:off x="4835721" y="6018898"/>
            <a:ext cx="511446" cy="501487"/>
            <a:chOff x="-1" y="0"/>
            <a:chExt cx="511445" cy="501486"/>
          </a:xfrm>
        </p:grpSpPr>
        <p:sp>
          <p:nvSpPr>
            <p:cNvPr id="577" name="Shape"/>
            <p:cNvSpPr/>
            <p:nvPr/>
          </p:nvSpPr>
          <p:spPr>
            <a:xfrm>
              <a:off x="-1" y="-1"/>
              <a:ext cx="511445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700"/>
                  </a:move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78" name="Oval"/>
            <p:cNvSpPr/>
            <p:nvPr/>
          </p:nvSpPr>
          <p:spPr>
            <a:xfrm>
              <a:off x="-1" y="-1"/>
              <a:ext cx="511446" cy="125373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79" name="Line"/>
            <p:cNvSpPr/>
            <p:nvPr/>
          </p:nvSpPr>
          <p:spPr>
            <a:xfrm>
              <a:off x="-2" y="-1"/>
              <a:ext cx="511446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sp>
        <p:nvSpPr>
          <p:cNvPr id="629" name="Straight Arrow Connector 6"/>
          <p:cNvSpPr/>
          <p:nvPr/>
        </p:nvSpPr>
        <p:spPr>
          <a:xfrm>
            <a:off x="4433704" y="5771833"/>
            <a:ext cx="227457" cy="167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  <p:grpSp>
        <p:nvGrpSpPr>
          <p:cNvPr id="584" name="K8s…"/>
          <p:cNvGrpSpPr/>
          <p:nvPr/>
        </p:nvGrpSpPr>
        <p:grpSpPr>
          <a:xfrm>
            <a:off x="2084728" y="5403897"/>
            <a:ext cx="609199" cy="447161"/>
            <a:chOff x="0" y="0"/>
            <a:chExt cx="609197" cy="447160"/>
          </a:xfrm>
        </p:grpSpPr>
        <p:sp>
          <p:nvSpPr>
            <p:cNvPr id="582" name="Oval"/>
            <p:cNvSpPr/>
            <p:nvPr/>
          </p:nvSpPr>
          <p:spPr>
            <a:xfrm>
              <a:off x="0" y="-1"/>
              <a:ext cx="609198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83" name="FS-standalone-v2"/>
            <p:cNvSpPr txBox="1"/>
            <p:nvPr/>
          </p:nvSpPr>
          <p:spPr>
            <a:xfrm>
              <a:off x="89215" y="45965"/>
              <a:ext cx="430768" cy="355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700"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FS-standalone-v2</a:t>
              </a:r>
            </a:p>
          </p:txBody>
        </p:sp>
      </p:grpSp>
      <p:grpSp>
        <p:nvGrpSpPr>
          <p:cNvPr id="588" name="Can 1"/>
          <p:cNvGrpSpPr/>
          <p:nvPr/>
        </p:nvGrpSpPr>
        <p:grpSpPr>
          <a:xfrm>
            <a:off x="2853501" y="5907242"/>
            <a:ext cx="511446" cy="501487"/>
            <a:chOff x="-1" y="0"/>
            <a:chExt cx="511445" cy="501486"/>
          </a:xfrm>
        </p:grpSpPr>
        <p:sp>
          <p:nvSpPr>
            <p:cNvPr id="585" name="Shape"/>
            <p:cNvSpPr/>
            <p:nvPr/>
          </p:nvSpPr>
          <p:spPr>
            <a:xfrm>
              <a:off x="-1" y="-1"/>
              <a:ext cx="511445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700"/>
                  </a:move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86" name="Oval"/>
            <p:cNvSpPr/>
            <p:nvPr/>
          </p:nvSpPr>
          <p:spPr>
            <a:xfrm>
              <a:off x="-1" y="-1"/>
              <a:ext cx="511446" cy="125373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87" name="Line"/>
            <p:cNvSpPr/>
            <p:nvPr/>
          </p:nvSpPr>
          <p:spPr>
            <a:xfrm>
              <a:off x="-2" y="-1"/>
              <a:ext cx="511446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grpSp>
        <p:nvGrpSpPr>
          <p:cNvPr id="592" name="Can 59"/>
          <p:cNvGrpSpPr/>
          <p:nvPr/>
        </p:nvGrpSpPr>
        <p:grpSpPr>
          <a:xfrm>
            <a:off x="3016838" y="6040713"/>
            <a:ext cx="511446" cy="501487"/>
            <a:chOff x="-1" y="0"/>
            <a:chExt cx="511445" cy="501486"/>
          </a:xfrm>
        </p:grpSpPr>
        <p:sp>
          <p:nvSpPr>
            <p:cNvPr id="589" name="Shape"/>
            <p:cNvSpPr/>
            <p:nvPr/>
          </p:nvSpPr>
          <p:spPr>
            <a:xfrm>
              <a:off x="-1" y="-1"/>
              <a:ext cx="511445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700"/>
                  </a:move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90" name="Oval"/>
            <p:cNvSpPr/>
            <p:nvPr/>
          </p:nvSpPr>
          <p:spPr>
            <a:xfrm>
              <a:off x="-1" y="-1"/>
              <a:ext cx="511446" cy="125373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91" name="Line"/>
            <p:cNvSpPr/>
            <p:nvPr/>
          </p:nvSpPr>
          <p:spPr>
            <a:xfrm>
              <a:off x="-2" y="-1"/>
              <a:ext cx="511446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sp>
        <p:nvSpPr>
          <p:cNvPr id="630" name="Straight Arrow Connector 6"/>
          <p:cNvSpPr/>
          <p:nvPr/>
        </p:nvSpPr>
        <p:spPr>
          <a:xfrm>
            <a:off x="2614821" y="5793648"/>
            <a:ext cx="227456" cy="167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  <p:grpSp>
        <p:nvGrpSpPr>
          <p:cNvPr id="596" name="K8s…"/>
          <p:cNvGrpSpPr/>
          <p:nvPr/>
        </p:nvGrpSpPr>
        <p:grpSpPr>
          <a:xfrm>
            <a:off x="2081916" y="4484273"/>
            <a:ext cx="609199" cy="447161"/>
            <a:chOff x="0" y="0"/>
            <a:chExt cx="609197" cy="447160"/>
          </a:xfrm>
        </p:grpSpPr>
        <p:sp>
          <p:nvSpPr>
            <p:cNvPr id="594" name="Oval"/>
            <p:cNvSpPr/>
            <p:nvPr/>
          </p:nvSpPr>
          <p:spPr>
            <a:xfrm>
              <a:off x="0" y="-1"/>
              <a:ext cx="609198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95" name="FS-standalone-v1"/>
            <p:cNvSpPr txBox="1"/>
            <p:nvPr/>
          </p:nvSpPr>
          <p:spPr>
            <a:xfrm>
              <a:off x="89215" y="45965"/>
              <a:ext cx="430768" cy="355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700"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FS-standalone-v1</a:t>
              </a:r>
            </a:p>
          </p:txBody>
        </p:sp>
      </p:grpSp>
      <p:grpSp>
        <p:nvGrpSpPr>
          <p:cNvPr id="600" name="Can 1"/>
          <p:cNvGrpSpPr/>
          <p:nvPr/>
        </p:nvGrpSpPr>
        <p:grpSpPr>
          <a:xfrm>
            <a:off x="2850689" y="4987618"/>
            <a:ext cx="511446" cy="501487"/>
            <a:chOff x="-1" y="0"/>
            <a:chExt cx="511445" cy="501486"/>
          </a:xfrm>
        </p:grpSpPr>
        <p:sp>
          <p:nvSpPr>
            <p:cNvPr id="597" name="Shape"/>
            <p:cNvSpPr/>
            <p:nvPr/>
          </p:nvSpPr>
          <p:spPr>
            <a:xfrm>
              <a:off x="-1" y="-1"/>
              <a:ext cx="511445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700"/>
                  </a:move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98" name="Oval"/>
            <p:cNvSpPr/>
            <p:nvPr/>
          </p:nvSpPr>
          <p:spPr>
            <a:xfrm>
              <a:off x="-1" y="-1"/>
              <a:ext cx="511446" cy="125373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99" name="Line"/>
            <p:cNvSpPr/>
            <p:nvPr/>
          </p:nvSpPr>
          <p:spPr>
            <a:xfrm>
              <a:off x="-2" y="-1"/>
              <a:ext cx="511446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grpSp>
        <p:nvGrpSpPr>
          <p:cNvPr id="604" name="Can 59"/>
          <p:cNvGrpSpPr/>
          <p:nvPr/>
        </p:nvGrpSpPr>
        <p:grpSpPr>
          <a:xfrm>
            <a:off x="3014026" y="5121089"/>
            <a:ext cx="511446" cy="501487"/>
            <a:chOff x="-1" y="0"/>
            <a:chExt cx="511445" cy="501486"/>
          </a:xfrm>
        </p:grpSpPr>
        <p:sp>
          <p:nvSpPr>
            <p:cNvPr id="601" name="Shape"/>
            <p:cNvSpPr/>
            <p:nvPr/>
          </p:nvSpPr>
          <p:spPr>
            <a:xfrm>
              <a:off x="-1" y="-1"/>
              <a:ext cx="511445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700"/>
                  </a:move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02" name="Oval"/>
            <p:cNvSpPr/>
            <p:nvPr/>
          </p:nvSpPr>
          <p:spPr>
            <a:xfrm>
              <a:off x="-1" y="-1"/>
              <a:ext cx="511446" cy="125373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03" name="Line"/>
            <p:cNvSpPr/>
            <p:nvPr/>
          </p:nvSpPr>
          <p:spPr>
            <a:xfrm>
              <a:off x="-2" y="-1"/>
              <a:ext cx="511446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sp>
        <p:nvSpPr>
          <p:cNvPr id="631" name="Straight Arrow Connector 6"/>
          <p:cNvSpPr/>
          <p:nvPr/>
        </p:nvSpPr>
        <p:spPr>
          <a:xfrm>
            <a:off x="2612009" y="4874024"/>
            <a:ext cx="227456" cy="167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606" name="Google Shape;598;p42"/>
          <p:cNvSpPr/>
          <p:nvPr/>
        </p:nvSpPr>
        <p:spPr>
          <a:xfrm>
            <a:off x="2384025" y="3975392"/>
            <a:ext cx="1" cy="501487"/>
          </a:xfrm>
          <a:prstGeom prst="line">
            <a:avLst/>
          </a:prstGeom>
          <a:ln w="25400">
            <a:solidFill>
              <a:schemeClr val="accent4"/>
            </a:solidFill>
            <a:headEnd type="stealth"/>
            <a:tailEnd type="stealth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7" name="Google Shape;598;p42"/>
          <p:cNvSpPr/>
          <p:nvPr/>
        </p:nvSpPr>
        <p:spPr>
          <a:xfrm flipH="1">
            <a:off x="2511025" y="4006082"/>
            <a:ext cx="1" cy="1403543"/>
          </a:xfrm>
          <a:prstGeom prst="line">
            <a:avLst/>
          </a:prstGeom>
          <a:ln w="25400">
            <a:solidFill>
              <a:schemeClr val="accent4"/>
            </a:solidFill>
            <a:headEnd type="stealth"/>
            <a:tailEnd type="stealth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8" name="Google Shape;598;p42"/>
          <p:cNvSpPr/>
          <p:nvPr/>
        </p:nvSpPr>
        <p:spPr>
          <a:xfrm>
            <a:off x="3027021" y="2030393"/>
            <a:ext cx="864964" cy="1"/>
          </a:xfrm>
          <a:prstGeom prst="line">
            <a:avLst/>
          </a:prstGeom>
          <a:ln w="25400">
            <a:solidFill>
              <a:schemeClr val="accent4"/>
            </a:solidFill>
            <a:headEnd type="stealth"/>
            <a:tailEnd type="stealth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9" name="Google Shape;598;p42"/>
          <p:cNvSpPr/>
          <p:nvPr/>
        </p:nvSpPr>
        <p:spPr>
          <a:xfrm>
            <a:off x="3027021" y="3849232"/>
            <a:ext cx="864964" cy="1"/>
          </a:xfrm>
          <a:prstGeom prst="line">
            <a:avLst/>
          </a:prstGeom>
          <a:ln w="25400">
            <a:solidFill>
              <a:schemeClr val="accent4"/>
            </a:solidFill>
            <a:headEnd type="stealth"/>
            <a:tailEnd type="stealth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10" name="Google Shape;598;p42"/>
          <p:cNvSpPr/>
          <p:nvPr/>
        </p:nvSpPr>
        <p:spPr>
          <a:xfrm>
            <a:off x="2739176" y="3976231"/>
            <a:ext cx="1265227" cy="1475502"/>
          </a:xfrm>
          <a:prstGeom prst="line">
            <a:avLst/>
          </a:prstGeom>
          <a:ln w="25400">
            <a:solidFill>
              <a:schemeClr val="accent4"/>
            </a:solidFill>
            <a:headEnd type="stealth"/>
            <a:tailEnd type="stealth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11" name="Fibo…"/>
          <p:cNvSpPr/>
          <p:nvPr/>
        </p:nvSpPr>
        <p:spPr>
          <a:xfrm>
            <a:off x="5821955" y="3497815"/>
            <a:ext cx="729460" cy="1083068"/>
          </a:xfrm>
          <a:prstGeom prst="roundRect">
            <a:avLst>
              <a:gd name="adj" fmla="val 15089"/>
            </a:avLst>
          </a:prstGeom>
          <a:gradFill>
            <a:gsLst>
              <a:gs pos="0">
                <a:srgbClr val="6B8ADA"/>
              </a:gs>
              <a:gs pos="100000">
                <a:schemeClr val="accent6">
                  <a:hueOff val="172405"/>
                  <a:satOff val="54054"/>
                  <a:lumOff val="21186"/>
                </a:schemeClr>
              </a:gs>
            </a:gsLst>
            <a:lin ang="16200000"/>
          </a:gra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 algn="ctr">
              <a:defRPr i="1" sz="1000"/>
            </a:pPr>
            <a:r>
              <a:t>Fibo</a:t>
            </a:r>
          </a:p>
          <a:p>
            <a:pPr algn="ctr">
              <a:defRPr i="1" sz="1000"/>
            </a:pPr>
            <a:r>
              <a:t>(Service)</a:t>
            </a:r>
          </a:p>
        </p:txBody>
      </p:sp>
      <p:grpSp>
        <p:nvGrpSpPr>
          <p:cNvPr id="614" name="K8s…"/>
          <p:cNvGrpSpPr/>
          <p:nvPr/>
        </p:nvGrpSpPr>
        <p:grpSpPr>
          <a:xfrm>
            <a:off x="6756171" y="3141037"/>
            <a:ext cx="609199" cy="447161"/>
            <a:chOff x="0" y="0"/>
            <a:chExt cx="609197" cy="447160"/>
          </a:xfrm>
        </p:grpSpPr>
        <p:sp>
          <p:nvSpPr>
            <p:cNvPr id="612" name="Oval"/>
            <p:cNvSpPr/>
            <p:nvPr/>
          </p:nvSpPr>
          <p:spPr>
            <a:xfrm>
              <a:off x="0" y="-1"/>
              <a:ext cx="609198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13" name="Fibo-v1-0"/>
            <p:cNvSpPr txBox="1"/>
            <p:nvPr/>
          </p:nvSpPr>
          <p:spPr>
            <a:xfrm>
              <a:off x="89215" y="90415"/>
              <a:ext cx="430768" cy="266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700"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Fibo-v1-0</a:t>
              </a:r>
            </a:p>
          </p:txBody>
        </p:sp>
      </p:grpSp>
      <p:grpSp>
        <p:nvGrpSpPr>
          <p:cNvPr id="617" name="K8s…"/>
          <p:cNvGrpSpPr/>
          <p:nvPr/>
        </p:nvGrpSpPr>
        <p:grpSpPr>
          <a:xfrm>
            <a:off x="6749906" y="3625651"/>
            <a:ext cx="609199" cy="447161"/>
            <a:chOff x="0" y="0"/>
            <a:chExt cx="609197" cy="447160"/>
          </a:xfrm>
        </p:grpSpPr>
        <p:sp>
          <p:nvSpPr>
            <p:cNvPr id="615" name="Oval"/>
            <p:cNvSpPr/>
            <p:nvPr/>
          </p:nvSpPr>
          <p:spPr>
            <a:xfrm>
              <a:off x="0" y="-1"/>
              <a:ext cx="609198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16" name="Fibo-v1-1"/>
            <p:cNvSpPr txBox="1"/>
            <p:nvPr/>
          </p:nvSpPr>
          <p:spPr>
            <a:xfrm>
              <a:off x="89215" y="90415"/>
              <a:ext cx="430768" cy="266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700"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Fibo-v1-1</a:t>
              </a:r>
            </a:p>
          </p:txBody>
        </p:sp>
      </p:grpSp>
      <p:grpSp>
        <p:nvGrpSpPr>
          <p:cNvPr id="620" name="K8s…"/>
          <p:cNvGrpSpPr/>
          <p:nvPr/>
        </p:nvGrpSpPr>
        <p:grpSpPr>
          <a:xfrm>
            <a:off x="6725977" y="4379653"/>
            <a:ext cx="609199" cy="447161"/>
            <a:chOff x="0" y="0"/>
            <a:chExt cx="609197" cy="447160"/>
          </a:xfrm>
        </p:grpSpPr>
        <p:sp>
          <p:nvSpPr>
            <p:cNvPr id="618" name="Oval"/>
            <p:cNvSpPr/>
            <p:nvPr/>
          </p:nvSpPr>
          <p:spPr>
            <a:xfrm>
              <a:off x="0" y="-1"/>
              <a:ext cx="609198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19" name="Fibo-v2-0"/>
            <p:cNvSpPr txBox="1"/>
            <p:nvPr/>
          </p:nvSpPr>
          <p:spPr>
            <a:xfrm>
              <a:off x="89215" y="90415"/>
              <a:ext cx="430768" cy="266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700"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Fibo-v2-0</a:t>
              </a:r>
            </a:p>
          </p:txBody>
        </p:sp>
      </p:grpSp>
      <p:grpSp>
        <p:nvGrpSpPr>
          <p:cNvPr id="623" name="K8s…"/>
          <p:cNvGrpSpPr/>
          <p:nvPr/>
        </p:nvGrpSpPr>
        <p:grpSpPr>
          <a:xfrm>
            <a:off x="6756171" y="4849250"/>
            <a:ext cx="609199" cy="447161"/>
            <a:chOff x="0" y="0"/>
            <a:chExt cx="609197" cy="447160"/>
          </a:xfrm>
        </p:grpSpPr>
        <p:sp>
          <p:nvSpPr>
            <p:cNvPr id="621" name="Oval"/>
            <p:cNvSpPr/>
            <p:nvPr/>
          </p:nvSpPr>
          <p:spPr>
            <a:xfrm>
              <a:off x="0" y="-1"/>
              <a:ext cx="609198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22" name="Fibo-v2-1"/>
            <p:cNvSpPr txBox="1"/>
            <p:nvPr/>
          </p:nvSpPr>
          <p:spPr>
            <a:xfrm>
              <a:off x="89215" y="90415"/>
              <a:ext cx="430768" cy="266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700"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Fibo-v2-1</a:t>
              </a:r>
            </a:p>
          </p:txBody>
        </p:sp>
      </p:grpSp>
      <p:sp>
        <p:nvSpPr>
          <p:cNvPr id="624" name="Google Shape;598;p42"/>
          <p:cNvSpPr/>
          <p:nvPr/>
        </p:nvSpPr>
        <p:spPr>
          <a:xfrm>
            <a:off x="4428140" y="4039348"/>
            <a:ext cx="1326608" cy="1"/>
          </a:xfrm>
          <a:prstGeom prst="line">
            <a:avLst/>
          </a:prstGeom>
          <a:ln w="25400">
            <a:solidFill>
              <a:schemeClr val="accent4"/>
            </a:solidFill>
            <a:headEnd type="stealth"/>
            <a:tailEnd type="stealth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25" name="Google Shape;598;p42"/>
          <p:cNvSpPr/>
          <p:nvPr/>
        </p:nvSpPr>
        <p:spPr>
          <a:xfrm>
            <a:off x="4422933" y="2188683"/>
            <a:ext cx="1337022" cy="1337023"/>
          </a:xfrm>
          <a:prstGeom prst="line">
            <a:avLst/>
          </a:prstGeom>
          <a:ln w="25400">
            <a:solidFill>
              <a:schemeClr val="accent4"/>
            </a:solidFill>
            <a:headEnd type="stealth"/>
            <a:tailEnd type="stealth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26" name="Google Shape;598;p42"/>
          <p:cNvSpPr/>
          <p:nvPr/>
        </p:nvSpPr>
        <p:spPr>
          <a:xfrm flipV="1">
            <a:off x="4560347" y="4632950"/>
            <a:ext cx="1164801" cy="879761"/>
          </a:xfrm>
          <a:prstGeom prst="line">
            <a:avLst/>
          </a:prstGeom>
          <a:ln w="25400">
            <a:solidFill>
              <a:schemeClr val="accent4"/>
            </a:solidFill>
            <a:headEnd type="stealth"/>
            <a:tailEnd type="stealth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2A3990"/>
      </a:lt1>
      <a:dk2>
        <a:srgbClr val="A7A7A7"/>
      </a:dk2>
      <a:lt2>
        <a:srgbClr val="535353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0000FF"/>
      </a:hlink>
      <a:folHlink>
        <a:srgbClr val="FF00FF"/>
      </a:folHlink>
    </a:clrScheme>
    <a:fontScheme name="Geometric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Geometric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A3990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A399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A399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0000FF"/>
      </a:hlink>
      <a:folHlink>
        <a:srgbClr val="FF00FF"/>
      </a:folHlink>
    </a:clrScheme>
    <a:fontScheme name="Geometric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Geometric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A3990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A399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A399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