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9E03-4DF8-4674-BAAC-1ACF16DDA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2FEAE-2B79-4633-ABE9-DFF09E676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62E72-88E3-49AC-9BC5-8FD8869C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3B255-A3EA-423B-A8E3-98E38685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BC6C-DF7D-42E1-BFEE-C7213FB8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E0BF-E24C-464F-9580-98EF0E7B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654CD-C98D-4331-902E-55B271E6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C049-3C0B-4FAF-8BA8-27A59CA9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A3CD-F633-4A4B-A1E6-3021BFBE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1228-BE2B-4EFF-BB2D-5359A4BD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CC454-1A5C-4B69-9E8A-89EC93F0D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FA1A-F152-47D5-9E71-78CEA65DD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5F3E-931B-4F21-A9B5-7B962B6F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BA0E-B904-4FB8-8407-EFD58F10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EB8D-3EC2-4883-95E7-FACB1C7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891B-795E-4A7D-9799-9F783878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7E2A-0750-4B78-B6AE-7FECBC2F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506D-D128-4C21-AFBB-C214DEC6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43340-108F-45D4-B4E4-81FFD037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4C09-80E8-4852-9843-968B92E7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6F93-B141-4D19-8CA2-855894E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C7E9-AAB2-48E5-B4C8-04FDA891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F49D-0648-4687-9E59-0BBDD43A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5C3E-5B27-4349-A45B-FA8F8F50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5730-A863-4050-B9FF-6CA41742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512B-A9E6-423A-8200-A9E0C78C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36BE-F55A-4BDE-954F-1431010AF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F0392-9FB5-40DB-A69A-E4DA42AC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C65A-4D96-460C-85FB-3FA34A88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8392-A853-4E15-8CCE-83D028F2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D7EC5-2DFE-4306-90BE-21641A92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C029-2A2A-4213-A903-2D252A36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F366B-ED77-470E-AD1E-910B4A6C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D1E21-8AB3-430F-A887-262EB8196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348D7-5510-4859-86D4-42A5CF38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B8AEF-9C11-4B5A-B806-F2348D923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0434A-348F-4ABF-AD9A-A1CCC7C5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375FC-5D77-498C-85F3-1F237520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8DB5F-F55E-47A7-8DD0-24FB5C69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2D8B-6D61-4208-9324-333D215F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E33D7-34CE-4843-9C22-A3359B9D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C90B3-A83C-4384-A434-4D5F20CF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9FEC8-6D73-490E-A04F-27EB6F6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066FE-63CE-448E-9793-25BB1766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60A9B-7371-49EA-8AFA-D5DE2CA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A4E9-A7E2-4C09-9E68-ECBE3D16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BB35-9F9B-4A31-85D6-7C446786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45D8-B769-452A-BE23-36CA514F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35254-EAA0-4B2E-91B7-752C181F9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A73D-6057-4907-90A0-264302F8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3EA50-CCBB-4D23-85D8-B2031634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B563F-55AD-46A8-9942-A39F9B75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AF32-4853-42B0-ACFE-26B1594A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2702E-03E7-4736-97AA-7CFA9067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8FD1F-AEB2-454D-826D-DA22859F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F593-D08D-4700-B3BE-2644A508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CEE1-732B-476A-9F22-A8AF903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040F-DA0B-4BAD-8CF1-56705B31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469DE-BDB2-4808-BF9C-99920387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681D-CDD6-49A6-B061-B88B731C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F2D1-D437-41EB-BB33-19A76C89B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5202-F916-4940-8811-25C1A6A81F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76CB-E285-45E2-B4B1-B788E6EA0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2726-D056-4C1D-801B-A391596F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A5FD-B844-4A20-85B1-1B7BB94F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D908F9-6FE8-401D-85B2-C80D4ABB3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60640"/>
              </p:ext>
            </p:extLst>
          </p:nvPr>
        </p:nvGraphicFramePr>
        <p:xfrm>
          <a:off x="2032000" y="719665"/>
          <a:ext cx="357366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40">
                  <a:extLst>
                    <a:ext uri="{9D8B030D-6E8A-4147-A177-3AD203B41FA5}">
                      <a16:colId xmlns:a16="http://schemas.microsoft.com/office/drawing/2014/main" val="14779558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1696882852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4693706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82503437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455546843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298935477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17856500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7291600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305666999"/>
                    </a:ext>
                  </a:extLst>
                </a:gridCol>
                <a:gridCol w="348609">
                  <a:extLst>
                    <a:ext uri="{9D8B030D-6E8A-4147-A177-3AD203B41FA5}">
                      <a16:colId xmlns:a16="http://schemas.microsoft.com/office/drawing/2014/main" val="3579755411"/>
                    </a:ext>
                  </a:extLst>
                </a:gridCol>
              </a:tblGrid>
              <a:tr h="337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908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9899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6670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94655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2551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5427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33438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1250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37116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185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C2FE5A-E63D-4095-BA70-31747183D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42944"/>
              </p:ext>
            </p:extLst>
          </p:nvPr>
        </p:nvGraphicFramePr>
        <p:xfrm>
          <a:off x="2031999" y="4377265"/>
          <a:ext cx="357366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40">
                  <a:extLst>
                    <a:ext uri="{9D8B030D-6E8A-4147-A177-3AD203B41FA5}">
                      <a16:colId xmlns:a16="http://schemas.microsoft.com/office/drawing/2014/main" val="14779558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1696882852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4693706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82503437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455546843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298935477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17856500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7291600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305666999"/>
                    </a:ext>
                  </a:extLst>
                </a:gridCol>
                <a:gridCol w="348609">
                  <a:extLst>
                    <a:ext uri="{9D8B030D-6E8A-4147-A177-3AD203B41FA5}">
                      <a16:colId xmlns:a16="http://schemas.microsoft.com/office/drawing/2014/main" val="3579755411"/>
                    </a:ext>
                  </a:extLst>
                </a:gridCol>
              </a:tblGrid>
              <a:tr h="337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908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9899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6670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94655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2551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5427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33438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1250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37116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18589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736C8CA5-D76F-49D4-B1C9-A8407A81B2CC}"/>
              </a:ext>
            </a:extLst>
          </p:cNvPr>
          <p:cNvSpPr/>
          <p:nvPr/>
        </p:nvSpPr>
        <p:spPr>
          <a:xfrm>
            <a:off x="2068222" y="3677478"/>
            <a:ext cx="294198" cy="278296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2AAA1-5E60-4FF1-AF79-A3B8A6A482AE}"/>
              </a:ext>
            </a:extLst>
          </p:cNvPr>
          <p:cNvSpPr/>
          <p:nvPr/>
        </p:nvSpPr>
        <p:spPr>
          <a:xfrm>
            <a:off x="3562184" y="409492"/>
            <a:ext cx="178905" cy="8905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2615E-E07F-4111-A273-D27805BFC3AD}"/>
              </a:ext>
            </a:extLst>
          </p:cNvPr>
          <p:cNvSpPr txBox="1"/>
          <p:nvPr/>
        </p:nvSpPr>
        <p:spPr>
          <a:xfrm>
            <a:off x="7382786" y="1224501"/>
            <a:ext cx="4098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Absolute position is relative to the grid origin</a:t>
            </a:r>
          </a:p>
          <a:p>
            <a:endParaRPr lang="en-US" sz="1200" dirty="0"/>
          </a:p>
          <a:p>
            <a:r>
              <a:rPr lang="en-US" sz="1200" dirty="0"/>
              <a:t>No algorithm works with world coordinate system.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Algorithms use 2 coordinate systems:</a:t>
            </a:r>
          </a:p>
          <a:p>
            <a:pPr marL="342900" indent="-342900">
              <a:buAutoNum type="arabicPeriod"/>
            </a:pPr>
            <a:r>
              <a:rPr lang="en-US" sz="1200" dirty="0"/>
              <a:t>Pedestrian’s local coordinate system: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Pedestrian’s position is the origin, intended direction of travel is the y-axis, 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So, the origin of this CS is not static</a:t>
            </a:r>
          </a:p>
          <a:p>
            <a:pPr marL="342900" indent="-342900">
              <a:buAutoNum type="arabicPeriod"/>
            </a:pPr>
            <a:r>
              <a:rPr lang="en-US" sz="1200" dirty="0"/>
              <a:t>Crosswalk coordinate system: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Center of the crosswalk is the origin of the system</a:t>
            </a:r>
          </a:p>
          <a:p>
            <a:pPr marL="800100" lvl="1" indent="-342900">
              <a:buAutoNum type="arabicPeriod"/>
            </a:pPr>
            <a:r>
              <a:rPr lang="en-US" sz="1200" dirty="0"/>
              <a:t>Or just choose a random point</a:t>
            </a:r>
          </a:p>
          <a:p>
            <a:pPr lvl="1"/>
            <a:endParaRPr lang="en-US" sz="1200" dirty="0"/>
          </a:p>
          <a:p>
            <a:pPr marL="800100" lvl="1" indent="-342900">
              <a:buAutoNum type="arabicPeriod"/>
            </a:pP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9C4846-BB89-41F6-ABCE-44D4761C7831}"/>
              </a:ext>
            </a:extLst>
          </p:cNvPr>
          <p:cNvCxnSpPr>
            <a:cxnSpLocks/>
          </p:cNvCxnSpPr>
          <p:nvPr/>
        </p:nvCxnSpPr>
        <p:spPr>
          <a:xfrm>
            <a:off x="337930" y="4245997"/>
            <a:ext cx="625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C7E208-7342-4AAC-AB9F-D3D0F1A55679}"/>
              </a:ext>
            </a:extLst>
          </p:cNvPr>
          <p:cNvSpPr txBox="1"/>
          <p:nvPr/>
        </p:nvSpPr>
        <p:spPr>
          <a:xfrm>
            <a:off x="254883" y="3816626"/>
            <a:ext cx="16260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- Ped travel direction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accent1"/>
                </a:solidFill>
              </a:rPr>
              <a:t>Y-axis of ped’s local coordinate system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accent1"/>
                </a:solidFill>
              </a:rPr>
              <a:t>X-axis of the world coordinate system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accent1"/>
                </a:solidFill>
              </a:rPr>
              <a:t>Y-axis of the crosswalk 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D8DE49-32B7-41D2-A8F6-94E3ACACBA24}"/>
              </a:ext>
            </a:extLst>
          </p:cNvPr>
          <p:cNvCxnSpPr/>
          <p:nvPr/>
        </p:nvCxnSpPr>
        <p:spPr>
          <a:xfrm>
            <a:off x="1800970" y="1109207"/>
            <a:ext cx="0" cy="54983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0D633F-884D-45BB-94D8-756EA655CE78}"/>
              </a:ext>
            </a:extLst>
          </p:cNvPr>
          <p:cNvSpPr txBox="1"/>
          <p:nvPr/>
        </p:nvSpPr>
        <p:spPr>
          <a:xfrm>
            <a:off x="536714" y="5387009"/>
            <a:ext cx="11847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>
                <a:solidFill>
                  <a:schemeClr val="accent2"/>
                </a:solidFill>
              </a:rPr>
              <a:t>X axis of ped’s local coordinate system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chemeClr val="accent2"/>
                </a:solidFill>
              </a:rPr>
              <a:t>Y-axis of the world coordinate system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chemeClr val="accent2"/>
                </a:solidFill>
              </a:rPr>
              <a:t>X-axis of crosswalk CS</a:t>
            </a:r>
          </a:p>
          <a:p>
            <a:pPr marL="171450" indent="-171450">
              <a:buFontTx/>
              <a:buChar char="-"/>
            </a:pPr>
            <a:endParaRPr lang="en-US" sz="9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B96E04-7B91-4060-B730-299AE00933B5}"/>
              </a:ext>
            </a:extLst>
          </p:cNvPr>
          <p:cNvSpPr txBox="1"/>
          <p:nvPr/>
        </p:nvSpPr>
        <p:spPr>
          <a:xfrm>
            <a:off x="242515" y="393270"/>
            <a:ext cx="197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0,0 of world coordinates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D2D2E-2914-42A6-8EE8-EC429D5764A2}"/>
              </a:ext>
            </a:extLst>
          </p:cNvPr>
          <p:cNvCxnSpPr/>
          <p:nvPr/>
        </p:nvCxnSpPr>
        <p:spPr>
          <a:xfrm>
            <a:off x="1697604" y="588398"/>
            <a:ext cx="520810" cy="3243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94858-10EA-466F-91B2-FA2CB602C3C9}"/>
              </a:ext>
            </a:extLst>
          </p:cNvPr>
          <p:cNvSpPr/>
          <p:nvPr/>
        </p:nvSpPr>
        <p:spPr>
          <a:xfrm>
            <a:off x="2031999" y="1459064"/>
            <a:ext cx="3573669" cy="1057513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AF9CEB-CDB0-4729-9059-98404E01DF6E}"/>
              </a:ext>
            </a:extLst>
          </p:cNvPr>
          <p:cNvSpPr/>
          <p:nvPr/>
        </p:nvSpPr>
        <p:spPr>
          <a:xfrm>
            <a:off x="2031999" y="5823018"/>
            <a:ext cx="3573669" cy="1057513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ADE596-B3CE-4A80-80C7-7538FE7CB0DD}"/>
              </a:ext>
            </a:extLst>
          </p:cNvPr>
          <p:cNvSpPr/>
          <p:nvPr/>
        </p:nvSpPr>
        <p:spPr>
          <a:xfrm>
            <a:off x="3612437" y="1913742"/>
            <a:ext cx="128652" cy="1481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B048F0-898D-42F4-8BBC-00DFB37B8C10}"/>
              </a:ext>
            </a:extLst>
          </p:cNvPr>
          <p:cNvSpPr/>
          <p:nvPr/>
        </p:nvSpPr>
        <p:spPr>
          <a:xfrm>
            <a:off x="2150995" y="6316575"/>
            <a:ext cx="128652" cy="1481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A85BE3-B255-4F57-8771-03888264775F}"/>
              </a:ext>
            </a:extLst>
          </p:cNvPr>
          <p:cNvSpPr/>
          <p:nvPr/>
        </p:nvSpPr>
        <p:spPr>
          <a:xfrm>
            <a:off x="7957038" y="4945673"/>
            <a:ext cx="3524645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= x ** 3 – 4y + </a:t>
            </a:r>
            <a:r>
              <a:rPr lang="en-US" dirty="0" err="1"/>
              <a:t>xy</a:t>
            </a:r>
            <a:r>
              <a:rPr lang="en-US" dirty="0"/>
              <a:t> * 2</a:t>
            </a:r>
          </a:p>
          <a:p>
            <a:pPr algn="ctr"/>
            <a:r>
              <a:rPr lang="en-US" dirty="0"/>
              <a:t>-&gt;</a:t>
            </a:r>
          </a:p>
          <a:p>
            <a:pPr algn="ctr"/>
            <a:r>
              <a:rPr lang="en-US" dirty="0"/>
              <a:t>Z = </a:t>
            </a:r>
          </a:p>
        </p:txBody>
      </p:sp>
    </p:spTree>
    <p:extLst>
      <p:ext uri="{BB962C8B-B14F-4D97-AF65-F5344CB8AC3E}">
        <p14:creationId xmlns:p14="http://schemas.microsoft.com/office/powerpoint/2010/main" val="221100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6C50-613F-44B7-AAEE-3F6B4C2E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Cross in a occluded situation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1B5AE9-9DB5-4778-9091-99CA7081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36664"/>
              </p:ext>
            </p:extLst>
          </p:nvPr>
        </p:nvGraphicFramePr>
        <p:xfrm>
          <a:off x="2031998" y="1569427"/>
          <a:ext cx="1098064" cy="5037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9032">
                  <a:extLst>
                    <a:ext uri="{9D8B030D-6E8A-4147-A177-3AD203B41FA5}">
                      <a16:colId xmlns:a16="http://schemas.microsoft.com/office/drawing/2014/main" val="4098180038"/>
                    </a:ext>
                  </a:extLst>
                </a:gridCol>
                <a:gridCol w="549032">
                  <a:extLst>
                    <a:ext uri="{9D8B030D-6E8A-4147-A177-3AD203B41FA5}">
                      <a16:colId xmlns:a16="http://schemas.microsoft.com/office/drawing/2014/main" val="3298405597"/>
                    </a:ext>
                  </a:extLst>
                </a:gridCol>
              </a:tblGrid>
              <a:tr h="6297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3975562"/>
                  </a:ext>
                </a:extLst>
              </a:tr>
              <a:tr h="629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3424473"/>
                  </a:ext>
                </a:extLst>
              </a:tr>
              <a:tr h="629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2728567"/>
                  </a:ext>
                </a:extLst>
              </a:tr>
              <a:tr h="629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0926057"/>
                  </a:ext>
                </a:extLst>
              </a:tr>
              <a:tr h="629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0322043"/>
                  </a:ext>
                </a:extLst>
              </a:tr>
              <a:tr h="629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2672805"/>
                  </a:ext>
                </a:extLst>
              </a:tr>
              <a:tr h="629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206721"/>
                  </a:ext>
                </a:extLst>
              </a:tr>
              <a:tr h="629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2018762"/>
                  </a:ext>
                </a:extLst>
              </a:tr>
            </a:tbl>
          </a:graphicData>
        </a:graphic>
      </p:graphicFrame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A1C880FB-2709-43CD-935F-84199420D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481997" y="5710914"/>
            <a:ext cx="766881" cy="766881"/>
          </a:xfrm>
          <a:prstGeom prst="rect">
            <a:avLst/>
          </a:prstGeom>
        </p:spPr>
      </p:pic>
      <p:pic>
        <p:nvPicPr>
          <p:cNvPr id="8" name="Graphic 7" descr="Truck">
            <a:extLst>
              <a:ext uri="{FF2B5EF4-FFF2-40B4-BE49-F238E27FC236}">
                <a16:creationId xmlns:a16="http://schemas.microsoft.com/office/drawing/2014/main" id="{349D111D-4456-430F-97EE-D0B44335F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853040" y="2919411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D28D6E0-ED06-41F9-80CF-E53857DEB6E6}"/>
              </a:ext>
            </a:extLst>
          </p:cNvPr>
          <p:cNvSpPr/>
          <p:nvPr/>
        </p:nvSpPr>
        <p:spPr>
          <a:xfrm rot="16200000">
            <a:off x="2730012" y="5424609"/>
            <a:ext cx="356088" cy="21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131A66B1-56FA-4343-9038-E01EFE6CA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1923" y="2341684"/>
            <a:ext cx="383931" cy="38393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25BB38-EA06-4CFE-B6AE-A73023EF30B2}"/>
              </a:ext>
            </a:extLst>
          </p:cNvPr>
          <p:cNvCxnSpPr>
            <a:stCxn id="11" idx="0"/>
          </p:cNvCxnSpPr>
          <p:nvPr/>
        </p:nvCxnSpPr>
        <p:spPr>
          <a:xfrm>
            <a:off x="1803889" y="2341684"/>
            <a:ext cx="904142" cy="459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E4403-EBBF-4315-AA13-D6223791F80C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1803889" y="2341684"/>
            <a:ext cx="2407869" cy="191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FE9C3F-6477-43E5-BB87-CDE888CB740E}"/>
              </a:ext>
            </a:extLst>
          </p:cNvPr>
          <p:cNvSpPr txBox="1"/>
          <p:nvPr/>
        </p:nvSpPr>
        <p:spPr>
          <a:xfrm>
            <a:off x="4826977" y="2246435"/>
            <a:ext cx="1723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t0, </a:t>
            </a:r>
            <a:r>
              <a:rPr lang="en-US" dirty="0" err="1"/>
              <a:t>v_p</a:t>
            </a:r>
            <a:r>
              <a:rPr lang="en-US" dirty="0"/>
              <a:t> 1,0</a:t>
            </a:r>
          </a:p>
          <a:p>
            <a:r>
              <a:rPr lang="en-US" dirty="0"/>
              <a:t>At t1, </a:t>
            </a:r>
            <a:r>
              <a:rPr lang="en-US" dirty="0" err="1"/>
              <a:t>v_p</a:t>
            </a:r>
            <a:r>
              <a:rPr lang="en-US" dirty="0"/>
              <a:t> 1, 2</a:t>
            </a:r>
          </a:p>
          <a:p>
            <a:r>
              <a:rPr lang="en-US" dirty="0"/>
              <a:t>At t2, </a:t>
            </a:r>
            <a:r>
              <a:rPr lang="en-US" dirty="0" err="1"/>
              <a:t>v_p</a:t>
            </a:r>
            <a:r>
              <a:rPr lang="en-US" dirty="0"/>
              <a:t> 1, 4</a:t>
            </a:r>
          </a:p>
          <a:p>
            <a:r>
              <a:rPr lang="en-US" dirty="0"/>
              <a:t>At t3, </a:t>
            </a:r>
            <a:r>
              <a:rPr lang="en-US" dirty="0" err="1"/>
              <a:t>v_p</a:t>
            </a:r>
            <a:r>
              <a:rPr lang="en-US" dirty="0"/>
              <a:t> 1, 6</a:t>
            </a:r>
          </a:p>
          <a:p>
            <a:r>
              <a:rPr lang="en-US" dirty="0"/>
              <a:t>At t4, </a:t>
            </a:r>
            <a:r>
              <a:rPr lang="en-US" dirty="0" err="1"/>
              <a:t>v_p</a:t>
            </a:r>
            <a:r>
              <a:rPr lang="en-US" dirty="0"/>
              <a:t> 1, 8</a:t>
            </a:r>
          </a:p>
          <a:p>
            <a:r>
              <a:rPr lang="en-US" dirty="0"/>
              <a:t>At t5, </a:t>
            </a:r>
            <a:r>
              <a:rPr lang="en-US" dirty="0" err="1"/>
              <a:t>v_p</a:t>
            </a:r>
            <a:r>
              <a:rPr lang="en-US" dirty="0"/>
              <a:t> 1, 10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DDF85-635C-41EF-B600-48F1EF36606F}"/>
              </a:ext>
            </a:extLst>
          </p:cNvPr>
          <p:cNvSpPr txBox="1"/>
          <p:nvPr/>
        </p:nvSpPr>
        <p:spPr>
          <a:xfrm>
            <a:off x="7045569" y="2246435"/>
            <a:ext cx="172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t0, </a:t>
            </a:r>
            <a:r>
              <a:rPr lang="en-US" dirty="0" err="1"/>
              <a:t>v_p</a:t>
            </a:r>
            <a:r>
              <a:rPr lang="en-US" dirty="0"/>
              <a:t> 1,0</a:t>
            </a:r>
          </a:p>
          <a:p>
            <a:r>
              <a:rPr lang="en-US" dirty="0"/>
              <a:t>At t1, </a:t>
            </a:r>
            <a:r>
              <a:rPr lang="en-US" dirty="0" err="1"/>
              <a:t>v_p</a:t>
            </a:r>
            <a:r>
              <a:rPr lang="en-US" dirty="0"/>
              <a:t> 1, 4</a:t>
            </a:r>
          </a:p>
          <a:p>
            <a:r>
              <a:rPr lang="en-US" dirty="0"/>
              <a:t>At t2, </a:t>
            </a:r>
            <a:r>
              <a:rPr lang="en-US" dirty="0" err="1"/>
              <a:t>v_p</a:t>
            </a:r>
            <a:r>
              <a:rPr lang="en-US" dirty="0"/>
              <a:t> 1, 8</a:t>
            </a:r>
          </a:p>
          <a:p>
            <a:r>
              <a:rPr lang="en-US" dirty="0"/>
              <a:t>At t3, </a:t>
            </a:r>
            <a:r>
              <a:rPr lang="en-US" dirty="0" err="1"/>
              <a:t>v_p</a:t>
            </a:r>
            <a:r>
              <a:rPr lang="en-US" dirty="0"/>
              <a:t> 1, 10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468E2-6F9F-4AED-B747-CF73D960EAFE}"/>
              </a:ext>
            </a:extLst>
          </p:cNvPr>
          <p:cNvSpPr txBox="1"/>
          <p:nvPr/>
        </p:nvSpPr>
        <p:spPr>
          <a:xfrm>
            <a:off x="7045569" y="3429000"/>
            <a:ext cx="1723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t0, </a:t>
            </a:r>
            <a:r>
              <a:rPr lang="en-US" dirty="0" err="1"/>
              <a:t>v_p</a:t>
            </a:r>
            <a:r>
              <a:rPr lang="en-US" dirty="0"/>
              <a:t> 1,0</a:t>
            </a:r>
          </a:p>
          <a:p>
            <a:r>
              <a:rPr lang="en-US" dirty="0"/>
              <a:t>At t1, </a:t>
            </a:r>
            <a:r>
              <a:rPr lang="en-US" dirty="0" err="1"/>
              <a:t>v_p</a:t>
            </a:r>
            <a:r>
              <a:rPr lang="en-US" dirty="0"/>
              <a:t> 1, 2</a:t>
            </a:r>
          </a:p>
          <a:p>
            <a:r>
              <a:rPr lang="en-US" dirty="0"/>
              <a:t>At t2, </a:t>
            </a:r>
            <a:r>
              <a:rPr lang="en-US" dirty="0" err="1"/>
              <a:t>v_p</a:t>
            </a:r>
            <a:r>
              <a:rPr lang="en-US" dirty="0"/>
              <a:t> 1, 3</a:t>
            </a:r>
          </a:p>
          <a:p>
            <a:r>
              <a:rPr lang="en-US" dirty="0"/>
              <a:t>At t3, </a:t>
            </a:r>
            <a:r>
              <a:rPr lang="en-US" dirty="0" err="1"/>
              <a:t>v_p</a:t>
            </a:r>
            <a:r>
              <a:rPr lang="en-US" dirty="0"/>
              <a:t> 1, 6</a:t>
            </a:r>
          </a:p>
          <a:p>
            <a:r>
              <a:rPr lang="en-US" dirty="0"/>
              <a:t>At t5, </a:t>
            </a:r>
            <a:r>
              <a:rPr lang="en-US" dirty="0" err="1"/>
              <a:t>v_p</a:t>
            </a:r>
            <a:r>
              <a:rPr lang="en-US" dirty="0"/>
              <a:t> 1, 10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0B166A-E37B-4B3A-9547-400A94E4A0BD}"/>
              </a:ext>
            </a:extLst>
          </p:cNvPr>
          <p:cNvSpPr txBox="1"/>
          <p:nvPr/>
        </p:nvSpPr>
        <p:spPr>
          <a:xfrm>
            <a:off x="4826977" y="4255477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PositionAction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9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8CAA-C6FA-460B-9034-C19ABDAA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069" y="641389"/>
            <a:ext cx="2727080" cy="5983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Occupancy Grid: relative to position of some actor and how much they can see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1F1F2A-3B6C-4677-8E8C-E085FA8D9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30690"/>
              </p:ext>
            </p:extLst>
          </p:nvPr>
        </p:nvGraphicFramePr>
        <p:xfrm>
          <a:off x="1583593" y="641389"/>
          <a:ext cx="357366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40">
                  <a:extLst>
                    <a:ext uri="{9D8B030D-6E8A-4147-A177-3AD203B41FA5}">
                      <a16:colId xmlns:a16="http://schemas.microsoft.com/office/drawing/2014/main" val="14779558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1696882852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4693706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82503437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455546843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298935477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17856500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7291600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305666999"/>
                    </a:ext>
                  </a:extLst>
                </a:gridCol>
                <a:gridCol w="348609">
                  <a:extLst>
                    <a:ext uri="{9D8B030D-6E8A-4147-A177-3AD203B41FA5}">
                      <a16:colId xmlns:a16="http://schemas.microsoft.com/office/drawing/2014/main" val="3579755411"/>
                    </a:ext>
                  </a:extLst>
                </a:gridCol>
              </a:tblGrid>
              <a:tr h="3375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908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9899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6670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94655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2551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5427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33438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1250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37116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18589"/>
                  </a:ext>
                </a:extLst>
              </a:tr>
            </a:tbl>
          </a:graphicData>
        </a:graphic>
      </p:graphicFrame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A912EF9D-6C6F-4703-A96D-305E3F91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615" y="1352549"/>
            <a:ext cx="383931" cy="383931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2A321306-4221-47F1-A054-3D1F3C505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986986" y="3288633"/>
            <a:ext cx="766881" cy="766881"/>
          </a:xfrm>
          <a:prstGeom prst="rect">
            <a:avLst/>
          </a:prstGeom>
        </p:spPr>
      </p:pic>
      <p:pic>
        <p:nvPicPr>
          <p:cNvPr id="8" name="Graphic 7" descr="Truck">
            <a:extLst>
              <a:ext uri="{FF2B5EF4-FFF2-40B4-BE49-F238E27FC236}">
                <a16:creationId xmlns:a16="http://schemas.microsoft.com/office/drawing/2014/main" id="{C8C2DD0E-6C91-4AFC-A805-DB5AB189C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2232392" y="1776046"/>
            <a:ext cx="914400" cy="9144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7E608C-160A-4B87-850C-761F20553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52888"/>
              </p:ext>
            </p:extLst>
          </p:nvPr>
        </p:nvGraphicFramePr>
        <p:xfrm>
          <a:off x="6919059" y="1695000"/>
          <a:ext cx="357366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40">
                  <a:extLst>
                    <a:ext uri="{9D8B030D-6E8A-4147-A177-3AD203B41FA5}">
                      <a16:colId xmlns:a16="http://schemas.microsoft.com/office/drawing/2014/main" val="14779558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1696882852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4693706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825034378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455546843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298935477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817856500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3729160014"/>
                    </a:ext>
                  </a:extLst>
                </a:gridCol>
                <a:gridCol w="358340">
                  <a:extLst>
                    <a:ext uri="{9D8B030D-6E8A-4147-A177-3AD203B41FA5}">
                      <a16:colId xmlns:a16="http://schemas.microsoft.com/office/drawing/2014/main" val="2305666999"/>
                    </a:ext>
                  </a:extLst>
                </a:gridCol>
                <a:gridCol w="348609">
                  <a:extLst>
                    <a:ext uri="{9D8B030D-6E8A-4147-A177-3AD203B41FA5}">
                      <a16:colId xmlns:a16="http://schemas.microsoft.com/office/drawing/2014/main" val="3579755411"/>
                    </a:ext>
                  </a:extLst>
                </a:gridCol>
              </a:tblGrid>
              <a:tr h="3375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908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9899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6670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94655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2551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54272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33438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12509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37116"/>
                  </a:ext>
                </a:extLst>
              </a:tr>
              <a:tr h="337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1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99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302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Task: Cross in a occluded situation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6</cp:revision>
  <dcterms:created xsi:type="dcterms:W3CDTF">2022-11-12T17:40:38Z</dcterms:created>
  <dcterms:modified xsi:type="dcterms:W3CDTF">2023-07-20T20:35:10Z</dcterms:modified>
</cp:coreProperties>
</file>