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A4C5A7-72D1-45F9-A45E-C0F90CCD81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0DC101-497E-497C-8C24-6B2BC5A7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6D23-2F7A-49AF-9424-47D4C3051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Learning for The Neuro-</a:t>
            </a:r>
            <a:r>
              <a:rPr lang="en-US" err="1"/>
              <a:t>diversed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F36B-F538-4522-A842-DECA2F74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266" y="5143722"/>
            <a:ext cx="7891272" cy="1069848"/>
          </a:xfrm>
        </p:spPr>
        <p:txBody>
          <a:bodyPr/>
          <a:lstStyle/>
          <a:p>
            <a:pPr algn="r"/>
            <a:r>
              <a:rPr lang="en-US"/>
              <a:t>Adhocmaster</a:t>
            </a:r>
          </a:p>
        </p:txBody>
      </p:sp>
    </p:spTree>
    <p:extLst>
      <p:ext uri="{BB962C8B-B14F-4D97-AF65-F5344CB8AC3E}">
        <p14:creationId xmlns:p14="http://schemas.microsoft.com/office/powerpoint/2010/main" val="428015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B66-1507-41AF-A424-0E6A661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Unet</a:t>
            </a:r>
          </a:p>
        </p:txBody>
      </p:sp>
    </p:spTree>
    <p:extLst>
      <p:ext uri="{BB962C8B-B14F-4D97-AF65-F5344CB8AC3E}">
        <p14:creationId xmlns:p14="http://schemas.microsoft.com/office/powerpoint/2010/main" val="2747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>
            <a:extLst>
              <a:ext uri="{FF2B5EF4-FFF2-40B4-BE49-F238E27FC236}">
                <a16:creationId xmlns:a16="http://schemas.microsoft.com/office/drawing/2014/main" id="{3DB653BF-602C-4066-9F07-C242E6565BA9}"/>
              </a:ext>
            </a:extLst>
          </p:cNvPr>
          <p:cNvSpPr/>
          <p:nvPr/>
        </p:nvSpPr>
        <p:spPr>
          <a:xfrm>
            <a:off x="8197625" y="5500075"/>
            <a:ext cx="3681575" cy="9212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= tanh(W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ax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 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+ 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&lt;t-1&gt;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+ b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 = softmax(W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baseline="3000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 + b</a:t>
            </a:r>
            <a:r>
              <a:rPr lang="en-US" sz="1600" baseline="-250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61B3-A50A-43DD-983E-41CE2AD5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91679" cy="1609344"/>
          </a:xfrm>
        </p:spPr>
        <p:txBody>
          <a:bodyPr/>
          <a:lstStyle/>
          <a:p>
            <a:r>
              <a:rPr lang="en-US"/>
              <a:t>RNN - TextGen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F82DDDC-65E0-4A79-B548-3F21B70E6A94}"/>
              </a:ext>
            </a:extLst>
          </p:cNvPr>
          <p:cNvGrpSpPr/>
          <p:nvPr/>
        </p:nvGrpSpPr>
        <p:grpSpPr>
          <a:xfrm>
            <a:off x="1041499" y="3339828"/>
            <a:ext cx="2175803" cy="2408923"/>
            <a:chOff x="1041499" y="3339828"/>
            <a:chExt cx="2175803" cy="24089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9165FD-9EFE-47D2-A0E8-4AB7265E555F}"/>
                </a:ext>
              </a:extLst>
            </p:cNvPr>
            <p:cNvGrpSpPr/>
            <p:nvPr/>
          </p:nvGrpSpPr>
          <p:grpSpPr>
            <a:xfrm>
              <a:off x="1102175" y="3618345"/>
              <a:ext cx="378691" cy="1722580"/>
              <a:chOff x="1403927" y="3597565"/>
              <a:chExt cx="378691" cy="17225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A3330-08F2-456B-8D94-6BC24D988540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14A93E-F757-46EA-B53E-004F0ABF0795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E85C5-7387-4038-AD60-BA326E8B0913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F87B51-4CF2-4144-86E8-344080BE1AE2}"/>
                  </a:ext>
                </a:extLst>
              </p:cNvPr>
              <p:cNvSpPr/>
              <p:nvPr/>
            </p:nvSpPr>
            <p:spPr>
              <a:xfrm>
                <a:off x="1403927" y="3597565"/>
                <a:ext cx="378691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C3C89C-7C26-4129-BA61-2E4246E515B5}"/>
                </a:ext>
              </a:extLst>
            </p:cNvPr>
            <p:cNvGrpSpPr/>
            <p:nvPr/>
          </p:nvGrpSpPr>
          <p:grpSpPr>
            <a:xfrm>
              <a:off x="2838611" y="3807690"/>
              <a:ext cx="378691" cy="1274617"/>
              <a:chOff x="1403927" y="4045528"/>
              <a:chExt cx="378691" cy="127461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30711E-E2C6-4E49-BDF7-A71CEECDA0A7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D59D65-394D-4B6B-8EDC-BC0823240B45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FE7DD1-4986-42DE-8988-728755E01B5F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3F4DAF-BA7B-4690-AD0D-A0E9185E2CA1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1480866" y="3807691"/>
              <a:ext cx="1357745" cy="18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FF7854F-C01D-4B22-93C7-82E016DB288B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480866" y="3997036"/>
              <a:ext cx="1357745" cy="258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3C9374-DDFD-4584-8D1B-5BCD15B0F63F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 flipV="1">
              <a:off x="1480866" y="3997036"/>
              <a:ext cx="1357745" cy="1154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99D497-263A-45A7-B4DE-5016CA400887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1480866" y="3997036"/>
              <a:ext cx="1357745" cy="706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C20E5A-E588-434F-9A96-BB23FF902376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1480866" y="3807691"/>
              <a:ext cx="1357745" cy="108527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AE6C2-0D04-47B3-8B33-D890F325577F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480866" y="4255654"/>
              <a:ext cx="1357745" cy="63730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83E9843-E1BC-4ED5-AF1D-9BAC1C9349DD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1480866" y="4703617"/>
              <a:ext cx="1357745" cy="18934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0486AB-DD0D-4DE4-876E-7D4346C51B50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1480866" y="4892962"/>
              <a:ext cx="1357745" cy="25861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3DCB8A-8BAA-41E7-99BF-F6835041FEC4}"/>
                </a:ext>
              </a:extLst>
            </p:cNvPr>
            <p:cNvSpPr txBox="1"/>
            <p:nvPr/>
          </p:nvSpPr>
          <p:spPr>
            <a:xfrm>
              <a:off x="1041499" y="5410197"/>
              <a:ext cx="1258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x</a:t>
              </a:r>
              <a:r>
                <a:rPr lang="en-US" sz="1600" baseline="30000"/>
                <a:t>&lt;t&gt; </a:t>
              </a:r>
              <a:r>
                <a:rPr lang="en-US" sz="1600"/>
                <a:t>(4,)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EAE43B-F8C3-41BE-8634-C3A167D075CC}"/>
                </a:ext>
              </a:extLst>
            </p:cNvPr>
            <p:cNvSpPr txBox="1"/>
            <p:nvPr/>
          </p:nvSpPr>
          <p:spPr>
            <a:xfrm>
              <a:off x="1596320" y="3339828"/>
              <a:ext cx="1353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w</a:t>
              </a:r>
              <a:r>
                <a:rPr lang="en-US" sz="1600" baseline="-25000"/>
                <a:t>ax</a:t>
              </a:r>
              <a:r>
                <a:rPr lang="en-US" sz="1600"/>
                <a:t> (4, 3)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89AD5DE-6966-439D-8124-E90AFCCBBE12}"/>
              </a:ext>
            </a:extLst>
          </p:cNvPr>
          <p:cNvGrpSpPr/>
          <p:nvPr/>
        </p:nvGrpSpPr>
        <p:grpSpPr>
          <a:xfrm>
            <a:off x="5572327" y="3376606"/>
            <a:ext cx="2263836" cy="2098873"/>
            <a:chOff x="5572327" y="3376606"/>
            <a:chExt cx="2263836" cy="209887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59CA99-B7DB-4964-B97C-BDC29A5FA8BB}"/>
                </a:ext>
              </a:extLst>
            </p:cNvPr>
            <p:cNvGrpSpPr/>
            <p:nvPr/>
          </p:nvGrpSpPr>
          <p:grpSpPr>
            <a:xfrm>
              <a:off x="5572327" y="3809203"/>
              <a:ext cx="378691" cy="1274617"/>
              <a:chOff x="1403927" y="4045528"/>
              <a:chExt cx="378691" cy="127461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8AD919-847A-4853-B748-4734AEAC11BD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43FBF9F-E640-4B88-9543-8D7F98B0237B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D9253D-2E9D-4D2C-9250-7DA4C3B1D6B1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5CB00F-3DBC-40E8-94F1-D315596AF655}"/>
                </a:ext>
              </a:extLst>
            </p:cNvPr>
            <p:cNvGrpSpPr/>
            <p:nvPr/>
          </p:nvGrpSpPr>
          <p:grpSpPr>
            <a:xfrm>
              <a:off x="7119418" y="3809204"/>
              <a:ext cx="378691" cy="1274617"/>
              <a:chOff x="1403927" y="4045528"/>
              <a:chExt cx="378691" cy="1274617"/>
            </a:xfrm>
            <a:solidFill>
              <a:srgbClr val="0070C0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D108250-A318-4181-9680-D253D11DEEA7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D18DE3-FFC9-46D7-AE6F-BD8373FD298F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BCE570-6795-4774-A09D-B0DF414AAA2D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2C9F8B-B1BE-47A3-860B-1D98D1381E84}"/>
                </a:ext>
              </a:extLst>
            </p:cNvPr>
            <p:cNvSpPr txBox="1"/>
            <p:nvPr/>
          </p:nvSpPr>
          <p:spPr>
            <a:xfrm>
              <a:off x="6541359" y="5136925"/>
              <a:ext cx="1294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30000"/>
                <a:t>&lt;t-1&gt;</a:t>
              </a:r>
              <a:r>
                <a:rPr lang="en-US" sz="1600"/>
                <a:t> (3,)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F9BC47-B118-452F-ACD1-4E8BF0BF7C3B}"/>
                </a:ext>
              </a:extLst>
            </p:cNvPr>
            <p:cNvSpPr txBox="1"/>
            <p:nvPr/>
          </p:nvSpPr>
          <p:spPr>
            <a:xfrm>
              <a:off x="5978138" y="3376606"/>
              <a:ext cx="1214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w</a:t>
              </a:r>
              <a:r>
                <a:rPr lang="en-US" sz="1600" baseline="-25000"/>
                <a:t>aa</a:t>
              </a:r>
              <a:r>
                <a:rPr lang="en-US" sz="1600"/>
                <a:t>(3, 3)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DA742E-8224-4921-B505-CBF0B2C3AA26}"/>
                </a:ext>
              </a:extLst>
            </p:cNvPr>
            <p:cNvCxnSpPr>
              <a:stCxn id="64" idx="1"/>
              <a:endCxn id="60" idx="3"/>
            </p:cNvCxnSpPr>
            <p:nvPr/>
          </p:nvCxnSpPr>
          <p:spPr>
            <a:xfrm flipH="1" flipV="1">
              <a:off x="5951018" y="3998549"/>
              <a:ext cx="116840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36059E-E045-4FC0-A17D-11C8C0B394B8}"/>
                </a:ext>
              </a:extLst>
            </p:cNvPr>
            <p:cNvCxnSpPr>
              <a:cxnSpLocks/>
              <a:stCxn id="63" idx="1"/>
              <a:endCxn id="60" idx="3"/>
            </p:cNvCxnSpPr>
            <p:nvPr/>
          </p:nvCxnSpPr>
          <p:spPr>
            <a:xfrm flipH="1" flipV="1">
              <a:off x="5951018" y="3998549"/>
              <a:ext cx="1168400" cy="4479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466AF49-6853-40B3-81D0-32E1E300DDFD}"/>
                </a:ext>
              </a:extLst>
            </p:cNvPr>
            <p:cNvCxnSpPr>
              <a:cxnSpLocks/>
              <a:stCxn id="62" idx="1"/>
              <a:endCxn id="60" idx="3"/>
            </p:cNvCxnSpPr>
            <p:nvPr/>
          </p:nvCxnSpPr>
          <p:spPr>
            <a:xfrm flipH="1" flipV="1">
              <a:off x="5951018" y="3998549"/>
              <a:ext cx="1168400" cy="89592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5188F0D-191E-445A-AC2F-D5536FDD73D7}"/>
                </a:ext>
              </a:extLst>
            </p:cNvPr>
            <p:cNvCxnSpPr>
              <a:cxnSpLocks/>
              <a:stCxn id="64" idx="1"/>
              <a:endCxn id="58" idx="3"/>
            </p:cNvCxnSpPr>
            <p:nvPr/>
          </p:nvCxnSpPr>
          <p:spPr>
            <a:xfrm flipH="1">
              <a:off x="5951018" y="3998550"/>
              <a:ext cx="1168400" cy="8959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6A7FB9-E327-43DF-88DD-B1696D1BAB2B}"/>
                </a:ext>
              </a:extLst>
            </p:cNvPr>
            <p:cNvCxnSpPr>
              <a:cxnSpLocks/>
              <a:stCxn id="62" idx="1"/>
              <a:endCxn id="58" idx="3"/>
            </p:cNvCxnSpPr>
            <p:nvPr/>
          </p:nvCxnSpPr>
          <p:spPr>
            <a:xfrm flipH="1" flipV="1">
              <a:off x="5951018" y="4894475"/>
              <a:ext cx="116840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019550-D22F-471A-B3BC-9E8FF4C26D8B}"/>
                </a:ext>
              </a:extLst>
            </p:cNvPr>
            <p:cNvCxnSpPr>
              <a:cxnSpLocks/>
              <a:stCxn id="63" idx="1"/>
              <a:endCxn id="58" idx="3"/>
            </p:cNvCxnSpPr>
            <p:nvPr/>
          </p:nvCxnSpPr>
          <p:spPr>
            <a:xfrm flipH="1">
              <a:off x="5951018" y="4446513"/>
              <a:ext cx="1168400" cy="4479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900CF5-CC38-4311-968E-4DED8AF49388}"/>
              </a:ext>
            </a:extLst>
          </p:cNvPr>
          <p:cNvGrpSpPr/>
          <p:nvPr/>
        </p:nvGrpSpPr>
        <p:grpSpPr>
          <a:xfrm rot="16200000">
            <a:off x="4166487" y="4858239"/>
            <a:ext cx="378691" cy="1274617"/>
            <a:chOff x="1403927" y="4045528"/>
            <a:chExt cx="378691" cy="1274617"/>
          </a:xfrm>
          <a:solidFill>
            <a:srgbClr val="CEEAB0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AFE208-0F88-456E-A980-6F9F6850697A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5D8B6B1-5863-4F35-A86E-BF1F2417F7C9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EFC48E-8AE7-495D-9AFA-A575215C76EA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73949B8-255B-44C3-8135-F31A2C675E64}"/>
              </a:ext>
            </a:extLst>
          </p:cNvPr>
          <p:cNvSpPr/>
          <p:nvPr/>
        </p:nvSpPr>
        <p:spPr>
          <a:xfrm>
            <a:off x="4131851" y="4223324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086CEE-78D1-4C31-BEFF-8D56B5571AD7}"/>
              </a:ext>
            </a:extLst>
          </p:cNvPr>
          <p:cNvCxnSpPr>
            <a:stCxn id="12" idx="3"/>
            <a:endCxn id="99" idx="2"/>
          </p:cNvCxnSpPr>
          <p:nvPr/>
        </p:nvCxnSpPr>
        <p:spPr>
          <a:xfrm>
            <a:off x="3217302" y="4444999"/>
            <a:ext cx="914549" cy="23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A1CD65-3B07-446A-8AC4-3667F2AA08C8}"/>
              </a:ext>
            </a:extLst>
          </p:cNvPr>
          <p:cNvCxnSpPr>
            <a:cxnSpLocks/>
            <a:stCxn id="95" idx="3"/>
            <a:endCxn id="99" idx="4"/>
          </p:cNvCxnSpPr>
          <p:nvPr/>
        </p:nvCxnSpPr>
        <p:spPr>
          <a:xfrm flipV="1">
            <a:off x="4355833" y="4671288"/>
            <a:ext cx="0" cy="6349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F3455C-53FD-46CB-A71F-C34B15E76BAC}"/>
              </a:ext>
            </a:extLst>
          </p:cNvPr>
          <p:cNvCxnSpPr>
            <a:cxnSpLocks/>
            <a:stCxn id="59" idx="1"/>
            <a:endCxn id="99" idx="6"/>
          </p:cNvCxnSpPr>
          <p:nvPr/>
        </p:nvCxnSpPr>
        <p:spPr>
          <a:xfrm flipH="1">
            <a:off x="4579815" y="4446512"/>
            <a:ext cx="992512" cy="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CA3A89-F2D0-45B9-8681-BE16726DCA42}"/>
              </a:ext>
            </a:extLst>
          </p:cNvPr>
          <p:cNvGrpSpPr/>
          <p:nvPr/>
        </p:nvGrpSpPr>
        <p:grpSpPr>
          <a:xfrm rot="16200000">
            <a:off x="4167368" y="2670990"/>
            <a:ext cx="378691" cy="1274617"/>
            <a:chOff x="1403927" y="4045528"/>
            <a:chExt cx="378691" cy="127461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D05553-9281-4DDE-A503-4A3F42991E3F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57E0BB-894F-47FF-AED2-B15FF8210DF6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4CC706-DCFE-474C-A056-D231DF05974A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14741B-ABD6-4F20-8470-2512DF947046}"/>
              </a:ext>
            </a:extLst>
          </p:cNvPr>
          <p:cNvCxnSpPr>
            <a:cxnSpLocks/>
            <a:stCxn id="99" idx="0"/>
            <a:endCxn id="110" idx="1"/>
          </p:cNvCxnSpPr>
          <p:nvPr/>
        </p:nvCxnSpPr>
        <p:spPr>
          <a:xfrm flipV="1">
            <a:off x="4355833" y="3497644"/>
            <a:ext cx="881" cy="72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86614BA-E413-40D3-9458-123555916467}"/>
              </a:ext>
            </a:extLst>
          </p:cNvPr>
          <p:cNvSpPr/>
          <p:nvPr/>
        </p:nvSpPr>
        <p:spPr>
          <a:xfrm>
            <a:off x="4131851" y="2189004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tanh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BAA6350-1A80-4281-8E91-A72C43472855}"/>
              </a:ext>
            </a:extLst>
          </p:cNvPr>
          <p:cNvCxnSpPr>
            <a:cxnSpLocks/>
            <a:stCxn id="110" idx="3"/>
            <a:endCxn id="115" idx="4"/>
          </p:cNvCxnSpPr>
          <p:nvPr/>
        </p:nvCxnSpPr>
        <p:spPr>
          <a:xfrm flipH="1" flipV="1">
            <a:off x="4355833" y="2636968"/>
            <a:ext cx="881" cy="481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6E66A6-6DA7-49CE-AF83-6EAA8AB0083C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 flipV="1">
            <a:off x="4579815" y="2398178"/>
            <a:ext cx="1924796" cy="14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2DAE0A2-EBDF-4645-ACCA-D18D030E8BB8}"/>
              </a:ext>
            </a:extLst>
          </p:cNvPr>
          <p:cNvGrpSpPr/>
          <p:nvPr/>
        </p:nvGrpSpPr>
        <p:grpSpPr>
          <a:xfrm>
            <a:off x="6267075" y="1389096"/>
            <a:ext cx="1321040" cy="1646390"/>
            <a:chOff x="5318628" y="1407023"/>
            <a:chExt cx="1321040" cy="164639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BB03D9B-2F44-49CF-A61F-A905E993D423}"/>
                </a:ext>
              </a:extLst>
            </p:cNvPr>
            <p:cNvGrpSpPr/>
            <p:nvPr/>
          </p:nvGrpSpPr>
          <p:grpSpPr>
            <a:xfrm>
              <a:off x="5556164" y="1778796"/>
              <a:ext cx="378691" cy="1274617"/>
              <a:chOff x="1403927" y="4045528"/>
              <a:chExt cx="378691" cy="1274617"/>
            </a:xfrm>
            <a:solidFill>
              <a:srgbClr val="00B0F0"/>
            </a:solidFill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A8EA7D6-E600-4972-BF77-DA190AD15E91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805E69F-D297-4738-A060-7D7C882EA34D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FE817B-B433-4E1D-8943-1D82D237E739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8926EB-6676-486B-AA22-63EFA5DEB6F4}"/>
                </a:ext>
              </a:extLst>
            </p:cNvPr>
            <p:cNvSpPr txBox="1"/>
            <p:nvPr/>
          </p:nvSpPr>
          <p:spPr>
            <a:xfrm>
              <a:off x="5318628" y="1407023"/>
              <a:ext cx="1321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30000"/>
                <a:t>&lt;t&gt;</a:t>
              </a:r>
              <a:r>
                <a:rPr lang="en-US" sz="1600"/>
                <a:t> (3,)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D59B15-C799-491A-A829-DDA033FD8364}"/>
              </a:ext>
            </a:extLst>
          </p:cNvPr>
          <p:cNvGrpSpPr/>
          <p:nvPr/>
        </p:nvGrpSpPr>
        <p:grpSpPr>
          <a:xfrm>
            <a:off x="8606480" y="1506954"/>
            <a:ext cx="378691" cy="1722580"/>
            <a:chOff x="1403927" y="3597565"/>
            <a:chExt cx="378691" cy="1722580"/>
          </a:xfrm>
          <a:solidFill>
            <a:schemeClr val="bg1">
              <a:lumMod val="65000"/>
            </a:schemeClr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D1E3D50-6D5D-425D-854C-655CB5470693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2BC3C0A-4021-41E6-8FEC-43BAECCB420B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7247ABE-9682-41E5-8AF9-F6A93E7B86D6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3CD710-3704-4970-BC01-F37F48AA6A71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A2A3700-1DA0-494F-8BF8-A45ACFE78C99}"/>
              </a:ext>
            </a:extLst>
          </p:cNvPr>
          <p:cNvCxnSpPr>
            <a:cxnSpLocks/>
            <a:stCxn id="123" idx="3"/>
            <a:endCxn id="133" idx="1"/>
          </p:cNvCxnSpPr>
          <p:nvPr/>
        </p:nvCxnSpPr>
        <p:spPr>
          <a:xfrm flipV="1">
            <a:off x="6883302" y="1696300"/>
            <a:ext cx="1723178" cy="2539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234A831-5B76-48F9-98ED-BC05BAD02FD8}"/>
              </a:ext>
            </a:extLst>
          </p:cNvPr>
          <p:cNvCxnSpPr>
            <a:cxnSpLocks/>
            <a:stCxn id="121" idx="3"/>
            <a:endCxn id="130" idx="1"/>
          </p:cNvCxnSpPr>
          <p:nvPr/>
        </p:nvCxnSpPr>
        <p:spPr>
          <a:xfrm>
            <a:off x="6883302" y="2846141"/>
            <a:ext cx="1723178" cy="194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082B173-62C8-451F-BCB2-9C81B848A5B7}"/>
              </a:ext>
            </a:extLst>
          </p:cNvPr>
          <p:cNvCxnSpPr>
            <a:cxnSpLocks/>
            <a:stCxn id="121" idx="3"/>
            <a:endCxn id="133" idx="1"/>
          </p:cNvCxnSpPr>
          <p:nvPr/>
        </p:nvCxnSpPr>
        <p:spPr>
          <a:xfrm flipV="1">
            <a:off x="6883302" y="1696300"/>
            <a:ext cx="1723178" cy="11498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197E703-ED03-4736-9A83-7569FA8E6EBD}"/>
              </a:ext>
            </a:extLst>
          </p:cNvPr>
          <p:cNvCxnSpPr>
            <a:cxnSpLocks/>
            <a:stCxn id="122" idx="3"/>
            <a:endCxn id="133" idx="1"/>
          </p:cNvCxnSpPr>
          <p:nvPr/>
        </p:nvCxnSpPr>
        <p:spPr>
          <a:xfrm flipV="1">
            <a:off x="6883302" y="1696300"/>
            <a:ext cx="1723178" cy="7018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6A620C5-39B6-4E19-A522-DEC073BB18C3}"/>
              </a:ext>
            </a:extLst>
          </p:cNvPr>
          <p:cNvCxnSpPr>
            <a:cxnSpLocks/>
            <a:stCxn id="122" idx="3"/>
            <a:endCxn id="130" idx="1"/>
          </p:cNvCxnSpPr>
          <p:nvPr/>
        </p:nvCxnSpPr>
        <p:spPr>
          <a:xfrm>
            <a:off x="6883302" y="2398178"/>
            <a:ext cx="1723178" cy="6420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69D312F-8CEF-4A3F-AECB-A2F6C48DC4E8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6883302" y="1950215"/>
            <a:ext cx="1723178" cy="10899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3A2726D-71DF-44C1-91B9-E3C4FB683AB2}"/>
              </a:ext>
            </a:extLst>
          </p:cNvPr>
          <p:cNvSpPr txBox="1"/>
          <p:nvPr/>
        </p:nvSpPr>
        <p:spPr>
          <a:xfrm>
            <a:off x="7245834" y="2936324"/>
            <a:ext cx="121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</a:t>
            </a:r>
            <a:r>
              <a:rPr lang="en-US" sz="1600" baseline="-25000"/>
              <a:t>ya</a:t>
            </a:r>
            <a:r>
              <a:rPr lang="en-US" sz="1600"/>
              <a:t>(4, 3)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FDEF2D-E50A-4E45-AF71-72790D7DE139}"/>
              </a:ext>
            </a:extLst>
          </p:cNvPr>
          <p:cNvSpPr txBox="1"/>
          <p:nvPr/>
        </p:nvSpPr>
        <p:spPr>
          <a:xfrm>
            <a:off x="11109773" y="927529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y</a:t>
            </a:r>
            <a:r>
              <a:rPr lang="en-US" sz="1600" baseline="30000"/>
              <a:t>&lt;t&gt;</a:t>
            </a:r>
            <a:r>
              <a:rPr lang="en-US" sz="1600"/>
              <a:t> (4,)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CE6A9DA-1017-4D36-984B-1979D191CDFE}"/>
              </a:ext>
            </a:extLst>
          </p:cNvPr>
          <p:cNvGrpSpPr/>
          <p:nvPr/>
        </p:nvGrpSpPr>
        <p:grpSpPr>
          <a:xfrm>
            <a:off x="11689855" y="1489823"/>
            <a:ext cx="378691" cy="1722580"/>
            <a:chOff x="1403927" y="3597565"/>
            <a:chExt cx="378691" cy="17225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FB8A7F4-53B5-4A01-BF9E-1C46FDDF96F2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71BBEF-F8F7-41F4-B058-98EBD402708D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EF31C86-1E6D-4EC6-B32A-9E6000DCF83F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3B4493D-2B57-4FBF-834B-585742CDBC0D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AF6DC96-EC40-40F3-90B3-DA9F39050BA9}"/>
              </a:ext>
            </a:extLst>
          </p:cNvPr>
          <p:cNvSpPr txBox="1"/>
          <p:nvPr/>
        </p:nvSpPr>
        <p:spPr>
          <a:xfrm>
            <a:off x="3923882" y="5722937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</a:t>
            </a:r>
            <a:r>
              <a:rPr lang="en-US" sz="1600" baseline="-25000"/>
              <a:t>a</a:t>
            </a:r>
            <a:r>
              <a:rPr lang="en-US" sz="1600"/>
              <a:t> (3,)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E33BD90-6005-4B37-BA56-EBE6AE499469}"/>
              </a:ext>
            </a:extLst>
          </p:cNvPr>
          <p:cNvSpPr txBox="1"/>
          <p:nvPr/>
        </p:nvSpPr>
        <p:spPr>
          <a:xfrm>
            <a:off x="9243500" y="4124039"/>
            <a:ext cx="113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</a:t>
            </a:r>
            <a:r>
              <a:rPr lang="en-US" sz="1600" baseline="-25000"/>
              <a:t>y</a:t>
            </a:r>
            <a:r>
              <a:rPr lang="en-US" sz="1600"/>
              <a:t> (3,)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ABC759E-90EC-41D4-9566-E8FDE555935B}"/>
              </a:ext>
            </a:extLst>
          </p:cNvPr>
          <p:cNvGrpSpPr/>
          <p:nvPr/>
        </p:nvGrpSpPr>
        <p:grpSpPr>
          <a:xfrm>
            <a:off x="8786588" y="3734599"/>
            <a:ext cx="1720172" cy="378692"/>
            <a:chOff x="9456222" y="3807689"/>
            <a:chExt cx="1720172" cy="378692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74EE9CB-051D-43AC-92FF-2C47BB2CA8F2}"/>
                </a:ext>
              </a:extLst>
            </p:cNvPr>
            <p:cNvGrpSpPr/>
            <p:nvPr/>
          </p:nvGrpSpPr>
          <p:grpSpPr>
            <a:xfrm rot="16200000">
              <a:off x="9904185" y="3359727"/>
              <a:ext cx="378691" cy="1274617"/>
              <a:chOff x="1403927" y="4045528"/>
              <a:chExt cx="378691" cy="1274617"/>
            </a:xfrm>
            <a:solidFill>
              <a:srgbClr val="CEEAB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08719A-A9CC-4979-AEDE-6A12EDBC3C3B}"/>
                  </a:ext>
                </a:extLst>
              </p:cNvPr>
              <p:cNvSpPr/>
              <p:nvPr/>
            </p:nvSpPr>
            <p:spPr>
              <a:xfrm>
                <a:off x="1403927" y="4941454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30DB793-7DCC-4C9F-A534-D984DF59EC83}"/>
                  </a:ext>
                </a:extLst>
              </p:cNvPr>
              <p:cNvSpPr/>
              <p:nvPr/>
            </p:nvSpPr>
            <p:spPr>
              <a:xfrm>
                <a:off x="1403927" y="4493491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A73AB1-A6C0-49F5-9A04-7FD3C635E43C}"/>
                  </a:ext>
                </a:extLst>
              </p:cNvPr>
              <p:cNvSpPr/>
              <p:nvPr/>
            </p:nvSpPr>
            <p:spPr>
              <a:xfrm>
                <a:off x="1403927" y="4045528"/>
                <a:ext cx="378691" cy="3786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F5D288-22A0-4595-BD80-5716EA68CD6D}"/>
                </a:ext>
              </a:extLst>
            </p:cNvPr>
            <p:cNvSpPr/>
            <p:nvPr/>
          </p:nvSpPr>
          <p:spPr>
            <a:xfrm rot="16200000">
              <a:off x="10797703" y="3807689"/>
              <a:ext cx="378691" cy="378691"/>
            </a:xfrm>
            <a:prstGeom prst="rect">
              <a:avLst/>
            </a:prstGeom>
            <a:solidFill>
              <a:srgbClr val="CEEA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>
            <a:extLst>
              <a:ext uri="{FF2B5EF4-FFF2-40B4-BE49-F238E27FC236}">
                <a16:creationId xmlns:a16="http://schemas.microsoft.com/office/drawing/2014/main" id="{A0CB0038-53C1-4560-92DF-7BDB48D30CEE}"/>
              </a:ext>
            </a:extLst>
          </p:cNvPr>
          <p:cNvSpPr/>
          <p:nvPr/>
        </p:nvSpPr>
        <p:spPr>
          <a:xfrm>
            <a:off x="9198736" y="2363541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9B27D28-628D-4531-9610-5831E9D95BE0}"/>
              </a:ext>
            </a:extLst>
          </p:cNvPr>
          <p:cNvCxnSpPr>
            <a:cxnSpLocks/>
            <a:stCxn id="193" idx="3"/>
            <a:endCxn id="203" idx="4"/>
          </p:cNvCxnSpPr>
          <p:nvPr/>
        </p:nvCxnSpPr>
        <p:spPr>
          <a:xfrm flipH="1" flipV="1">
            <a:off x="9422718" y="2811505"/>
            <a:ext cx="1179" cy="9230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D30D8BA-A5D0-442F-A185-CBCFFEBD84BC}"/>
              </a:ext>
            </a:extLst>
          </p:cNvPr>
          <p:cNvCxnSpPr>
            <a:cxnSpLocks/>
            <a:stCxn id="131" idx="3"/>
            <a:endCxn id="203" idx="2"/>
          </p:cNvCxnSpPr>
          <p:nvPr/>
        </p:nvCxnSpPr>
        <p:spPr>
          <a:xfrm flipV="1">
            <a:off x="8985171" y="2587523"/>
            <a:ext cx="213565" cy="47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996C19D-09FC-4CBE-A149-114704B9BA98}"/>
              </a:ext>
            </a:extLst>
          </p:cNvPr>
          <p:cNvCxnSpPr>
            <a:cxnSpLocks/>
            <a:stCxn id="203" idx="6"/>
            <a:endCxn id="218" idx="1"/>
          </p:cNvCxnSpPr>
          <p:nvPr/>
        </p:nvCxnSpPr>
        <p:spPr>
          <a:xfrm flipV="1">
            <a:off x="9646700" y="2584248"/>
            <a:ext cx="314431" cy="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1269906-8BF2-4A94-B88A-7459A509CF65}"/>
              </a:ext>
            </a:extLst>
          </p:cNvPr>
          <p:cNvGrpSpPr/>
          <p:nvPr/>
        </p:nvGrpSpPr>
        <p:grpSpPr>
          <a:xfrm>
            <a:off x="9961131" y="1498976"/>
            <a:ext cx="378691" cy="1722580"/>
            <a:chOff x="1403927" y="3597565"/>
            <a:chExt cx="378691" cy="1722580"/>
          </a:xfrm>
          <a:solidFill>
            <a:schemeClr val="bg1">
              <a:lumMod val="65000"/>
            </a:schemeClr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0D16F6E-5F7B-4FAA-82CE-D339FF4515A7}"/>
                </a:ext>
              </a:extLst>
            </p:cNvPr>
            <p:cNvSpPr/>
            <p:nvPr/>
          </p:nvSpPr>
          <p:spPr>
            <a:xfrm>
              <a:off x="1403927" y="4941454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5FEBC54-B4F6-4704-92C5-5A6C06D47F62}"/>
                </a:ext>
              </a:extLst>
            </p:cNvPr>
            <p:cNvSpPr/>
            <p:nvPr/>
          </p:nvSpPr>
          <p:spPr>
            <a:xfrm>
              <a:off x="1403927" y="4493491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6C52F9C-FD3B-4A1E-8DD5-08966A4C5CAD}"/>
                </a:ext>
              </a:extLst>
            </p:cNvPr>
            <p:cNvSpPr/>
            <p:nvPr/>
          </p:nvSpPr>
          <p:spPr>
            <a:xfrm>
              <a:off x="1403927" y="4045528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AB91C35-E14C-45DC-B242-63863513089D}"/>
                </a:ext>
              </a:extLst>
            </p:cNvPr>
            <p:cNvSpPr/>
            <p:nvPr/>
          </p:nvSpPr>
          <p:spPr>
            <a:xfrm>
              <a:off x="1403927" y="3597565"/>
              <a:ext cx="378691" cy="378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8810E5BB-5E49-4FA9-9B1F-08FA74B091DE}"/>
              </a:ext>
            </a:extLst>
          </p:cNvPr>
          <p:cNvSpPr/>
          <p:nvPr/>
        </p:nvSpPr>
        <p:spPr>
          <a:xfrm>
            <a:off x="10846179" y="2127130"/>
            <a:ext cx="447964" cy="44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soft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max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AF966FC-1DC0-4A2B-B269-9EF64017E287}"/>
              </a:ext>
            </a:extLst>
          </p:cNvPr>
          <p:cNvCxnSpPr>
            <a:cxnSpLocks/>
            <a:stCxn id="220" idx="3"/>
            <a:endCxn id="222" idx="2"/>
          </p:cNvCxnSpPr>
          <p:nvPr/>
        </p:nvCxnSpPr>
        <p:spPr>
          <a:xfrm>
            <a:off x="10339822" y="1688322"/>
            <a:ext cx="506357" cy="662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B3E623A-0B23-4778-BC53-26801D351027}"/>
              </a:ext>
            </a:extLst>
          </p:cNvPr>
          <p:cNvCxnSpPr>
            <a:cxnSpLocks/>
            <a:stCxn id="219" idx="3"/>
            <a:endCxn id="222" idx="2"/>
          </p:cNvCxnSpPr>
          <p:nvPr/>
        </p:nvCxnSpPr>
        <p:spPr>
          <a:xfrm>
            <a:off x="10339822" y="2136285"/>
            <a:ext cx="506357" cy="2148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69241D6-2F5A-4D11-9C01-AB3F3B68EF9A}"/>
              </a:ext>
            </a:extLst>
          </p:cNvPr>
          <p:cNvCxnSpPr>
            <a:cxnSpLocks/>
            <a:stCxn id="218" idx="3"/>
            <a:endCxn id="222" idx="2"/>
          </p:cNvCxnSpPr>
          <p:nvPr/>
        </p:nvCxnSpPr>
        <p:spPr>
          <a:xfrm flipV="1">
            <a:off x="10339822" y="2351112"/>
            <a:ext cx="506357" cy="2331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A75DDFF-4FFC-4405-AE5A-F4DD1B584443}"/>
              </a:ext>
            </a:extLst>
          </p:cNvPr>
          <p:cNvCxnSpPr>
            <a:cxnSpLocks/>
            <a:stCxn id="217" idx="3"/>
            <a:endCxn id="222" idx="2"/>
          </p:cNvCxnSpPr>
          <p:nvPr/>
        </p:nvCxnSpPr>
        <p:spPr>
          <a:xfrm flipV="1">
            <a:off x="10339822" y="2351112"/>
            <a:ext cx="506357" cy="6810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3CDAF7C-A2B5-4BF0-A2B7-EED9BEFA750F}"/>
              </a:ext>
            </a:extLst>
          </p:cNvPr>
          <p:cNvCxnSpPr>
            <a:cxnSpLocks/>
            <a:stCxn id="222" idx="6"/>
            <a:endCxn id="189" idx="1"/>
          </p:cNvCxnSpPr>
          <p:nvPr/>
        </p:nvCxnSpPr>
        <p:spPr>
          <a:xfrm flipV="1">
            <a:off x="11294143" y="1679169"/>
            <a:ext cx="395712" cy="6719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FF646D3-FFEB-4EB0-BED5-54D1412B9F1B}"/>
              </a:ext>
            </a:extLst>
          </p:cNvPr>
          <p:cNvCxnSpPr>
            <a:cxnSpLocks/>
            <a:stCxn id="222" idx="6"/>
            <a:endCxn id="188" idx="1"/>
          </p:cNvCxnSpPr>
          <p:nvPr/>
        </p:nvCxnSpPr>
        <p:spPr>
          <a:xfrm flipV="1">
            <a:off x="11294143" y="2127132"/>
            <a:ext cx="395712" cy="2239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F456E03-F7E9-43CC-9839-CE42B26AEBCE}"/>
              </a:ext>
            </a:extLst>
          </p:cNvPr>
          <p:cNvCxnSpPr>
            <a:cxnSpLocks/>
            <a:stCxn id="222" idx="6"/>
            <a:endCxn id="187" idx="1"/>
          </p:cNvCxnSpPr>
          <p:nvPr/>
        </p:nvCxnSpPr>
        <p:spPr>
          <a:xfrm>
            <a:off x="11294143" y="2351112"/>
            <a:ext cx="395712" cy="223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83F7B48-4F3A-41CD-BCEB-1E83D52D3BE9}"/>
              </a:ext>
            </a:extLst>
          </p:cNvPr>
          <p:cNvCxnSpPr>
            <a:cxnSpLocks/>
            <a:stCxn id="222" idx="6"/>
            <a:endCxn id="186" idx="1"/>
          </p:cNvCxnSpPr>
          <p:nvPr/>
        </p:nvCxnSpPr>
        <p:spPr>
          <a:xfrm>
            <a:off x="11294143" y="2351112"/>
            <a:ext cx="395712" cy="6719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129-FD95-4FFD-BFE8-F1B8F897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Word2Vec – Skip-Gram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F9FF0-3AAE-445C-BB95-57634A8734BF}"/>
              </a:ext>
            </a:extLst>
          </p:cNvPr>
          <p:cNvSpPr txBox="1"/>
          <p:nvPr/>
        </p:nvSpPr>
        <p:spPr>
          <a:xfrm>
            <a:off x="1063752" y="202410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love to play cricket.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rgbClr val="00B050"/>
                </a:solidFill>
              </a:rPr>
              <a:t>context</a:t>
            </a:r>
            <a:r>
              <a:rPr lang="en-US"/>
              <a:t>      </a:t>
            </a:r>
            <a:r>
              <a:rPr lang="en-US">
                <a:solidFill>
                  <a:schemeClr val="accent1"/>
                </a:solidFill>
              </a:rPr>
              <a:t>target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C4176-D565-47F6-A684-89A8477A789E}"/>
              </a:ext>
            </a:extLst>
          </p:cNvPr>
          <p:cNvCxnSpPr/>
          <p:nvPr/>
        </p:nvCxnSpPr>
        <p:spPr>
          <a:xfrm flipV="1">
            <a:off x="1819922" y="2299317"/>
            <a:ext cx="0" cy="3284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A2F90-129A-42CD-8905-6686219C0539}"/>
              </a:ext>
            </a:extLst>
          </p:cNvPr>
          <p:cNvCxnSpPr/>
          <p:nvPr/>
        </p:nvCxnSpPr>
        <p:spPr>
          <a:xfrm flipV="1">
            <a:off x="3428260" y="2318578"/>
            <a:ext cx="0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6FF37-4955-4AE8-A85C-4844EBB07C73}"/>
                  </a:ext>
                </a:extLst>
              </p:cNvPr>
              <p:cNvSpPr txBox="1"/>
              <p:nvPr/>
            </p:nvSpPr>
            <p:spPr>
              <a:xfrm>
                <a:off x="5335480" y="2024109"/>
                <a:ext cx="6126207" cy="149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 = p(E</a:t>
                </a:r>
                <a:r>
                  <a:rPr lang="en-US" baseline="-25000">
                    <a:solidFill>
                      <a:schemeClr val="accent1"/>
                    </a:solidFill>
                  </a:rPr>
                  <a:t>target</a:t>
                </a:r>
                <a:r>
                  <a:rPr lang="en-US"/>
                  <a:t> | E</a:t>
                </a:r>
                <a:r>
                  <a:rPr lang="en-US" baseline="-25000">
                    <a:solidFill>
                      <a:srgbClr val="00B050"/>
                    </a:solidFill>
                  </a:rPr>
                  <a:t>context</a:t>
                </a:r>
                <a:r>
                  <a:rPr lang="en-US"/>
                  <a:t>) = softmax….</a:t>
                </a:r>
              </a:p>
              <a:p>
                <a:r>
                  <a:rPr lang="en-US"/>
                  <a:t>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 sz="1600"/>
                  <a:t>Basically we update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/>
                  <a:t> so that the posterior probability of all the targets is learned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6FF37-4955-4AE8-A85C-4844EBB0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480" y="2024109"/>
                <a:ext cx="6126207" cy="1495922"/>
              </a:xfrm>
              <a:prstGeom prst="rect">
                <a:avLst/>
              </a:prstGeom>
              <a:blipFill>
                <a:blip r:embed="rId2"/>
                <a:stretch>
                  <a:fillRect l="-796" t="-8571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A439D23-FFBD-4F9B-9899-1CDC9371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88" y="3377619"/>
            <a:ext cx="3538302" cy="10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AF46-7933-44DD-BE4B-33F844FC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Word2Vec – Negative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6F40A-3849-4DB6-8B44-3DE86BF6B982}"/>
              </a:ext>
            </a:extLst>
          </p:cNvPr>
          <p:cNvSpPr txBox="1"/>
          <p:nvPr/>
        </p:nvSpPr>
        <p:spPr>
          <a:xfrm>
            <a:off x="1361065" y="2093976"/>
            <a:ext cx="3379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Context</a:t>
            </a:r>
            <a:r>
              <a:rPr lang="en-US"/>
              <a:t>		</a:t>
            </a:r>
            <a:r>
              <a:rPr lang="en-US">
                <a:solidFill>
                  <a:srgbClr val="00B050"/>
                </a:solidFill>
              </a:rPr>
              <a:t>word</a:t>
            </a:r>
            <a:r>
              <a:rPr lang="en-US"/>
              <a:t>	 </a:t>
            </a:r>
            <a:r>
              <a:rPr lang="en-US">
                <a:solidFill>
                  <a:schemeClr val="accent1"/>
                </a:solidFill>
              </a:rPr>
              <a:t>target</a:t>
            </a:r>
          </a:p>
          <a:p>
            <a:endParaRPr lang="en-US"/>
          </a:p>
          <a:p>
            <a:r>
              <a:rPr lang="en-US"/>
              <a:t>orange		juice		1</a:t>
            </a:r>
          </a:p>
          <a:p>
            <a:r>
              <a:rPr lang="en-US"/>
              <a:t>orange		king		0</a:t>
            </a:r>
          </a:p>
          <a:p>
            <a:r>
              <a:rPr lang="en-US"/>
              <a:t>orange		of			0</a:t>
            </a:r>
          </a:p>
          <a:p>
            <a:r>
              <a:rPr lang="en-US"/>
              <a:t>orange 		the			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D551B-73F9-4D46-BE86-610B91265357}"/>
              </a:ext>
            </a:extLst>
          </p:cNvPr>
          <p:cNvSpPr txBox="1"/>
          <p:nvPr/>
        </p:nvSpPr>
        <p:spPr>
          <a:xfrm>
            <a:off x="1314713" y="4104265"/>
            <a:ext cx="487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Target</a:t>
            </a:r>
            <a:r>
              <a:rPr lang="en-US"/>
              <a:t> is 1 if the distance between </a:t>
            </a:r>
            <a:r>
              <a:rPr lang="en-US">
                <a:solidFill>
                  <a:srgbClr val="00B050"/>
                </a:solidFill>
              </a:rPr>
              <a:t>context</a:t>
            </a:r>
            <a:r>
              <a:rPr lang="en-US"/>
              <a:t> and </a:t>
            </a:r>
            <a:r>
              <a:rPr lang="en-US">
                <a:solidFill>
                  <a:srgbClr val="00B050"/>
                </a:solidFill>
              </a:rPr>
              <a:t>word</a:t>
            </a:r>
            <a:r>
              <a:rPr lang="en-US"/>
              <a:t> is less than a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AFC3F-0D92-4508-B9E5-757DC63C35D7}"/>
              </a:ext>
            </a:extLst>
          </p:cNvPr>
          <p:cNvSpPr txBox="1"/>
          <p:nvPr/>
        </p:nvSpPr>
        <p:spPr>
          <a:xfrm>
            <a:off x="1314713" y="5027595"/>
            <a:ext cx="525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Supervised Learning problem from unlabeled data</a:t>
            </a:r>
            <a:r>
              <a:rPr lang="en-US" b="1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0BBFC0-FFBB-40CB-A1CE-CB4132354C8A}"/>
              </a:ext>
            </a:extLst>
          </p:cNvPr>
          <p:cNvCxnSpPr/>
          <p:nvPr/>
        </p:nvCxnSpPr>
        <p:spPr>
          <a:xfrm>
            <a:off x="1453770" y="2001567"/>
            <a:ext cx="212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220ED-86A6-46B2-BF4F-1BAE1602E8EF}"/>
              </a:ext>
            </a:extLst>
          </p:cNvPr>
          <p:cNvSpPr txBox="1"/>
          <p:nvPr/>
        </p:nvSpPr>
        <p:spPr>
          <a:xfrm>
            <a:off x="1590718" y="1678440"/>
            <a:ext cx="185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7CA67-CDA7-4C20-B134-B56EE2794B67}"/>
              </a:ext>
            </a:extLst>
          </p:cNvPr>
          <p:cNvSpPr txBox="1"/>
          <p:nvPr/>
        </p:nvSpPr>
        <p:spPr>
          <a:xfrm>
            <a:off x="3344372" y="1701542"/>
            <a:ext cx="185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80F65F-F4FF-4CCD-B5D5-48FE0180D5B4}"/>
                  </a:ext>
                </a:extLst>
              </p:cNvPr>
              <p:cNvSpPr txBox="1"/>
              <p:nvPr/>
            </p:nvSpPr>
            <p:spPr>
              <a:xfrm>
                <a:off x="5410551" y="1849869"/>
                <a:ext cx="5027093" cy="175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endParaRPr lang="en-US"/>
              </a:p>
              <a:p>
                <a:r>
                  <a:rPr lang="en-US"/>
                  <a:t>So, softmax replaced by a sigmoid! We no longer need the absolute probability. All we need to know whether they have a strong connection!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80F65F-F4FF-4CCD-B5D5-48FE0180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51" y="1849869"/>
                <a:ext cx="5027093" cy="1756250"/>
              </a:xfrm>
              <a:prstGeom prst="rect">
                <a:avLst/>
              </a:prstGeom>
              <a:blipFill>
                <a:blip r:embed="rId2"/>
                <a:stretch>
                  <a:fillRect l="-1092" b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5B9B19C-CD50-4B6D-B7A0-0E84DD67225B}"/>
              </a:ext>
            </a:extLst>
          </p:cNvPr>
          <p:cNvSpPr/>
          <p:nvPr/>
        </p:nvSpPr>
        <p:spPr>
          <a:xfrm>
            <a:off x="7049730" y="4325025"/>
            <a:ext cx="952324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3EEC7-BD13-4554-A4F5-94F79D065289}"/>
              </a:ext>
            </a:extLst>
          </p:cNvPr>
          <p:cNvSpPr/>
          <p:nvPr/>
        </p:nvSpPr>
        <p:spPr>
          <a:xfrm>
            <a:off x="5775341" y="446352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Context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75D05F-49EF-47F5-828F-990B83A8DAEB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846468" y="4648190"/>
            <a:ext cx="20326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B3DBF6-0BF0-4978-A509-1AEFEFF3AB5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02054" y="4403447"/>
            <a:ext cx="1002890" cy="24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3AD580-1E19-48F3-8B45-13B05841CB4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02054" y="4648190"/>
            <a:ext cx="952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ED672-AAAC-411B-B19C-96265899405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02054" y="4648191"/>
            <a:ext cx="993683" cy="5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95FFC5-8248-405F-BE73-44027A068CE1}"/>
              </a:ext>
            </a:extLst>
          </p:cNvPr>
          <p:cNvSpPr txBox="1"/>
          <p:nvPr/>
        </p:nvSpPr>
        <p:spPr>
          <a:xfrm>
            <a:off x="8941736" y="4188542"/>
            <a:ext cx="311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0</a:t>
            </a:r>
          </a:p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41D55-D05D-4436-9406-BBB33B07328F}"/>
              </a:ext>
            </a:extLst>
          </p:cNvPr>
          <p:cNvSpPr txBox="1"/>
          <p:nvPr/>
        </p:nvSpPr>
        <p:spPr>
          <a:xfrm>
            <a:off x="9206223" y="4188542"/>
            <a:ext cx="192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King</a:t>
            </a:r>
          </a:p>
          <a:p>
            <a:r>
              <a:rPr lang="en-US"/>
              <a:t>juice</a:t>
            </a:r>
          </a:p>
          <a:p>
            <a:r>
              <a:rPr lang="en-US"/>
              <a:t>…</a:t>
            </a:r>
          </a:p>
          <a:p>
            <a:r>
              <a:rPr lang="en-US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BEF6A-A100-4908-A028-31DCE30DA4D8}"/>
              </a:ext>
            </a:extLst>
          </p:cNvPr>
          <p:cNvSpPr txBox="1"/>
          <p:nvPr/>
        </p:nvSpPr>
        <p:spPr>
          <a:xfrm>
            <a:off x="5848789" y="5334829"/>
            <a:ext cx="3522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have 10k output nodes, but we only update weights based on a few negative weights</a:t>
            </a:r>
          </a:p>
        </p:txBody>
      </p:sp>
    </p:spTree>
    <p:extLst>
      <p:ext uri="{BB962C8B-B14F-4D97-AF65-F5344CB8AC3E}">
        <p14:creationId xmlns:p14="http://schemas.microsoft.com/office/powerpoint/2010/main" val="21140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6934-F01E-47AB-921C-8DB1F1B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2D591-BE2A-49B5-9F8F-DF33FA12FE3D}"/>
              </a:ext>
            </a:extLst>
          </p:cNvPr>
          <p:cNvSpPr txBox="1"/>
          <p:nvPr/>
        </p:nvSpPr>
        <p:spPr>
          <a:xfrm>
            <a:off x="1104022" y="1967856"/>
            <a:ext cx="487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Attention </a:t>
            </a:r>
            <a:r>
              <a:rPr lang="en-US"/>
              <a:t>is a scalar value for an input embedding.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25BDA-6C24-4760-A18F-4D6FE6AA3BD0}"/>
                  </a:ext>
                </a:extLst>
              </p:cNvPr>
              <p:cNvSpPr txBox="1"/>
              <p:nvPr/>
            </p:nvSpPr>
            <p:spPr>
              <a:xfrm>
                <a:off x="1104022" y="2764269"/>
                <a:ext cx="6211178" cy="2309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acc>
                            <m:accPr>
                              <m:chr m:val="́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𝑓𝑜𝑟𝑤𝑎𝑟𝑑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́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acc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𝑏𝑎𝑐𝑘𝑤𝑎𝑟𝑑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acc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ac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acc>
                          <m:accPr>
                            <m:chr m:val="́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ac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acc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e>
                                  </m:acc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25BDA-6C24-4760-A18F-4D6FE6AA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22" y="2764269"/>
                <a:ext cx="6211178" cy="2309991"/>
              </a:xfrm>
              <a:prstGeom prst="rect">
                <a:avLst/>
              </a:prstGeo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F0587E-F239-4125-82C1-BA535F42F707}"/>
                  </a:ext>
                </a:extLst>
              </p:cNvPr>
              <p:cNvSpPr txBox="1"/>
              <p:nvPr/>
            </p:nvSpPr>
            <p:spPr>
              <a:xfrm>
                <a:off x="5845277" y="2291021"/>
                <a:ext cx="6211178" cy="203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 i="1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(y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&lt;t-1&gt;</a:t>
                </a:r>
                <a:r>
                  <a:rPr lang="en-US">
                    <a:solidFill>
                      <a:srgbClr val="FF0000"/>
                    </a:solidFill>
                  </a:rPr>
                  <a:t> is optional)</a:t>
                </a:r>
              </a:p>
              <a:p>
                <a:endParaRPr lang="en-US" i="1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/>
                  <a:t>f(s</a:t>
                </a:r>
                <a:r>
                  <a:rPr lang="en-US" baseline="30000"/>
                  <a:t>&lt;t&gt;</a:t>
                </a:r>
                <a:r>
                  <a:rPr lang="en-US"/>
                  <a:t>,b</a:t>
                </a:r>
                <a:r>
                  <a:rPr lang="en-US" baseline="-25000"/>
                  <a:t>y</a:t>
                </a:r>
                <a:r>
                  <a:rPr lang="en-US"/>
                  <a:t>))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F0587E-F239-4125-82C1-BA535F42F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77" y="2291021"/>
                <a:ext cx="6211178" cy="2033057"/>
              </a:xfrm>
              <a:prstGeom prst="rect">
                <a:avLst/>
              </a:prstGeom>
              <a:blipFill>
                <a:blip r:embed="rId3"/>
                <a:stretch>
                  <a:fillRect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7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6D7-9348-410E-BB6C-C0F16059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Transformer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F35019-392D-4748-9561-647560B72523}"/>
                  </a:ext>
                </a:extLst>
              </p:cNvPr>
              <p:cNvSpPr/>
              <p:nvPr/>
            </p:nvSpPr>
            <p:spPr>
              <a:xfrm>
                <a:off x="1198130" y="2130061"/>
                <a:ext cx="3104185" cy="1955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RNN attention on states over time steps.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ac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acc>
                          <m:accPr>
                            <m:chr m:val="́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acc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ac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e>
                                  </m:acc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F35019-392D-4748-9561-647560B72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30" y="2130061"/>
                <a:ext cx="3104185" cy="1955151"/>
              </a:xfrm>
              <a:prstGeom prst="rect">
                <a:avLst/>
              </a:prstGeom>
              <a:blipFill>
                <a:blip r:embed="rId2"/>
                <a:stretch>
                  <a:fillRect l="-1768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37A193-456A-44E3-8DE3-10B6682AF5AE}"/>
                  </a:ext>
                </a:extLst>
              </p:cNvPr>
              <p:cNvSpPr/>
              <p:nvPr/>
            </p:nvSpPr>
            <p:spPr>
              <a:xfrm>
                <a:off x="4302316" y="2130061"/>
                <a:ext cx="6257530" cy="3946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i="1">
                    <a:solidFill>
                      <a:srgbClr val="FF0000"/>
                    </a:solidFill>
                  </a:rPr>
                  <a:t>Self  Attention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pPr marL="342900" indent="-342900">
                  <a:buAutoNum type="arabicPeriod"/>
                </a:pPr>
                <a:r>
                  <a:rPr lang="en-US"/>
                  <a:t>similarity between the query and all the keys. Similarity captures relationship.</a:t>
                </a:r>
              </a:p>
              <a:p>
                <a:pPr marL="342900" indent="-342900">
                  <a:buAutoNum type="arabicPeriod"/>
                </a:pPr>
                <a:r>
                  <a:rPr lang="en-US"/>
                  <a:t>So, the representation A is the </a:t>
                </a:r>
                <a:r>
                  <a:rPr lang="en-US">
                    <a:solidFill>
                      <a:srgbClr val="FF0000"/>
                    </a:solidFill>
                  </a:rPr>
                  <a:t>semantic embedding of the query word </a:t>
                </a:r>
                <a:r>
                  <a:rPr lang="en-US"/>
                  <a:t>in the context of the sentence. It’s no more simply a word embedding. It’s </a:t>
                </a:r>
                <a:r>
                  <a:rPr lang="en-US" b="1"/>
                  <a:t>sentence embedding + word embedding.</a:t>
                </a:r>
              </a:p>
              <a:p>
                <a:pPr marL="342900" indent="-342900">
                  <a:buAutoNum type="arabicPeriod"/>
                </a:pPr>
                <a:endParaRPr lang="en-US" b="1"/>
              </a:p>
              <a:p>
                <a:pPr marL="342900" indent="-342900">
                  <a:buAutoNum type="arabicPeriod"/>
                </a:pPr>
                <a:endParaRPr lang="en-US" b="1"/>
              </a:p>
              <a:p>
                <a:endParaRPr lang="en-US" b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37A193-456A-44E3-8DE3-10B6682AF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16" y="2130061"/>
                <a:ext cx="6257530" cy="3946850"/>
              </a:xfrm>
              <a:prstGeom prst="rect">
                <a:avLst/>
              </a:prstGeom>
              <a:blipFill>
                <a:blip r:embed="rId3"/>
                <a:stretch>
                  <a:fillRect l="-877" t="-772" r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21D2-B487-4B78-8CFD-E68282AA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Transformer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E3BAE8-D04D-4C8E-837F-CC00CDA9F1FC}"/>
                  </a:ext>
                </a:extLst>
              </p:cNvPr>
              <p:cNvSpPr/>
              <p:nvPr/>
            </p:nvSpPr>
            <p:spPr>
              <a:xfrm>
                <a:off x="1063752" y="2093976"/>
                <a:ext cx="6257530" cy="283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i="1">
                    <a:solidFill>
                      <a:srgbClr val="FF0000"/>
                    </a:solidFill>
                  </a:rPr>
                  <a:t>Self  Attention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 b="1"/>
                  <a:t>Now </a:t>
                </a:r>
                <a:r>
                  <a:rPr lang="en-US"/>
                  <a:t>A is the </a:t>
                </a:r>
                <a:r>
                  <a:rPr lang="en-US" b="1"/>
                  <a:t>attended value (or weighted)</a:t>
                </a:r>
                <a:r>
                  <a:rPr lang="en-US"/>
                  <a:t> of the query, q. The context vector is just the sum of all the weighted value of queries.</a:t>
                </a:r>
              </a:p>
              <a:p>
                <a:endParaRPr lang="en-US" b="1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/>
                  <a:t>attention of all the queries = one head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E3BAE8-D04D-4C8E-837F-CC00CDA9F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2093976"/>
                <a:ext cx="6257530" cy="2838854"/>
              </a:xfrm>
              <a:prstGeom prst="rect">
                <a:avLst/>
              </a:prstGeom>
              <a:blipFill>
                <a:blip r:embed="rId2"/>
                <a:stretch>
                  <a:fillRect l="-877" t="-1290" r="-1949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4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3DDD-8EF1-4542-B14A-CEC9E21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7BC1-4EAD-4286-9610-D4715112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09B3-1498-4826-BD29-C00D75E0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6C4CB-E834-4D2C-9BBB-A2D3CB548C56}"/>
              </a:ext>
            </a:extLst>
          </p:cNvPr>
          <p:cNvSpPr/>
          <p:nvPr/>
        </p:nvSpPr>
        <p:spPr>
          <a:xfrm>
            <a:off x="1184086" y="2233327"/>
            <a:ext cx="2937036" cy="16093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Predictions for each grid cell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ECD6B-286C-47E4-8BD1-907DF6A96830}"/>
              </a:ext>
            </a:extLst>
          </p:cNvPr>
          <p:cNvSpPr/>
          <p:nvPr/>
        </p:nvSpPr>
        <p:spPr>
          <a:xfrm>
            <a:off x="4956160" y="2233327"/>
            <a:ext cx="3349991" cy="160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Non-max suppression for each cell and class (so, a cell can preserve objects of different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ACB5E-C20B-4BC3-A056-518C8D485FEB}"/>
              </a:ext>
            </a:extLst>
          </p:cNvPr>
          <p:cNvSpPr/>
          <p:nvPr/>
        </p:nvSpPr>
        <p:spPr>
          <a:xfrm>
            <a:off x="9232489" y="2233327"/>
            <a:ext cx="1830205" cy="1609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Backprop on preserved 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19236-BC17-4D84-B58C-7B371D93F8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21122" y="3037999"/>
            <a:ext cx="8350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7FAEA-8D37-4BE7-86E2-085C0A97747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06151" y="3037999"/>
            <a:ext cx="92633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0A713F-8D4C-4875-94B4-113CAADA0720}"/>
              </a:ext>
            </a:extLst>
          </p:cNvPr>
          <p:cNvGrpSpPr/>
          <p:nvPr/>
        </p:nvGrpSpPr>
        <p:grpSpPr>
          <a:xfrm>
            <a:off x="1184086" y="3982022"/>
            <a:ext cx="2937036" cy="1344342"/>
            <a:chOff x="1184086" y="4312718"/>
            <a:chExt cx="2937036" cy="13443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BCC701-9304-4ACB-AA05-6B326F22B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086" y="4474576"/>
              <a:ext cx="1135537" cy="103908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53500-AB7C-43C1-8D5F-18EFA5BB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601" y="4312718"/>
              <a:ext cx="1151521" cy="1344342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5B9CDE-A367-4A67-B9D9-E28030334A3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319623" y="4654193"/>
            <a:ext cx="649978" cy="92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836EA-F52D-46E2-B115-082978A10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906" y="3975172"/>
            <a:ext cx="2503612" cy="13443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C966F41-2CE0-4A4A-9A6D-3D9028C70583}"/>
              </a:ext>
            </a:extLst>
          </p:cNvPr>
          <p:cNvGrpSpPr/>
          <p:nvPr/>
        </p:nvGrpSpPr>
        <p:grpSpPr>
          <a:xfrm>
            <a:off x="4956160" y="4032739"/>
            <a:ext cx="3387475" cy="1062521"/>
            <a:chOff x="4894578" y="4197078"/>
            <a:chExt cx="3387475" cy="1062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A0EBA3A-7CB6-44E4-9CF2-73287A18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4578" y="4197079"/>
              <a:ext cx="1069588" cy="106252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56D949-D36F-4983-8AC9-A4060C12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3522" y="4197078"/>
              <a:ext cx="1069587" cy="106251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F1B68-4A07-48A3-8F89-694640586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465" y="4200626"/>
              <a:ext cx="1069588" cy="1055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16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Rockwell Condensed"/>
        <a:ea typeface=""/>
        <a:cs typeface=""/>
      </a:majorFont>
      <a:minorFont>
        <a:latin typeface="Consolas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1970</TotalTime>
  <Words>501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Consolas</vt:lpstr>
      <vt:lpstr>Rockwell Condensed</vt:lpstr>
      <vt:lpstr>Wingdings</vt:lpstr>
      <vt:lpstr>Wood Type</vt:lpstr>
      <vt:lpstr>Deep Learning for The Neuro-diversed</vt:lpstr>
      <vt:lpstr>RNN - TextGen</vt:lpstr>
      <vt:lpstr>Word2Vec – Skip-Gram Model</vt:lpstr>
      <vt:lpstr>Word2Vec – Negative Sample</vt:lpstr>
      <vt:lpstr>RNN Attention</vt:lpstr>
      <vt:lpstr>Transformer attention</vt:lpstr>
      <vt:lpstr>Transformer Attention</vt:lpstr>
      <vt:lpstr>Resnets</vt:lpstr>
      <vt:lpstr>YOLO</vt:lpstr>
      <vt:lpstr>Unet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The Neuro-diversed</dc:title>
  <dc:creator>Golam Md Muktadir</dc:creator>
  <cp:lastModifiedBy>Golam Md Muktadir</cp:lastModifiedBy>
  <cp:revision>35</cp:revision>
  <dcterms:created xsi:type="dcterms:W3CDTF">2024-02-25T06:25:38Z</dcterms:created>
  <dcterms:modified xsi:type="dcterms:W3CDTF">2024-04-29T20:50:22Z</dcterms:modified>
</cp:coreProperties>
</file>