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71" r:id="rId12"/>
    <p:sldId id="267" r:id="rId13"/>
    <p:sldId id="266" r:id="rId14"/>
    <p:sldId id="268" r:id="rId15"/>
    <p:sldId id="269" r:id="rId16"/>
    <p:sldId id="270"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19E8-7B50-4BD0-A7D6-2BF8A7580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15E049-C80F-4E6C-A028-9C99C7263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503AAC-6ECC-4823-93FB-C83C2F0DB34D}"/>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5" name="Footer Placeholder 4">
            <a:extLst>
              <a:ext uri="{FF2B5EF4-FFF2-40B4-BE49-F238E27FC236}">
                <a16:creationId xmlns:a16="http://schemas.microsoft.com/office/drawing/2014/main" id="{4241DAAE-31AD-4161-BF4D-2982DF27C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72D83-237C-4C1A-9484-841B5F2D59E9}"/>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869E-D9A5-4D88-9CAA-2EA63EBA4E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6658D-2A29-4424-B1DB-A977F93374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36778-3477-4CF1-93F5-0A63FB0AF356}"/>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5" name="Footer Placeholder 4">
            <a:extLst>
              <a:ext uri="{FF2B5EF4-FFF2-40B4-BE49-F238E27FC236}">
                <a16:creationId xmlns:a16="http://schemas.microsoft.com/office/drawing/2014/main" id="{8DA201F8-AF98-4041-A34A-612D78C79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D38FE-03E7-4998-88BA-09C05887531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648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815C7-CF0E-4C59-952E-599047E77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60C07-33EB-446F-B8DD-1E89C9A369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69EBE-152D-4291-B5D3-00EC9B732C1E}"/>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5" name="Footer Placeholder 4">
            <a:extLst>
              <a:ext uri="{FF2B5EF4-FFF2-40B4-BE49-F238E27FC236}">
                <a16:creationId xmlns:a16="http://schemas.microsoft.com/office/drawing/2014/main" id="{24214B34-AD19-4840-A8CE-7DCCEB6B0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07337-C082-4F39-99C9-2A1C3D8C59E4}"/>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9556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3FB3-AD3B-43BB-AE79-014CD11F9A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7C664-8DB3-4FCC-A597-86FE76EB08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8FBB6-B704-43D6-B79D-441DC0629D0D}"/>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5" name="Footer Placeholder 4">
            <a:extLst>
              <a:ext uri="{FF2B5EF4-FFF2-40B4-BE49-F238E27FC236}">
                <a16:creationId xmlns:a16="http://schemas.microsoft.com/office/drawing/2014/main" id="{73982C70-A59F-46EA-88CC-DA016A5D8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DFC5-260B-463D-A2A2-81AD0092185F}"/>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3073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607-4F33-4AA3-8E3E-39493CD3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5DE-E877-46AB-AD5E-0945D8FFF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6D9D90-C7AF-4253-907B-AD9C9F03D309}"/>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5" name="Footer Placeholder 4">
            <a:extLst>
              <a:ext uri="{FF2B5EF4-FFF2-40B4-BE49-F238E27FC236}">
                <a16:creationId xmlns:a16="http://schemas.microsoft.com/office/drawing/2014/main" id="{163A8B3A-AF66-42FA-BFBF-3D310D83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1030-FA2C-467A-8599-8F599EC3F10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26804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5536-DCB0-41FD-BDF7-2409C97CF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3B2F3-B618-4C9A-93BA-A60A1C9853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4C269-C8C7-467A-9AB3-286CBDD9B9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2670D8-2577-4F5C-9C92-4350FB0A2855}"/>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6" name="Footer Placeholder 5">
            <a:extLst>
              <a:ext uri="{FF2B5EF4-FFF2-40B4-BE49-F238E27FC236}">
                <a16:creationId xmlns:a16="http://schemas.microsoft.com/office/drawing/2014/main" id="{B56C44B3-8264-43D5-B8A5-8B2DB51E6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B8D67-B880-480B-A439-CBB5E6AE357B}"/>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4797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5685-77B1-446E-B00C-DF210CF249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C19F0-5A20-44D0-B52B-72E18C53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310CE3-044E-45CF-9008-BAC04A9D14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0BE1DA-49EF-4895-A3C2-FE72CCB28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3452B8-DE44-4961-86D0-50E883141B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6FC65-830D-4DED-B8DD-3117A0234A94}"/>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8" name="Footer Placeholder 7">
            <a:extLst>
              <a:ext uri="{FF2B5EF4-FFF2-40B4-BE49-F238E27FC236}">
                <a16:creationId xmlns:a16="http://schemas.microsoft.com/office/drawing/2014/main" id="{FE020851-FEA5-445C-9047-1A651DBE08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709703-6D0B-43FD-9AB9-A72410D6DF91}"/>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5207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8636-A0C7-4EFB-AEFA-D12DC7848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CA94B-A23D-4955-A3BC-9D41DC80BEDF}"/>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4" name="Footer Placeholder 3">
            <a:extLst>
              <a:ext uri="{FF2B5EF4-FFF2-40B4-BE49-F238E27FC236}">
                <a16:creationId xmlns:a16="http://schemas.microsoft.com/office/drawing/2014/main" id="{06EC0984-9A73-4211-A1CC-CF898DE3F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8041F-A199-4954-A946-3999C6784017}"/>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15787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C5EAA-60AE-4E5E-8DCD-DF8E61320E17}"/>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3" name="Footer Placeholder 2">
            <a:extLst>
              <a:ext uri="{FF2B5EF4-FFF2-40B4-BE49-F238E27FC236}">
                <a16:creationId xmlns:a16="http://schemas.microsoft.com/office/drawing/2014/main" id="{A2B8039C-842B-43D0-9BE8-FA608C42B5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DEE043-F4FA-428E-B64F-5E7E0BABE972}"/>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38249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721-12EA-459A-B379-5854730A24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C3B2F-B922-4F16-ACC7-421EE67ED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7641F-E3B9-4262-B841-95BAFDFA3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FC88AD-3F5A-4C20-82AD-1A1F89DA76CB}"/>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6" name="Footer Placeholder 5">
            <a:extLst>
              <a:ext uri="{FF2B5EF4-FFF2-40B4-BE49-F238E27FC236}">
                <a16:creationId xmlns:a16="http://schemas.microsoft.com/office/drawing/2014/main" id="{98C0944C-636A-488C-A1D3-D25E75522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560E5-688A-41D5-BE76-478C0588C386}"/>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60425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DFE5-72C3-475A-A8D1-A69814F9B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07ADA6-1D3E-43EE-8589-33BA333A47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4D1AED-F680-49D4-B62F-F01206E0E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10BC7E-3157-4A57-A504-AD5F3095D2EC}"/>
              </a:ext>
            </a:extLst>
          </p:cNvPr>
          <p:cNvSpPr>
            <a:spLocks noGrp="1"/>
          </p:cNvSpPr>
          <p:nvPr>
            <p:ph type="dt" sz="half" idx="10"/>
          </p:nvPr>
        </p:nvSpPr>
        <p:spPr/>
        <p:txBody>
          <a:bodyPr/>
          <a:lstStyle/>
          <a:p>
            <a:fld id="{2EE5EF10-3D11-419F-A8C1-99878D53651A}" type="datetimeFigureOut">
              <a:rPr lang="en-US" smtClean="0"/>
              <a:t>2/28/2021</a:t>
            </a:fld>
            <a:endParaRPr lang="en-US"/>
          </a:p>
        </p:txBody>
      </p:sp>
      <p:sp>
        <p:nvSpPr>
          <p:cNvPr id="6" name="Footer Placeholder 5">
            <a:extLst>
              <a:ext uri="{FF2B5EF4-FFF2-40B4-BE49-F238E27FC236}">
                <a16:creationId xmlns:a16="http://schemas.microsoft.com/office/drawing/2014/main" id="{3315B651-EEBA-48F4-A24D-D9F919CB2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85D413-7364-4DE5-8B9D-6236D132260C}"/>
              </a:ext>
            </a:extLst>
          </p:cNvPr>
          <p:cNvSpPr>
            <a:spLocks noGrp="1"/>
          </p:cNvSpPr>
          <p:nvPr>
            <p:ph type="sldNum" sz="quarter" idx="12"/>
          </p:nvPr>
        </p:nvSpPr>
        <p:spPr/>
        <p:txBody>
          <a:bodyPr/>
          <a:lstStyle/>
          <a:p>
            <a:fld id="{1FED168F-59BE-49F2-948B-0644AD8F35CD}" type="slidenum">
              <a:rPr lang="en-US" smtClean="0"/>
              <a:t>‹#›</a:t>
            </a:fld>
            <a:endParaRPr lang="en-US"/>
          </a:p>
        </p:txBody>
      </p:sp>
    </p:spTree>
    <p:extLst>
      <p:ext uri="{BB962C8B-B14F-4D97-AF65-F5344CB8AC3E}">
        <p14:creationId xmlns:p14="http://schemas.microsoft.com/office/powerpoint/2010/main" val="243618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BB51B-5735-4813-BE2C-63AFA60C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3151A-2F2C-49C7-9CA8-619B4AD12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8D18A-9AD2-4D1E-BC9D-64F7A38F5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5EF10-3D11-419F-A8C1-99878D53651A}" type="datetimeFigureOut">
              <a:rPr lang="en-US" smtClean="0"/>
              <a:t>2/28/2021</a:t>
            </a:fld>
            <a:endParaRPr lang="en-US"/>
          </a:p>
        </p:txBody>
      </p:sp>
      <p:sp>
        <p:nvSpPr>
          <p:cNvPr id="5" name="Footer Placeholder 4">
            <a:extLst>
              <a:ext uri="{FF2B5EF4-FFF2-40B4-BE49-F238E27FC236}">
                <a16:creationId xmlns:a16="http://schemas.microsoft.com/office/drawing/2014/main" id="{EDA122A4-844B-4F93-9903-910C93415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876C74-5509-4F7B-9633-FBAAB9901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D168F-59BE-49F2-948B-0644AD8F35CD}" type="slidenum">
              <a:rPr lang="en-US" smtClean="0"/>
              <a:t>‹#›</a:t>
            </a:fld>
            <a:endParaRPr lang="en-US"/>
          </a:p>
        </p:txBody>
      </p:sp>
    </p:spTree>
    <p:extLst>
      <p:ext uri="{BB962C8B-B14F-4D97-AF65-F5344CB8AC3E}">
        <p14:creationId xmlns:p14="http://schemas.microsoft.com/office/powerpoint/2010/main" val="276052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C6BC54-9B65-4AA7-A093-1DD0AE9CFA36}"/>
              </a:ext>
            </a:extLst>
          </p:cNvPr>
          <p:cNvSpPr/>
          <p:nvPr/>
        </p:nvSpPr>
        <p:spPr>
          <a:xfrm>
            <a:off x="6202750" y="2018422"/>
            <a:ext cx="3615461" cy="1491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Path</a:t>
            </a:r>
          </a:p>
        </p:txBody>
      </p:sp>
      <p:sp>
        <p:nvSpPr>
          <p:cNvPr id="5" name="Rectangle 4">
            <a:extLst>
              <a:ext uri="{FF2B5EF4-FFF2-40B4-BE49-F238E27FC236}">
                <a16:creationId xmlns:a16="http://schemas.microsoft.com/office/drawing/2014/main" id="{8112E53F-110B-469D-90F9-0125FA0FD827}"/>
              </a:ext>
            </a:extLst>
          </p:cNvPr>
          <p:cNvSpPr/>
          <p:nvPr/>
        </p:nvSpPr>
        <p:spPr>
          <a:xfrm>
            <a:off x="1356852" y="173609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8" name="Rectangle 7">
            <a:extLst>
              <a:ext uri="{FF2B5EF4-FFF2-40B4-BE49-F238E27FC236}">
                <a16:creationId xmlns:a16="http://schemas.microsoft.com/office/drawing/2014/main" id="{CDC1B031-726E-49D2-B00C-20E12BDC87D6}"/>
              </a:ext>
            </a:extLst>
          </p:cNvPr>
          <p:cNvSpPr/>
          <p:nvPr/>
        </p:nvSpPr>
        <p:spPr>
          <a:xfrm>
            <a:off x="1356852" y="2991816"/>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sp>
        <p:nvSpPr>
          <p:cNvPr id="9" name="Rectangle 8">
            <a:extLst>
              <a:ext uri="{FF2B5EF4-FFF2-40B4-BE49-F238E27FC236}">
                <a16:creationId xmlns:a16="http://schemas.microsoft.com/office/drawing/2014/main" id="{F27FD06E-1431-40AA-B94E-20D7F96A9A9D}"/>
              </a:ext>
            </a:extLst>
          </p:cNvPr>
          <p:cNvSpPr/>
          <p:nvPr/>
        </p:nvSpPr>
        <p:spPr>
          <a:xfrm>
            <a:off x="3170903" y="5206432"/>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Sender</a:t>
            </a:r>
          </a:p>
        </p:txBody>
      </p:sp>
      <p:cxnSp>
        <p:nvCxnSpPr>
          <p:cNvPr id="11" name="Connector: Curved 10">
            <a:extLst>
              <a:ext uri="{FF2B5EF4-FFF2-40B4-BE49-F238E27FC236}">
                <a16:creationId xmlns:a16="http://schemas.microsoft.com/office/drawing/2014/main" id="{B1EFCEBA-E809-493F-B738-28597EF0D304}"/>
              </a:ext>
            </a:extLst>
          </p:cNvPr>
          <p:cNvCxnSpPr>
            <a:cxnSpLocks/>
            <a:stCxn id="9" idx="3"/>
            <a:endCxn id="4" idx="2"/>
          </p:cNvCxnSpPr>
          <p:nvPr/>
        </p:nvCxnSpPr>
        <p:spPr>
          <a:xfrm flipV="1">
            <a:off x="4388698" y="3510116"/>
            <a:ext cx="3621783" cy="19554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63AECB50-E251-4984-9483-DD3DCDA407E4}"/>
              </a:ext>
            </a:extLst>
          </p:cNvPr>
          <p:cNvCxnSpPr>
            <a:cxnSpLocks/>
            <a:stCxn id="5" idx="3"/>
            <a:endCxn id="4" idx="1"/>
          </p:cNvCxnSpPr>
          <p:nvPr/>
        </p:nvCxnSpPr>
        <p:spPr>
          <a:xfrm>
            <a:off x="2574647" y="1995246"/>
            <a:ext cx="3628103" cy="7690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B7CF16CB-D490-4B61-8CCA-386D2DBFBDC1}"/>
              </a:ext>
            </a:extLst>
          </p:cNvPr>
          <p:cNvCxnSpPr>
            <a:cxnSpLocks/>
            <a:stCxn id="8" idx="3"/>
            <a:endCxn id="4" idx="1"/>
          </p:cNvCxnSpPr>
          <p:nvPr/>
        </p:nvCxnSpPr>
        <p:spPr>
          <a:xfrm flipV="1">
            <a:off x="2574647" y="2764269"/>
            <a:ext cx="3628103" cy="4866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A0AAD2D-0BA4-44CB-83FF-67C1CB6E760D}"/>
              </a:ext>
            </a:extLst>
          </p:cNvPr>
          <p:cNvSpPr txBox="1"/>
          <p:nvPr/>
        </p:nvSpPr>
        <p:spPr>
          <a:xfrm>
            <a:off x="8010480" y="4078480"/>
            <a:ext cx="3779801" cy="923330"/>
          </a:xfrm>
          <a:prstGeom prst="rect">
            <a:avLst/>
          </a:prstGeom>
          <a:noFill/>
        </p:spPr>
        <p:txBody>
          <a:bodyPr wrap="square" rtlCol="0">
            <a:spAutoFit/>
          </a:bodyPr>
          <a:lstStyle/>
          <a:p>
            <a:r>
              <a:rPr lang="en-US" i="1" dirty="0">
                <a:solidFill>
                  <a:schemeClr val="tx1">
                    <a:lumMod val="75000"/>
                    <a:lumOff val="25000"/>
                  </a:schemeClr>
                </a:solidFill>
              </a:rPr>
              <a:t>Path abstracts away the receiver, and intermediate links. It can also be thought as the </a:t>
            </a:r>
            <a:r>
              <a:rPr lang="en-US" b="1" i="1" dirty="0">
                <a:solidFill>
                  <a:schemeClr val="tx1">
                    <a:lumMod val="75000"/>
                    <a:lumOff val="25000"/>
                  </a:schemeClr>
                </a:solidFill>
              </a:rPr>
              <a:t>bottleneck</a:t>
            </a:r>
            <a:r>
              <a:rPr lang="en-US" i="1" dirty="0">
                <a:solidFill>
                  <a:schemeClr val="tx1">
                    <a:lumMod val="75000"/>
                    <a:lumOff val="25000"/>
                  </a:schemeClr>
                </a:solidFill>
              </a:rPr>
              <a:t> of a path.</a:t>
            </a:r>
          </a:p>
        </p:txBody>
      </p:sp>
      <p:sp>
        <p:nvSpPr>
          <p:cNvPr id="25" name="TextBox 24">
            <a:extLst>
              <a:ext uri="{FF2B5EF4-FFF2-40B4-BE49-F238E27FC236}">
                <a16:creationId xmlns:a16="http://schemas.microsoft.com/office/drawing/2014/main" id="{5BA80B2C-4D6F-45BF-BA82-424D110D91B2}"/>
              </a:ext>
            </a:extLst>
          </p:cNvPr>
          <p:cNvSpPr txBox="1"/>
          <p:nvPr/>
        </p:nvSpPr>
        <p:spPr>
          <a:xfrm>
            <a:off x="1281002" y="1252991"/>
            <a:ext cx="3779801" cy="369332"/>
          </a:xfrm>
          <a:prstGeom prst="rect">
            <a:avLst/>
          </a:prstGeom>
          <a:noFill/>
        </p:spPr>
        <p:txBody>
          <a:bodyPr wrap="square" rtlCol="0">
            <a:spAutoFit/>
          </a:bodyPr>
          <a:lstStyle/>
          <a:p>
            <a:r>
              <a:rPr lang="en-US" i="1" dirty="0">
                <a:solidFill>
                  <a:schemeClr val="tx1">
                    <a:lumMod val="75000"/>
                    <a:lumOff val="25000"/>
                  </a:schemeClr>
                </a:solidFill>
              </a:rPr>
              <a:t>Sends in order, receives in random</a:t>
            </a:r>
          </a:p>
        </p:txBody>
      </p:sp>
    </p:spTree>
    <p:extLst>
      <p:ext uri="{BB962C8B-B14F-4D97-AF65-F5344CB8AC3E}">
        <p14:creationId xmlns:p14="http://schemas.microsoft.com/office/powerpoint/2010/main" val="28293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3E64-31AC-468C-A134-ACF0B9FD1FA0}"/>
              </a:ext>
            </a:extLst>
          </p:cNvPr>
          <p:cNvSpPr>
            <a:spLocks noGrp="1"/>
          </p:cNvSpPr>
          <p:nvPr>
            <p:ph type="title"/>
          </p:nvPr>
        </p:nvSpPr>
        <p:spPr/>
        <p:txBody>
          <a:bodyPr/>
          <a:lstStyle/>
          <a:p>
            <a:r>
              <a:rPr lang="en-US" dirty="0"/>
              <a:t>A path</a:t>
            </a:r>
          </a:p>
        </p:txBody>
      </p:sp>
      <p:sp>
        <p:nvSpPr>
          <p:cNvPr id="4" name="Rectangle 3">
            <a:extLst>
              <a:ext uri="{FF2B5EF4-FFF2-40B4-BE49-F238E27FC236}">
                <a16:creationId xmlns:a16="http://schemas.microsoft.com/office/drawing/2014/main" id="{99DE4DBC-86CD-46E3-8A47-021D87BC82B1}"/>
              </a:ext>
            </a:extLst>
          </p:cNvPr>
          <p:cNvSpPr/>
          <p:nvPr/>
        </p:nvSpPr>
        <p:spPr>
          <a:xfrm>
            <a:off x="1500223" y="2376030"/>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grpSp>
        <p:nvGrpSpPr>
          <p:cNvPr id="5" name="Group 4">
            <a:extLst>
              <a:ext uri="{FF2B5EF4-FFF2-40B4-BE49-F238E27FC236}">
                <a16:creationId xmlns:a16="http://schemas.microsoft.com/office/drawing/2014/main" id="{295F4B28-BB83-4113-A1EC-4B3EF31C3279}"/>
              </a:ext>
            </a:extLst>
          </p:cNvPr>
          <p:cNvGrpSpPr/>
          <p:nvPr/>
        </p:nvGrpSpPr>
        <p:grpSpPr>
          <a:xfrm>
            <a:off x="4755931" y="2622480"/>
            <a:ext cx="1567543" cy="518300"/>
            <a:chOff x="5874072" y="1759973"/>
            <a:chExt cx="1567543" cy="518300"/>
          </a:xfrm>
        </p:grpSpPr>
        <p:sp>
          <p:nvSpPr>
            <p:cNvPr id="6" name="Rectangle 5">
              <a:extLst>
                <a:ext uri="{FF2B5EF4-FFF2-40B4-BE49-F238E27FC236}">
                  <a16:creationId xmlns:a16="http://schemas.microsoft.com/office/drawing/2014/main" id="{E72A1B4D-F0B7-4A7A-96D2-813F73A8400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718C7D4-6D92-4B30-95A0-DE71E1512259}"/>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663084D-D661-4BFF-90AD-681E064CC52B}"/>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7852DF5F-667B-4305-A711-0F04FC40ACF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B4C92-9ACC-4376-B18C-B94D15CA99B1}"/>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DD158410-BD42-4918-B047-E7F9DF59639D}"/>
              </a:ext>
            </a:extLst>
          </p:cNvPr>
          <p:cNvSpPr/>
          <p:nvPr/>
        </p:nvSpPr>
        <p:spPr>
          <a:xfrm>
            <a:off x="10009815" y="2776630"/>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cxnSp>
        <p:nvCxnSpPr>
          <p:cNvPr id="12" name="Connector: Curved 11">
            <a:extLst>
              <a:ext uri="{FF2B5EF4-FFF2-40B4-BE49-F238E27FC236}">
                <a16:creationId xmlns:a16="http://schemas.microsoft.com/office/drawing/2014/main" id="{E713224F-0F6C-4C46-8FAC-5C8013E6157B}"/>
              </a:ext>
            </a:extLst>
          </p:cNvPr>
          <p:cNvCxnSpPr>
            <a:cxnSpLocks/>
            <a:stCxn id="4" idx="3"/>
            <a:endCxn id="30" idx="1"/>
          </p:cNvCxnSpPr>
          <p:nvPr/>
        </p:nvCxnSpPr>
        <p:spPr>
          <a:xfrm flipH="1">
            <a:off x="2564391" y="2635180"/>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3" name="Connector: Curved 12">
            <a:extLst>
              <a:ext uri="{FF2B5EF4-FFF2-40B4-BE49-F238E27FC236}">
                <a16:creationId xmlns:a16="http://schemas.microsoft.com/office/drawing/2014/main" id="{E2EE833A-9FA0-4361-9AE4-4EBD00BC14E7}"/>
              </a:ext>
            </a:extLst>
          </p:cNvPr>
          <p:cNvCxnSpPr>
            <a:cxnSpLocks/>
            <a:stCxn id="22" idx="3"/>
            <a:endCxn id="11" idx="1"/>
          </p:cNvCxnSpPr>
          <p:nvPr/>
        </p:nvCxnSpPr>
        <p:spPr>
          <a:xfrm>
            <a:off x="9290304" y="2889822"/>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4" name="Connector: Curved 13">
            <a:extLst>
              <a:ext uri="{FF2B5EF4-FFF2-40B4-BE49-F238E27FC236}">
                <a16:creationId xmlns:a16="http://schemas.microsoft.com/office/drawing/2014/main" id="{2B18607C-24D0-4000-AF24-0EC1869BB0ED}"/>
              </a:ext>
            </a:extLst>
          </p:cNvPr>
          <p:cNvCxnSpPr>
            <a:cxnSpLocks/>
            <a:stCxn id="10" idx="3"/>
            <a:endCxn id="22" idx="1"/>
          </p:cNvCxnSpPr>
          <p:nvPr/>
        </p:nvCxnSpPr>
        <p:spPr>
          <a:xfrm>
            <a:off x="6323474" y="2881630"/>
            <a:ext cx="1399287" cy="8192"/>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15" name="Group 14">
            <a:extLst>
              <a:ext uri="{FF2B5EF4-FFF2-40B4-BE49-F238E27FC236}">
                <a16:creationId xmlns:a16="http://schemas.microsoft.com/office/drawing/2014/main" id="{3DCA4C08-A287-402E-94AF-C3944463D304}"/>
              </a:ext>
            </a:extLst>
          </p:cNvPr>
          <p:cNvGrpSpPr/>
          <p:nvPr/>
        </p:nvGrpSpPr>
        <p:grpSpPr>
          <a:xfrm>
            <a:off x="7722761" y="2576916"/>
            <a:ext cx="1567543" cy="572056"/>
            <a:chOff x="3867735" y="2577041"/>
            <a:chExt cx="1567543" cy="572056"/>
          </a:xfrm>
        </p:grpSpPr>
        <p:grpSp>
          <p:nvGrpSpPr>
            <p:cNvPr id="16" name="Group 15">
              <a:extLst>
                <a:ext uri="{FF2B5EF4-FFF2-40B4-BE49-F238E27FC236}">
                  <a16:creationId xmlns:a16="http://schemas.microsoft.com/office/drawing/2014/main" id="{518FED06-53FC-4F7C-A35B-74A7A1D0D012}"/>
                </a:ext>
              </a:extLst>
            </p:cNvPr>
            <p:cNvGrpSpPr/>
            <p:nvPr/>
          </p:nvGrpSpPr>
          <p:grpSpPr>
            <a:xfrm>
              <a:off x="3867735" y="2630797"/>
              <a:ext cx="1567543" cy="518300"/>
              <a:chOff x="5874072" y="1759973"/>
              <a:chExt cx="1567543" cy="518300"/>
            </a:xfrm>
          </p:grpSpPr>
          <p:sp>
            <p:nvSpPr>
              <p:cNvPr id="18" name="Rectangle 17">
                <a:extLst>
                  <a:ext uri="{FF2B5EF4-FFF2-40B4-BE49-F238E27FC236}">
                    <a16:creationId xmlns:a16="http://schemas.microsoft.com/office/drawing/2014/main" id="{5C710D95-0026-4A7D-9F42-000C3EF5CA3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907CB54-D0E3-446F-8AEA-5664C9B3752C}"/>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358EAE89-DC94-4E1C-9BC2-5E165FC443FA}"/>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0FBA9B26-9FEE-4584-B52D-492974B42868}"/>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30EAB2-9F5D-4760-A602-7E1AE72A7F8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7" name="TextBox 16">
              <a:extLst>
                <a:ext uri="{FF2B5EF4-FFF2-40B4-BE49-F238E27FC236}">
                  <a16:creationId xmlns:a16="http://schemas.microsoft.com/office/drawing/2014/main" id="{DF3D57D8-E7CA-456D-BB07-3DBB77A6BCCE}"/>
                </a:ext>
              </a:extLst>
            </p:cNvPr>
            <p:cNvSpPr txBox="1"/>
            <p:nvPr/>
          </p:nvSpPr>
          <p:spPr>
            <a:xfrm>
              <a:off x="5223304" y="2577041"/>
              <a:ext cx="198780" cy="307777"/>
            </a:xfrm>
            <a:prstGeom prst="rect">
              <a:avLst/>
            </a:prstGeom>
            <a:noFill/>
          </p:spPr>
          <p:txBody>
            <a:bodyPr wrap="square" rtlCol="0">
              <a:spAutoFit/>
            </a:bodyPr>
            <a:lstStyle/>
            <a:p>
              <a:r>
                <a:rPr lang="en-US" sz="1400" dirty="0"/>
                <a:t>4</a:t>
              </a:r>
            </a:p>
          </p:txBody>
        </p:sp>
      </p:grpSp>
      <p:grpSp>
        <p:nvGrpSpPr>
          <p:cNvPr id="23" name="Group 22">
            <a:extLst>
              <a:ext uri="{FF2B5EF4-FFF2-40B4-BE49-F238E27FC236}">
                <a16:creationId xmlns:a16="http://schemas.microsoft.com/office/drawing/2014/main" id="{0E740B45-D2F4-4506-BC21-A675511463B4}"/>
              </a:ext>
            </a:extLst>
          </p:cNvPr>
          <p:cNvGrpSpPr/>
          <p:nvPr/>
        </p:nvGrpSpPr>
        <p:grpSpPr>
          <a:xfrm>
            <a:off x="2564391" y="3539073"/>
            <a:ext cx="1567543" cy="572056"/>
            <a:chOff x="3867735" y="2577041"/>
            <a:chExt cx="1567543" cy="572056"/>
          </a:xfrm>
        </p:grpSpPr>
        <p:grpSp>
          <p:nvGrpSpPr>
            <p:cNvPr id="24" name="Group 23">
              <a:extLst>
                <a:ext uri="{FF2B5EF4-FFF2-40B4-BE49-F238E27FC236}">
                  <a16:creationId xmlns:a16="http://schemas.microsoft.com/office/drawing/2014/main" id="{2EC54D7E-BDC3-43D7-9290-F253867C106F}"/>
                </a:ext>
              </a:extLst>
            </p:cNvPr>
            <p:cNvGrpSpPr/>
            <p:nvPr/>
          </p:nvGrpSpPr>
          <p:grpSpPr>
            <a:xfrm>
              <a:off x="3867735" y="2630797"/>
              <a:ext cx="1567543" cy="518300"/>
              <a:chOff x="5874072" y="1759973"/>
              <a:chExt cx="1567543" cy="518300"/>
            </a:xfrm>
          </p:grpSpPr>
          <p:sp>
            <p:nvSpPr>
              <p:cNvPr id="26" name="Rectangle 25">
                <a:extLst>
                  <a:ext uri="{FF2B5EF4-FFF2-40B4-BE49-F238E27FC236}">
                    <a16:creationId xmlns:a16="http://schemas.microsoft.com/office/drawing/2014/main" id="{C41694C1-47E7-4138-9EC6-F6B56563338E}"/>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95E35A2A-1E68-40AA-A262-352C37A4C62D}"/>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694B83D-FCC6-4853-8DE8-6FEB1C9A3BE1}"/>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id="{59ABF0CF-324D-46D2-B6D0-F2265E016943}"/>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6AB905-B34B-4659-B10D-B3FF02470C64}"/>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5" name="TextBox 24">
              <a:extLst>
                <a:ext uri="{FF2B5EF4-FFF2-40B4-BE49-F238E27FC236}">
                  <a16:creationId xmlns:a16="http://schemas.microsoft.com/office/drawing/2014/main" id="{13C713AA-9D63-4E79-BDCA-9D0B099101A8}"/>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31" name="Connector: Curved 30">
            <a:extLst>
              <a:ext uri="{FF2B5EF4-FFF2-40B4-BE49-F238E27FC236}">
                <a16:creationId xmlns:a16="http://schemas.microsoft.com/office/drawing/2014/main" id="{EB003CAD-728B-40E8-ABD4-4FEDF57F4386}"/>
              </a:ext>
            </a:extLst>
          </p:cNvPr>
          <p:cNvCxnSpPr>
            <a:cxnSpLocks/>
            <a:stCxn id="30" idx="3"/>
            <a:endCxn id="10" idx="1"/>
          </p:cNvCxnSpPr>
          <p:nvPr/>
        </p:nvCxnSpPr>
        <p:spPr>
          <a:xfrm flipV="1">
            <a:off x="4131934" y="2881630"/>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grpSp>
        <p:nvGrpSpPr>
          <p:cNvPr id="32" name="Group 31">
            <a:extLst>
              <a:ext uri="{FF2B5EF4-FFF2-40B4-BE49-F238E27FC236}">
                <a16:creationId xmlns:a16="http://schemas.microsoft.com/office/drawing/2014/main" id="{32116FC5-FDC7-4C69-B4BD-200531CF8B0E}"/>
              </a:ext>
            </a:extLst>
          </p:cNvPr>
          <p:cNvGrpSpPr/>
          <p:nvPr/>
        </p:nvGrpSpPr>
        <p:grpSpPr>
          <a:xfrm>
            <a:off x="4908331" y="4864928"/>
            <a:ext cx="1567543" cy="518300"/>
            <a:chOff x="5874072" y="1759973"/>
            <a:chExt cx="1567543" cy="518300"/>
          </a:xfrm>
        </p:grpSpPr>
        <p:sp>
          <p:nvSpPr>
            <p:cNvPr id="33" name="Rectangle 32">
              <a:extLst>
                <a:ext uri="{FF2B5EF4-FFF2-40B4-BE49-F238E27FC236}">
                  <a16:creationId xmlns:a16="http://schemas.microsoft.com/office/drawing/2014/main" id="{146ECD94-BD95-4018-85AB-2DD40A71D6CA}"/>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19D7BABC-B75E-4B81-8B5E-FA2D97E48F58}"/>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4AA1C8-4357-45DB-BB2D-B4A49752F79D}"/>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Arrow: Right 35">
              <a:extLst>
                <a:ext uri="{FF2B5EF4-FFF2-40B4-BE49-F238E27FC236}">
                  <a16:creationId xmlns:a16="http://schemas.microsoft.com/office/drawing/2014/main" id="{C726827A-DC35-49BA-A34F-4D4CBFC17D5C}"/>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91EA38-6111-48C8-B7C3-7EAFEE223806}"/>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cxnSp>
        <p:nvCxnSpPr>
          <p:cNvPr id="38" name="Connector: Curved 37">
            <a:extLst>
              <a:ext uri="{FF2B5EF4-FFF2-40B4-BE49-F238E27FC236}">
                <a16:creationId xmlns:a16="http://schemas.microsoft.com/office/drawing/2014/main" id="{4D96A4EC-939A-4776-8ABD-1427A915A58C}"/>
              </a:ext>
            </a:extLst>
          </p:cNvPr>
          <p:cNvCxnSpPr>
            <a:cxnSpLocks/>
            <a:stCxn id="30" idx="3"/>
            <a:endCxn id="37" idx="1"/>
          </p:cNvCxnSpPr>
          <p:nvPr/>
        </p:nvCxnSpPr>
        <p:spPr>
          <a:xfrm>
            <a:off x="4131934" y="3851979"/>
            <a:ext cx="776397" cy="127209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40" name="TextBox 39">
            <a:extLst>
              <a:ext uri="{FF2B5EF4-FFF2-40B4-BE49-F238E27FC236}">
                <a16:creationId xmlns:a16="http://schemas.microsoft.com/office/drawing/2014/main" id="{99985F94-4CDB-4728-95EE-DD9F03D7D41F}"/>
              </a:ext>
            </a:extLst>
          </p:cNvPr>
          <p:cNvSpPr txBox="1"/>
          <p:nvPr/>
        </p:nvSpPr>
        <p:spPr>
          <a:xfrm>
            <a:off x="6090310" y="2591698"/>
            <a:ext cx="198780" cy="307777"/>
          </a:xfrm>
          <a:prstGeom prst="rect">
            <a:avLst/>
          </a:prstGeom>
          <a:noFill/>
        </p:spPr>
        <p:txBody>
          <a:bodyPr wrap="square" rtlCol="0">
            <a:spAutoFit/>
          </a:bodyPr>
          <a:lstStyle/>
          <a:p>
            <a:r>
              <a:rPr lang="en-US" sz="1400" dirty="0"/>
              <a:t>3</a:t>
            </a:r>
          </a:p>
        </p:txBody>
      </p:sp>
      <p:sp>
        <p:nvSpPr>
          <p:cNvPr id="41" name="TextBox 40">
            <a:extLst>
              <a:ext uri="{FF2B5EF4-FFF2-40B4-BE49-F238E27FC236}">
                <a16:creationId xmlns:a16="http://schemas.microsoft.com/office/drawing/2014/main" id="{DCCF9955-1FFA-4E32-91AE-973F04FA87D8}"/>
              </a:ext>
            </a:extLst>
          </p:cNvPr>
          <p:cNvSpPr txBox="1"/>
          <p:nvPr/>
        </p:nvSpPr>
        <p:spPr>
          <a:xfrm>
            <a:off x="6225126" y="4812274"/>
            <a:ext cx="198780" cy="307777"/>
          </a:xfrm>
          <a:prstGeom prst="rect">
            <a:avLst/>
          </a:prstGeom>
          <a:noFill/>
        </p:spPr>
        <p:txBody>
          <a:bodyPr wrap="square" rtlCol="0">
            <a:spAutoFit/>
          </a:bodyPr>
          <a:lstStyle/>
          <a:p>
            <a:r>
              <a:rPr lang="en-US" sz="1400" dirty="0"/>
              <a:t>4</a:t>
            </a:r>
          </a:p>
        </p:txBody>
      </p:sp>
      <p:sp>
        <p:nvSpPr>
          <p:cNvPr id="42" name="TextBox 41">
            <a:extLst>
              <a:ext uri="{FF2B5EF4-FFF2-40B4-BE49-F238E27FC236}">
                <a16:creationId xmlns:a16="http://schemas.microsoft.com/office/drawing/2014/main" id="{128B6A34-AE49-4367-96DE-D6D9C1368CFA}"/>
              </a:ext>
            </a:extLst>
          </p:cNvPr>
          <p:cNvSpPr txBox="1"/>
          <p:nvPr/>
        </p:nvSpPr>
        <p:spPr>
          <a:xfrm>
            <a:off x="8284605" y="825910"/>
            <a:ext cx="2943005" cy="369332"/>
          </a:xfrm>
          <a:prstGeom prst="rect">
            <a:avLst/>
          </a:prstGeom>
          <a:noFill/>
        </p:spPr>
        <p:txBody>
          <a:bodyPr wrap="square" rtlCol="0">
            <a:spAutoFit/>
          </a:bodyPr>
          <a:lstStyle/>
          <a:p>
            <a:r>
              <a:rPr lang="en-US" dirty="0"/>
              <a:t>Delay in the </a:t>
            </a:r>
            <a:r>
              <a:rPr lang="en-US" dirty="0" err="1"/>
              <a:t>bluebox</a:t>
            </a:r>
            <a:r>
              <a:rPr lang="en-US" dirty="0"/>
              <a:t> only.</a:t>
            </a:r>
          </a:p>
        </p:txBody>
      </p:sp>
    </p:spTree>
    <p:extLst>
      <p:ext uri="{BB962C8B-B14F-4D97-AF65-F5344CB8AC3E}">
        <p14:creationId xmlns:p14="http://schemas.microsoft.com/office/powerpoint/2010/main" val="175572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146F-15E0-41BC-8272-7CBB629CB7C1}"/>
              </a:ext>
            </a:extLst>
          </p:cNvPr>
          <p:cNvSpPr>
            <a:spLocks noGrp="1"/>
          </p:cNvSpPr>
          <p:nvPr>
            <p:ph type="title"/>
          </p:nvPr>
        </p:nvSpPr>
        <p:spPr/>
        <p:txBody>
          <a:bodyPr/>
          <a:lstStyle/>
          <a:p>
            <a:r>
              <a:rPr lang="en-US" dirty="0"/>
              <a:t>Modeling Transmission delay between two nodes</a:t>
            </a:r>
          </a:p>
        </p:txBody>
      </p:sp>
      <p:sp>
        <p:nvSpPr>
          <p:cNvPr id="3" name="Content Placeholder 2">
            <a:extLst>
              <a:ext uri="{FF2B5EF4-FFF2-40B4-BE49-F238E27FC236}">
                <a16:creationId xmlns:a16="http://schemas.microsoft.com/office/drawing/2014/main" id="{43A27DFC-E2BF-44EE-87F2-EA9BE1C9FF05}"/>
              </a:ext>
            </a:extLst>
          </p:cNvPr>
          <p:cNvSpPr>
            <a:spLocks noGrp="1"/>
          </p:cNvSpPr>
          <p:nvPr>
            <p:ph idx="1"/>
          </p:nvPr>
        </p:nvSpPr>
        <p:spPr/>
        <p:txBody>
          <a:bodyPr/>
          <a:lstStyle/>
          <a:p>
            <a:r>
              <a:rPr lang="en-US" dirty="0"/>
              <a:t>Two nodes connected with a wire has transmission delay</a:t>
            </a:r>
          </a:p>
          <a:p>
            <a:r>
              <a:rPr lang="en-US" dirty="0"/>
              <a:t>Network object creates channels between nodes and sets the delays. The </a:t>
            </a:r>
            <a:r>
              <a:rPr lang="en-US" dirty="0" err="1"/>
              <a:t>getDelay</a:t>
            </a:r>
            <a:r>
              <a:rPr lang="en-US" dirty="0"/>
              <a:t>(</a:t>
            </a:r>
            <a:r>
              <a:rPr lang="en-US" dirty="0" err="1"/>
              <a:t>fromNode</a:t>
            </a:r>
            <a:r>
              <a:rPr lang="en-US" dirty="0"/>
              <a:t>, </a:t>
            </a:r>
            <a:r>
              <a:rPr lang="en-US" dirty="0" err="1"/>
              <a:t>toNode</a:t>
            </a:r>
            <a:r>
              <a:rPr lang="en-US" dirty="0"/>
              <a:t>) is useful in determining the delay from one node to another.</a:t>
            </a:r>
          </a:p>
          <a:p>
            <a:endParaRPr lang="en-US" dirty="0"/>
          </a:p>
        </p:txBody>
      </p:sp>
    </p:spTree>
    <p:extLst>
      <p:ext uri="{BB962C8B-B14F-4D97-AF65-F5344CB8AC3E}">
        <p14:creationId xmlns:p14="http://schemas.microsoft.com/office/powerpoint/2010/main" val="3312011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7D8A-23A6-4D4E-B56E-3F49C903EF31}"/>
              </a:ext>
            </a:extLst>
          </p:cNvPr>
          <p:cNvSpPr>
            <a:spLocks noGrp="1"/>
          </p:cNvSpPr>
          <p:nvPr>
            <p:ph type="title"/>
          </p:nvPr>
        </p:nvSpPr>
        <p:spPr/>
        <p:txBody>
          <a:bodyPr/>
          <a:lstStyle/>
          <a:p>
            <a:r>
              <a:rPr lang="en-US" dirty="0"/>
              <a:t>Path mechanism</a:t>
            </a:r>
          </a:p>
        </p:txBody>
      </p:sp>
      <p:sp>
        <p:nvSpPr>
          <p:cNvPr id="3" name="Content Placeholder 2">
            <a:extLst>
              <a:ext uri="{FF2B5EF4-FFF2-40B4-BE49-F238E27FC236}">
                <a16:creationId xmlns:a16="http://schemas.microsoft.com/office/drawing/2014/main" id="{BFFACA6A-87F2-42BE-82F0-85F06ACEE3F1}"/>
              </a:ext>
            </a:extLst>
          </p:cNvPr>
          <p:cNvSpPr>
            <a:spLocks noGrp="1"/>
          </p:cNvSpPr>
          <p:nvPr>
            <p:ph idx="1"/>
          </p:nvPr>
        </p:nvSpPr>
        <p:spPr>
          <a:xfrm>
            <a:off x="838200" y="1825625"/>
            <a:ext cx="9559315" cy="4090725"/>
          </a:xfrm>
        </p:spPr>
        <p:txBody>
          <a:bodyPr>
            <a:normAutofit fontScale="92500" lnSpcReduction="10000"/>
          </a:bodyPr>
          <a:lstStyle/>
          <a:p>
            <a:r>
              <a:rPr lang="en-US" dirty="0"/>
              <a:t>When a node receives some data, the delivery rate, the channel, and the queue all together works. First, the data is push to the queue, then delivery rate decides packets it can process. Next, for each outgoing packet, it removes the packet from the queue, adds a delay to the packet and schedules delivery to the next node (found from the path), and puts into the channel/pipe.</a:t>
            </a:r>
          </a:p>
          <a:p>
            <a:r>
              <a:rPr lang="en-US" dirty="0"/>
              <a:t>Path has a client, and nodes. The last node acts as the server. Server has no running thread. When it receives packets, it immediately acknowledges the packets.</a:t>
            </a:r>
          </a:p>
          <a:p>
            <a:r>
              <a:rPr lang="en-US" dirty="0"/>
              <a:t>Every packet has a reference to the Path object. This is useful for a node to identify next destination node for the packet.</a:t>
            </a:r>
          </a:p>
        </p:txBody>
      </p:sp>
    </p:spTree>
    <p:extLst>
      <p:ext uri="{BB962C8B-B14F-4D97-AF65-F5344CB8AC3E}">
        <p14:creationId xmlns:p14="http://schemas.microsoft.com/office/powerpoint/2010/main" val="28935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30D8-5C7E-4EA8-9FDB-DC17A774983B}"/>
              </a:ext>
            </a:extLst>
          </p:cNvPr>
          <p:cNvSpPr>
            <a:spLocks noGrp="1"/>
          </p:cNvSpPr>
          <p:nvPr>
            <p:ph type="title"/>
          </p:nvPr>
        </p:nvSpPr>
        <p:spPr/>
        <p:txBody>
          <a:bodyPr/>
          <a:lstStyle/>
          <a:p>
            <a:r>
              <a:rPr lang="en-US" dirty="0"/>
              <a:t>Uncontrolled Thread-based simulation</a:t>
            </a:r>
          </a:p>
        </p:txBody>
      </p:sp>
      <p:sp>
        <p:nvSpPr>
          <p:cNvPr id="3" name="Content Placeholder 2">
            <a:extLst>
              <a:ext uri="{FF2B5EF4-FFF2-40B4-BE49-F238E27FC236}">
                <a16:creationId xmlns:a16="http://schemas.microsoft.com/office/drawing/2014/main" id="{45CFF6F8-C43F-407F-9F9E-06BE8A5E21FB}"/>
              </a:ext>
            </a:extLst>
          </p:cNvPr>
          <p:cNvSpPr>
            <a:spLocks noGrp="1"/>
          </p:cNvSpPr>
          <p:nvPr>
            <p:ph idx="1"/>
          </p:nvPr>
        </p:nvSpPr>
        <p:spPr/>
        <p:txBody>
          <a:bodyPr/>
          <a:lstStyle/>
          <a:p>
            <a:r>
              <a:rPr lang="en-US" dirty="0"/>
              <a:t>Each element in the network has its own thread </a:t>
            </a:r>
          </a:p>
          <a:p>
            <a:r>
              <a:rPr lang="en-US" dirty="0"/>
              <a:t>All threads start at the beginning of the simulation</a:t>
            </a:r>
          </a:p>
          <a:p>
            <a:r>
              <a:rPr lang="en-US" dirty="0"/>
              <a:t>Simulator collects data periodically</a:t>
            </a:r>
          </a:p>
          <a:p>
            <a:r>
              <a:rPr lang="en-US" dirty="0"/>
              <a:t>All threads stop at the end of the simulation</a:t>
            </a:r>
          </a:p>
          <a:p>
            <a:endParaRPr lang="en-US" dirty="0"/>
          </a:p>
        </p:txBody>
      </p:sp>
    </p:spTree>
    <p:extLst>
      <p:ext uri="{BB962C8B-B14F-4D97-AF65-F5344CB8AC3E}">
        <p14:creationId xmlns:p14="http://schemas.microsoft.com/office/powerpoint/2010/main" val="2004880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F296-B42E-4867-8C85-E58C8A726506}"/>
              </a:ext>
            </a:extLst>
          </p:cNvPr>
          <p:cNvSpPr>
            <a:spLocks noGrp="1"/>
          </p:cNvSpPr>
          <p:nvPr>
            <p:ph type="title"/>
          </p:nvPr>
        </p:nvSpPr>
        <p:spPr/>
        <p:txBody>
          <a:bodyPr/>
          <a:lstStyle/>
          <a:p>
            <a:r>
              <a:rPr lang="en-US" dirty="0"/>
              <a:t>Uncontrolled Simulation </a:t>
            </a:r>
          </a:p>
        </p:txBody>
      </p:sp>
      <p:sp>
        <p:nvSpPr>
          <p:cNvPr id="3" name="Content Placeholder 2">
            <a:extLst>
              <a:ext uri="{FF2B5EF4-FFF2-40B4-BE49-F238E27FC236}">
                <a16:creationId xmlns:a16="http://schemas.microsoft.com/office/drawing/2014/main" id="{786D904D-2554-4953-89BC-6B6F371CD217}"/>
              </a:ext>
            </a:extLst>
          </p:cNvPr>
          <p:cNvSpPr>
            <a:spLocks noGrp="1"/>
          </p:cNvSpPr>
          <p:nvPr>
            <p:ph idx="1"/>
          </p:nvPr>
        </p:nvSpPr>
        <p:spPr/>
        <p:txBody>
          <a:bodyPr>
            <a:normAutofit lnSpcReduction="10000"/>
          </a:bodyPr>
          <a:lstStyle/>
          <a:p>
            <a:r>
              <a:rPr lang="en-US" dirty="0"/>
              <a:t>Each node, client, and server has their own threads and runs asynchronously. </a:t>
            </a:r>
          </a:p>
          <a:p>
            <a:r>
              <a:rPr lang="en-US" dirty="0"/>
              <a:t>Time resolution: </a:t>
            </a:r>
            <a:r>
              <a:rPr lang="en-US" dirty="0" err="1"/>
              <a:t>ms</a:t>
            </a:r>
            <a:r>
              <a:rPr lang="en-US" dirty="0"/>
              <a:t> (</a:t>
            </a:r>
            <a:r>
              <a:rPr lang="en-US" dirty="0" err="1"/>
              <a:t>mili</a:t>
            </a:r>
            <a:r>
              <a:rPr lang="en-US" dirty="0"/>
              <a:t>-seconds)</a:t>
            </a:r>
          </a:p>
          <a:p>
            <a:r>
              <a:rPr lang="en-US" dirty="0"/>
              <a:t>Everything works with the same resolution. This has some side-effects:</a:t>
            </a:r>
          </a:p>
          <a:p>
            <a:pPr lvl="1"/>
            <a:r>
              <a:rPr lang="en-US" dirty="0"/>
              <a:t>A client does not actually send data every </a:t>
            </a:r>
            <a:r>
              <a:rPr lang="en-US" dirty="0" err="1"/>
              <a:t>ms.</a:t>
            </a:r>
            <a:r>
              <a:rPr lang="en-US" dirty="0"/>
              <a:t> So, in some </a:t>
            </a:r>
            <a:r>
              <a:rPr lang="en-US" dirty="0" err="1"/>
              <a:t>ms</a:t>
            </a:r>
            <a:r>
              <a:rPr lang="en-US" dirty="0"/>
              <a:t>, it’s possible that it sends more data than the delivery rate, which will overflow the queue. How to resolve that? Change delivery rate to per second. Need to make sure data sent over 1 second is close to the delivery rate. </a:t>
            </a:r>
          </a:p>
          <a:p>
            <a:pPr lvl="1"/>
            <a:r>
              <a:rPr lang="en-US" dirty="0"/>
              <a:t>We don’t know how much each thread will block. It might be several </a:t>
            </a:r>
            <a:r>
              <a:rPr lang="en-US" dirty="0" err="1"/>
              <a:t>ms.</a:t>
            </a:r>
            <a:r>
              <a:rPr lang="en-US" dirty="0"/>
              <a:t> For nodes, it’s better to send all the data for missing </a:t>
            </a:r>
            <a:r>
              <a:rPr lang="en-US" dirty="0" err="1"/>
              <a:t>ms.</a:t>
            </a:r>
            <a:endParaRPr lang="en-US" dirty="0"/>
          </a:p>
        </p:txBody>
      </p:sp>
    </p:spTree>
    <p:extLst>
      <p:ext uri="{BB962C8B-B14F-4D97-AF65-F5344CB8AC3E}">
        <p14:creationId xmlns:p14="http://schemas.microsoft.com/office/powerpoint/2010/main" val="41550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80F1-CE84-45BD-8557-F2E7403E86E9}"/>
              </a:ext>
            </a:extLst>
          </p:cNvPr>
          <p:cNvSpPr>
            <a:spLocks noGrp="1"/>
          </p:cNvSpPr>
          <p:nvPr>
            <p:ph type="title"/>
          </p:nvPr>
        </p:nvSpPr>
        <p:spPr/>
        <p:txBody>
          <a:bodyPr/>
          <a:lstStyle/>
          <a:p>
            <a:r>
              <a:rPr lang="en-US" dirty="0"/>
              <a:t>Controlled Simulation</a:t>
            </a:r>
          </a:p>
        </p:txBody>
      </p:sp>
      <p:sp>
        <p:nvSpPr>
          <p:cNvPr id="3" name="Content Placeholder 2">
            <a:extLst>
              <a:ext uri="{FF2B5EF4-FFF2-40B4-BE49-F238E27FC236}">
                <a16:creationId xmlns:a16="http://schemas.microsoft.com/office/drawing/2014/main" id="{E5289360-FFD8-411F-94C9-DC7B62109F91}"/>
              </a:ext>
            </a:extLst>
          </p:cNvPr>
          <p:cNvSpPr>
            <a:spLocks noGrp="1"/>
          </p:cNvSpPr>
          <p:nvPr>
            <p:ph idx="1"/>
          </p:nvPr>
        </p:nvSpPr>
        <p:spPr/>
        <p:txBody>
          <a:bodyPr/>
          <a:lstStyle/>
          <a:p>
            <a:r>
              <a:rPr lang="en-US" dirty="0"/>
              <a:t>Simulation algorithm ensures all the nodes, clients and server runs based on synchronized time-steps. All the calculations for a timestep must be completed before the next timestep begins.</a:t>
            </a:r>
          </a:p>
        </p:txBody>
      </p:sp>
    </p:spTree>
    <p:extLst>
      <p:ext uri="{BB962C8B-B14F-4D97-AF65-F5344CB8AC3E}">
        <p14:creationId xmlns:p14="http://schemas.microsoft.com/office/powerpoint/2010/main" val="255631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DDFE-8797-4BF9-94BB-67E7381177A9}"/>
              </a:ext>
            </a:extLst>
          </p:cNvPr>
          <p:cNvSpPr>
            <a:spLocks noGrp="1"/>
          </p:cNvSpPr>
          <p:nvPr>
            <p:ph type="title"/>
          </p:nvPr>
        </p:nvSpPr>
        <p:spPr/>
        <p:txBody>
          <a:bodyPr/>
          <a:lstStyle/>
          <a:p>
            <a:r>
              <a:rPr lang="en-US" dirty="0"/>
              <a:t>Delivery mechanism</a:t>
            </a:r>
          </a:p>
        </p:txBody>
      </p:sp>
      <p:sp>
        <p:nvSpPr>
          <p:cNvPr id="3" name="Content Placeholder 2">
            <a:extLst>
              <a:ext uri="{FF2B5EF4-FFF2-40B4-BE49-F238E27FC236}">
                <a16:creationId xmlns:a16="http://schemas.microsoft.com/office/drawing/2014/main" id="{A7DE9BE2-E908-4A2A-8B30-BF0121953300}"/>
              </a:ext>
            </a:extLst>
          </p:cNvPr>
          <p:cNvSpPr>
            <a:spLocks noGrp="1"/>
          </p:cNvSpPr>
          <p:nvPr>
            <p:ph idx="1"/>
          </p:nvPr>
        </p:nvSpPr>
        <p:spPr>
          <a:xfrm>
            <a:off x="838200" y="1825625"/>
            <a:ext cx="5962095" cy="4351338"/>
          </a:xfrm>
        </p:spPr>
        <p:txBody>
          <a:bodyPr>
            <a:normAutofit/>
          </a:bodyPr>
          <a:lstStyle/>
          <a:p>
            <a:r>
              <a:rPr lang="en-US" sz="1400" dirty="0"/>
              <a:t>A previous node calls </a:t>
            </a:r>
            <a:r>
              <a:rPr lang="en-US" sz="1400" dirty="0" err="1"/>
              <a:t>onIncomingPacket</a:t>
            </a:r>
            <a:r>
              <a:rPr lang="en-US" sz="1400" dirty="0"/>
              <a:t> of the next node to deliver the packet.</a:t>
            </a:r>
          </a:p>
          <a:p>
            <a:r>
              <a:rPr lang="en-US" sz="1400" dirty="0"/>
              <a:t>When a packet arrives at a node:</a:t>
            </a:r>
          </a:p>
          <a:p>
            <a:pPr lvl="1"/>
            <a:r>
              <a:rPr lang="en-US" sz="1400" dirty="0"/>
              <a:t>It joins the queue</a:t>
            </a:r>
          </a:p>
          <a:p>
            <a:pPr lvl="1"/>
            <a:r>
              <a:rPr lang="en-US" sz="1400" dirty="0"/>
              <a:t>Packets </a:t>
            </a:r>
            <a:r>
              <a:rPr lang="en-US" sz="1400" dirty="0" err="1"/>
              <a:t>curNode</a:t>
            </a:r>
            <a:r>
              <a:rPr lang="en-US" sz="1400" dirty="0"/>
              <a:t> and </a:t>
            </a:r>
            <a:r>
              <a:rPr lang="en-US" sz="1400" dirty="0" err="1"/>
              <a:t>nextNode</a:t>
            </a:r>
            <a:r>
              <a:rPr lang="en-US" sz="1400" dirty="0"/>
              <a:t> (using the path object) is updated</a:t>
            </a:r>
          </a:p>
          <a:p>
            <a:pPr lvl="1"/>
            <a:r>
              <a:rPr lang="en-US" sz="1400" dirty="0"/>
              <a:t>Does nothing else.</a:t>
            </a:r>
          </a:p>
          <a:p>
            <a:pPr lvl="1"/>
            <a:endParaRPr lang="en-US" sz="1400" dirty="0"/>
          </a:p>
          <a:p>
            <a:r>
              <a:rPr lang="en-US" sz="1400" dirty="0"/>
              <a:t>On each simulation step:</a:t>
            </a:r>
          </a:p>
          <a:p>
            <a:pPr lvl="1"/>
            <a:r>
              <a:rPr lang="en-US" sz="1400" dirty="0"/>
              <a:t>Put some packets from the queue to the pipe constraint by the delivery rate of the node.</a:t>
            </a:r>
          </a:p>
          <a:p>
            <a:pPr lvl="1"/>
            <a:r>
              <a:rPr lang="en-US" sz="1400" dirty="0"/>
              <a:t>When a packet joins the pipe, its </a:t>
            </a:r>
            <a:r>
              <a:rPr lang="en-US" sz="1400" dirty="0" err="1"/>
              <a:t>nodeLeaveAt</a:t>
            </a:r>
            <a:r>
              <a:rPr lang="en-US" sz="1400" dirty="0"/>
              <a:t> is updated by the current timestep and delay of the transmission between </a:t>
            </a:r>
            <a:r>
              <a:rPr lang="en-US" sz="1400" dirty="0" err="1"/>
              <a:t>currentNode</a:t>
            </a:r>
            <a:r>
              <a:rPr lang="en-US" sz="1400" dirty="0"/>
              <a:t> and </a:t>
            </a:r>
            <a:r>
              <a:rPr lang="en-US" sz="1400" dirty="0" err="1"/>
              <a:t>destinationNode</a:t>
            </a:r>
            <a:r>
              <a:rPr lang="en-US" sz="1400" dirty="0"/>
              <a:t>.</a:t>
            </a:r>
          </a:p>
          <a:p>
            <a:pPr lvl="1"/>
            <a:r>
              <a:rPr lang="en-US" sz="1400" dirty="0"/>
              <a:t>Remove packets from pipe, which have </a:t>
            </a:r>
            <a:r>
              <a:rPr lang="en-US" sz="1400" dirty="0" err="1"/>
              <a:t>nodeLeaveAt</a:t>
            </a:r>
            <a:r>
              <a:rPr lang="en-US" sz="1400" dirty="0"/>
              <a:t> is &lt;= timestep, and send to destination nodes </a:t>
            </a:r>
          </a:p>
          <a:p>
            <a:pPr lvl="1"/>
            <a:endParaRPr lang="en-US" sz="1400" dirty="0"/>
          </a:p>
        </p:txBody>
      </p:sp>
      <p:grpSp>
        <p:nvGrpSpPr>
          <p:cNvPr id="4" name="Group 3">
            <a:extLst>
              <a:ext uri="{FF2B5EF4-FFF2-40B4-BE49-F238E27FC236}">
                <a16:creationId xmlns:a16="http://schemas.microsoft.com/office/drawing/2014/main" id="{D65B9C6E-E39C-431E-B86E-3C6307DA93D3}"/>
              </a:ext>
            </a:extLst>
          </p:cNvPr>
          <p:cNvGrpSpPr/>
          <p:nvPr/>
        </p:nvGrpSpPr>
        <p:grpSpPr>
          <a:xfrm>
            <a:off x="8955069" y="1825625"/>
            <a:ext cx="1567543" cy="518300"/>
            <a:chOff x="5874072" y="1759973"/>
            <a:chExt cx="1567543" cy="518300"/>
          </a:xfrm>
        </p:grpSpPr>
        <p:sp>
          <p:nvSpPr>
            <p:cNvPr id="5" name="Rectangle 4">
              <a:extLst>
                <a:ext uri="{FF2B5EF4-FFF2-40B4-BE49-F238E27FC236}">
                  <a16:creationId xmlns:a16="http://schemas.microsoft.com/office/drawing/2014/main" id="{24D7D4A2-4C77-4E96-B529-0E8B7A993F8D}"/>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852EA1D-8E25-4E7D-8B15-015B3F4D3B3B}"/>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174242A-6E7E-4FCA-9B2E-B2FC955B56D9}"/>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Arrow: Right 7">
              <a:extLst>
                <a:ext uri="{FF2B5EF4-FFF2-40B4-BE49-F238E27FC236}">
                  <a16:creationId xmlns:a16="http://schemas.microsoft.com/office/drawing/2014/main" id="{A37D5CB8-F98F-43F3-A912-CAC0C34A3DC6}"/>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2C224A-F386-46AE-8445-BA441CF7B9B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10" name="TextBox 9">
            <a:extLst>
              <a:ext uri="{FF2B5EF4-FFF2-40B4-BE49-F238E27FC236}">
                <a16:creationId xmlns:a16="http://schemas.microsoft.com/office/drawing/2014/main" id="{F524F74C-1787-4AF5-8D0E-3DB2EE4A5660}"/>
              </a:ext>
            </a:extLst>
          </p:cNvPr>
          <p:cNvSpPr txBox="1"/>
          <p:nvPr/>
        </p:nvSpPr>
        <p:spPr>
          <a:xfrm>
            <a:off x="8167456" y="1027906"/>
            <a:ext cx="1074198" cy="369332"/>
          </a:xfrm>
          <a:prstGeom prst="rect">
            <a:avLst/>
          </a:prstGeom>
          <a:noFill/>
        </p:spPr>
        <p:txBody>
          <a:bodyPr wrap="square" rtlCol="0">
            <a:spAutoFit/>
          </a:bodyPr>
          <a:lstStyle/>
          <a:p>
            <a:r>
              <a:rPr lang="en-US" dirty="0"/>
              <a:t>queue</a:t>
            </a:r>
          </a:p>
        </p:txBody>
      </p:sp>
      <p:sp>
        <p:nvSpPr>
          <p:cNvPr id="11" name="TextBox 10">
            <a:extLst>
              <a:ext uri="{FF2B5EF4-FFF2-40B4-BE49-F238E27FC236}">
                <a16:creationId xmlns:a16="http://schemas.microsoft.com/office/drawing/2014/main" id="{EA294256-5526-42F1-9AB3-7D5D9FC38219}"/>
              </a:ext>
            </a:extLst>
          </p:cNvPr>
          <p:cNvSpPr txBox="1"/>
          <p:nvPr/>
        </p:nvSpPr>
        <p:spPr>
          <a:xfrm>
            <a:off x="10099124" y="1018604"/>
            <a:ext cx="1468480" cy="369332"/>
          </a:xfrm>
          <a:prstGeom prst="rect">
            <a:avLst/>
          </a:prstGeom>
          <a:noFill/>
        </p:spPr>
        <p:txBody>
          <a:bodyPr wrap="square" rtlCol="0">
            <a:spAutoFit/>
          </a:bodyPr>
          <a:lstStyle/>
          <a:p>
            <a:r>
              <a:rPr lang="en-US" dirty="0"/>
              <a:t>Pipe/wire</a:t>
            </a:r>
          </a:p>
        </p:txBody>
      </p:sp>
      <p:cxnSp>
        <p:nvCxnSpPr>
          <p:cNvPr id="13" name="Straight Arrow Connector 12">
            <a:extLst>
              <a:ext uri="{FF2B5EF4-FFF2-40B4-BE49-F238E27FC236}">
                <a16:creationId xmlns:a16="http://schemas.microsoft.com/office/drawing/2014/main" id="{D710A05A-3BC1-4861-88BF-D381C98304A5}"/>
              </a:ext>
            </a:extLst>
          </p:cNvPr>
          <p:cNvCxnSpPr>
            <a:stCxn id="10" idx="2"/>
            <a:endCxn id="6" idx="0"/>
          </p:cNvCxnSpPr>
          <p:nvPr/>
        </p:nvCxnSpPr>
        <p:spPr>
          <a:xfrm>
            <a:off x="8704555" y="1397238"/>
            <a:ext cx="664172" cy="50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E40866-BECA-47E6-9B44-B2FBE3408F87}"/>
              </a:ext>
            </a:extLst>
          </p:cNvPr>
          <p:cNvCxnSpPr>
            <a:cxnSpLocks/>
          </p:cNvCxnSpPr>
          <p:nvPr/>
        </p:nvCxnSpPr>
        <p:spPr>
          <a:xfrm flipH="1">
            <a:off x="10153201" y="1387936"/>
            <a:ext cx="512474" cy="64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45A4BA-4C8B-4887-8612-FD4D9D55EB74}"/>
              </a:ext>
            </a:extLst>
          </p:cNvPr>
          <p:cNvSpPr txBox="1"/>
          <p:nvPr/>
        </p:nvSpPr>
        <p:spPr>
          <a:xfrm>
            <a:off x="7951488" y="2941250"/>
            <a:ext cx="3616116" cy="646331"/>
          </a:xfrm>
          <a:prstGeom prst="rect">
            <a:avLst/>
          </a:prstGeom>
          <a:noFill/>
        </p:spPr>
        <p:txBody>
          <a:bodyPr wrap="square" rtlCol="0">
            <a:spAutoFit/>
          </a:bodyPr>
          <a:lstStyle/>
          <a:p>
            <a:r>
              <a:rPr lang="en-US" dirty="0"/>
              <a:t>Single event queue to order the packets everywhere.</a:t>
            </a:r>
          </a:p>
        </p:txBody>
      </p:sp>
    </p:spTree>
    <p:extLst>
      <p:ext uri="{BB962C8B-B14F-4D97-AF65-F5344CB8AC3E}">
        <p14:creationId xmlns:p14="http://schemas.microsoft.com/office/powerpoint/2010/main" val="375002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FB77-32BE-406C-8149-37DB9E1B6BF7}"/>
              </a:ext>
            </a:extLst>
          </p:cNvPr>
          <p:cNvSpPr>
            <a:spLocks noGrp="1"/>
          </p:cNvSpPr>
          <p:nvPr>
            <p:ph type="title"/>
          </p:nvPr>
        </p:nvSpPr>
        <p:spPr/>
        <p:txBody>
          <a:bodyPr/>
          <a:lstStyle/>
          <a:p>
            <a:r>
              <a:rPr lang="en-US"/>
              <a:t>Model with Event Queue</a:t>
            </a:r>
          </a:p>
        </p:txBody>
      </p:sp>
      <p:sp>
        <p:nvSpPr>
          <p:cNvPr id="3" name="Content Placeholder 2">
            <a:extLst>
              <a:ext uri="{FF2B5EF4-FFF2-40B4-BE49-F238E27FC236}">
                <a16:creationId xmlns:a16="http://schemas.microsoft.com/office/drawing/2014/main" id="{711D7E82-FA2B-4D8B-B07E-35E94FA483C1}"/>
              </a:ext>
            </a:extLst>
          </p:cNvPr>
          <p:cNvSpPr>
            <a:spLocks noGrp="1"/>
          </p:cNvSpPr>
          <p:nvPr>
            <p:ph idx="1"/>
          </p:nvPr>
        </p:nvSpPr>
        <p:spPr/>
        <p:txBody>
          <a:bodyPr>
            <a:normAutofit lnSpcReduction="10000"/>
          </a:bodyPr>
          <a:lstStyle/>
          <a:p>
            <a:r>
              <a:rPr lang="en-US" dirty="0"/>
              <a:t>Resolution parameter in Nodes and Clients are not used in Event Queue model</a:t>
            </a:r>
          </a:p>
          <a:p>
            <a:r>
              <a:rPr lang="en-US" dirty="0" err="1"/>
              <a:t>EventQueue</a:t>
            </a:r>
            <a:r>
              <a:rPr lang="en-US" dirty="0"/>
              <a:t> with actual time will create </a:t>
            </a:r>
            <a:r>
              <a:rPr lang="en-US" b="1" dirty="0"/>
              <a:t>time gaps </a:t>
            </a:r>
            <a:r>
              <a:rPr lang="en-US" dirty="0"/>
              <a:t>in creating and routing packets, because of processing of events. So, instead, we create simulation timestep which increases by 1 after each step. The resolution parameter says whether it’s a </a:t>
            </a:r>
            <a:r>
              <a:rPr lang="en-US" dirty="0" err="1"/>
              <a:t>ms</a:t>
            </a:r>
            <a:r>
              <a:rPr lang="en-US" dirty="0"/>
              <a:t>/</a:t>
            </a:r>
            <a:r>
              <a:rPr lang="en-US" dirty="0" err="1"/>
              <a:t>mcs</a:t>
            </a:r>
            <a:r>
              <a:rPr lang="en-US" dirty="0"/>
              <a:t>/ns. A lot of other parameters are defined in </a:t>
            </a:r>
            <a:r>
              <a:rPr lang="en-US" dirty="0" err="1"/>
              <a:t>ms</a:t>
            </a:r>
            <a:r>
              <a:rPr lang="en-US" dirty="0"/>
              <a:t>/s. So, we need to adjust their calculations based on simulation timestep unit.</a:t>
            </a:r>
          </a:p>
          <a:p>
            <a:r>
              <a:rPr lang="en-US" dirty="0"/>
              <a:t>Heap is sometime reconstructed and events with the same time can be reordered. So, we need to serialize events by adding microseconds.</a:t>
            </a:r>
          </a:p>
        </p:txBody>
      </p:sp>
    </p:spTree>
    <p:extLst>
      <p:ext uri="{BB962C8B-B14F-4D97-AF65-F5344CB8AC3E}">
        <p14:creationId xmlns:p14="http://schemas.microsoft.com/office/powerpoint/2010/main" val="200806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493D-F2E8-46C3-A547-911E124EB9F8}"/>
              </a:ext>
            </a:extLst>
          </p:cNvPr>
          <p:cNvSpPr>
            <a:spLocks noGrp="1"/>
          </p:cNvSpPr>
          <p:nvPr>
            <p:ph type="title"/>
          </p:nvPr>
        </p:nvSpPr>
        <p:spPr/>
        <p:txBody>
          <a:bodyPr/>
          <a:lstStyle/>
          <a:p>
            <a:r>
              <a:rPr lang="en-US" dirty="0"/>
              <a:t>Transmission delay in MS</a:t>
            </a:r>
          </a:p>
        </p:txBody>
      </p:sp>
      <p:sp>
        <p:nvSpPr>
          <p:cNvPr id="3" name="Content Placeholder 2">
            <a:extLst>
              <a:ext uri="{FF2B5EF4-FFF2-40B4-BE49-F238E27FC236}">
                <a16:creationId xmlns:a16="http://schemas.microsoft.com/office/drawing/2014/main" id="{A1DD7359-0EBE-4A37-B0D8-ADB0C7585AF8}"/>
              </a:ext>
            </a:extLst>
          </p:cNvPr>
          <p:cNvSpPr>
            <a:spLocks noGrp="1"/>
          </p:cNvSpPr>
          <p:nvPr>
            <p:ph idx="1"/>
          </p:nvPr>
        </p:nvSpPr>
        <p:spPr/>
        <p:txBody>
          <a:bodyPr/>
          <a:lstStyle/>
          <a:p>
            <a:pPr marL="0" indent="0">
              <a:buNone/>
            </a:pPr>
            <a:r>
              <a:rPr lang="en-US" dirty="0"/>
              <a:t>Transmission delay is the amount of time required to push one BYTE to a channel: A 20 B packet requires: </a:t>
            </a:r>
          </a:p>
          <a:p>
            <a:pPr marL="0" indent="0">
              <a:buNone/>
            </a:pPr>
            <a:r>
              <a:rPr lang="en-US" dirty="0"/>
              <a:t>20 * </a:t>
            </a:r>
            <a:r>
              <a:rPr lang="en-US" dirty="0" err="1"/>
              <a:t>transmissionDelayPerByte</a:t>
            </a:r>
            <a:r>
              <a:rPr lang="en-US" dirty="0"/>
              <a:t> amount of time.</a:t>
            </a:r>
          </a:p>
          <a:p>
            <a:pPr marL="0" indent="0">
              <a:buNone/>
            </a:pPr>
            <a:endParaRPr lang="en-US" dirty="0"/>
          </a:p>
          <a:p>
            <a:pPr marL="0" indent="0">
              <a:buNone/>
            </a:pPr>
            <a:r>
              <a:rPr lang="en-US" dirty="0"/>
              <a:t>If </a:t>
            </a:r>
            <a:r>
              <a:rPr lang="en-US" b="1" dirty="0" err="1"/>
              <a:t>transmissionDelayPerByte</a:t>
            </a:r>
            <a:r>
              <a:rPr lang="en-US" dirty="0"/>
              <a:t> is 0.0001ms, it would take 0.002 </a:t>
            </a:r>
            <a:r>
              <a:rPr lang="en-US" dirty="0" err="1"/>
              <a:t>ms</a:t>
            </a:r>
            <a:r>
              <a:rPr lang="en-US" dirty="0"/>
              <a:t> or 2 </a:t>
            </a:r>
            <a:r>
              <a:rPr lang="en-US"/>
              <a:t>micro seconds </a:t>
            </a:r>
            <a:r>
              <a:rPr lang="en-US" dirty="0"/>
              <a:t>to push the packet into a channel. </a:t>
            </a:r>
          </a:p>
          <a:p>
            <a:endParaRPr lang="en-US" dirty="0"/>
          </a:p>
        </p:txBody>
      </p:sp>
    </p:spTree>
    <p:extLst>
      <p:ext uri="{BB962C8B-B14F-4D97-AF65-F5344CB8AC3E}">
        <p14:creationId xmlns:p14="http://schemas.microsoft.com/office/powerpoint/2010/main" val="317171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9BCD-2DDB-49AE-A814-1FC20D297545}"/>
              </a:ext>
            </a:extLst>
          </p:cNvPr>
          <p:cNvSpPr>
            <a:spLocks noGrp="1"/>
          </p:cNvSpPr>
          <p:nvPr>
            <p:ph type="title"/>
          </p:nvPr>
        </p:nvSpPr>
        <p:spPr/>
        <p:txBody>
          <a:bodyPr/>
          <a:lstStyle/>
          <a:p>
            <a:r>
              <a:rPr lang="en-US" dirty="0"/>
              <a:t>Where there will be no queuing</a:t>
            </a:r>
          </a:p>
        </p:txBody>
      </p:sp>
      <p:sp>
        <p:nvSpPr>
          <p:cNvPr id="3" name="Content Placeholder 2">
            <a:extLst>
              <a:ext uri="{FF2B5EF4-FFF2-40B4-BE49-F238E27FC236}">
                <a16:creationId xmlns:a16="http://schemas.microsoft.com/office/drawing/2014/main" id="{62CDB0F8-7CA7-423C-8485-0B4986D5C0B4}"/>
              </a:ext>
            </a:extLst>
          </p:cNvPr>
          <p:cNvSpPr>
            <a:spLocks noGrp="1"/>
          </p:cNvSpPr>
          <p:nvPr>
            <p:ph idx="1"/>
          </p:nvPr>
        </p:nvSpPr>
        <p:spPr/>
        <p:txBody>
          <a:bodyPr>
            <a:normAutofit fontScale="92500" lnSpcReduction="10000"/>
          </a:bodyPr>
          <a:lstStyle/>
          <a:p>
            <a:pPr marL="0" indent="0">
              <a:buNone/>
            </a:pPr>
            <a:r>
              <a:rPr lang="en-US" dirty="0"/>
              <a:t>Let’s say our queue size is 5 and 5 packets arrived at time 1000Here are the events that will happen:</a:t>
            </a:r>
          </a:p>
          <a:p>
            <a:pPr marL="0" indent="0">
              <a:buNone/>
            </a:pPr>
            <a:r>
              <a:rPr lang="en-US" dirty="0"/>
              <a:t>Arrive p1</a:t>
            </a:r>
          </a:p>
          <a:p>
            <a:pPr marL="0" indent="0">
              <a:buNone/>
            </a:pPr>
            <a:r>
              <a:rPr lang="en-US" dirty="0"/>
              <a:t>Channel p1 (because as queue was empty, p1 will be pushed to the channel at 1000)</a:t>
            </a:r>
          </a:p>
          <a:p>
            <a:pPr marL="0" indent="0">
              <a:buNone/>
            </a:pPr>
            <a:r>
              <a:rPr lang="en-US" dirty="0"/>
              <a:t>Arrive p2</a:t>
            </a:r>
          </a:p>
          <a:p>
            <a:pPr marL="0" indent="0">
              <a:buNone/>
            </a:pPr>
            <a:r>
              <a:rPr lang="en-US" dirty="0"/>
              <a:t>Channel p2</a:t>
            </a:r>
          </a:p>
          <a:p>
            <a:pPr marL="0" indent="0">
              <a:buNone/>
            </a:pPr>
            <a:r>
              <a:rPr lang="en-US" dirty="0" err="1"/>
              <a:t>Arri</a:t>
            </a:r>
            <a:r>
              <a:rPr lang="en-US" dirty="0"/>
              <a:t>…</a:t>
            </a:r>
          </a:p>
          <a:p>
            <a:pPr marL="0" indent="0">
              <a:buNone/>
            </a:pPr>
            <a:r>
              <a:rPr lang="en-US" dirty="0"/>
              <a:t>Because even if we had [A1, A2, A3, A4, A5] in the event queue at time 1000. Each of the arrival event will be put before the pending arrival events. So, queue will never have </a:t>
            </a:r>
            <a:r>
              <a:rPr lang="en-US"/>
              <a:t>more than 1 item.</a:t>
            </a:r>
            <a:endParaRPr lang="en-US" dirty="0"/>
          </a:p>
          <a:p>
            <a:pPr marL="0" indent="0">
              <a:buNone/>
            </a:pPr>
            <a:endParaRPr lang="en-US" dirty="0"/>
          </a:p>
        </p:txBody>
      </p:sp>
    </p:spTree>
    <p:extLst>
      <p:ext uri="{BB962C8B-B14F-4D97-AF65-F5344CB8AC3E}">
        <p14:creationId xmlns:p14="http://schemas.microsoft.com/office/powerpoint/2010/main" val="289341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11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75-A0AD-4F54-9037-FD8B876ACF52}"/>
              </a:ext>
            </a:extLst>
          </p:cNvPr>
          <p:cNvSpPr>
            <a:spLocks noGrp="1"/>
          </p:cNvSpPr>
          <p:nvPr>
            <p:ph type="title"/>
          </p:nvPr>
        </p:nvSpPr>
        <p:spPr/>
        <p:txBody>
          <a:bodyPr/>
          <a:lstStyle/>
          <a:p>
            <a:r>
              <a:rPr lang="en-US" dirty="0"/>
              <a:t>Simple control system</a:t>
            </a:r>
          </a:p>
        </p:txBody>
      </p:sp>
      <p:sp>
        <p:nvSpPr>
          <p:cNvPr id="3" name="Content Placeholder 2">
            <a:extLst>
              <a:ext uri="{FF2B5EF4-FFF2-40B4-BE49-F238E27FC236}">
                <a16:creationId xmlns:a16="http://schemas.microsoft.com/office/drawing/2014/main" id="{C2C79370-DC47-4418-8951-637493398ED7}"/>
              </a:ext>
            </a:extLst>
          </p:cNvPr>
          <p:cNvSpPr>
            <a:spLocks noGrp="1"/>
          </p:cNvSpPr>
          <p:nvPr>
            <p:ph idx="1"/>
          </p:nvPr>
        </p:nvSpPr>
        <p:spPr/>
        <p:txBody>
          <a:bodyPr/>
          <a:lstStyle/>
          <a:p>
            <a:r>
              <a:rPr lang="en-US" dirty="0"/>
              <a:t>A learning sender</a:t>
            </a:r>
          </a:p>
          <a:p>
            <a:r>
              <a:rPr lang="en-US" dirty="0"/>
              <a:t>The </a:t>
            </a:r>
            <a:r>
              <a:rPr lang="en-US" dirty="0" err="1"/>
              <a:t>bbr</a:t>
            </a:r>
            <a:r>
              <a:rPr lang="en-US" dirty="0"/>
              <a:t> system has </a:t>
            </a:r>
            <a:r>
              <a:rPr lang="en-US" dirty="0" err="1"/>
              <a:t>adhoc</a:t>
            </a:r>
            <a:r>
              <a:rPr lang="en-US" dirty="0"/>
              <a:t> assumptions</a:t>
            </a:r>
          </a:p>
          <a:p>
            <a:r>
              <a:rPr lang="en-US" dirty="0"/>
              <a:t>Learn noise</a:t>
            </a:r>
          </a:p>
          <a:p>
            <a:r>
              <a:rPr lang="en-US" dirty="0"/>
              <a:t>Getting a large </a:t>
            </a:r>
            <a:r>
              <a:rPr lang="en-US" dirty="0" err="1"/>
              <a:t>ttl</a:t>
            </a:r>
            <a:r>
              <a:rPr lang="en-US" dirty="0"/>
              <a:t> does not reflect network congestion properly</a:t>
            </a:r>
          </a:p>
          <a:p>
            <a:r>
              <a:rPr lang="en-US" dirty="0"/>
              <a:t>Beliefs that can adapt fast. Round trip time bounds given a path.</a:t>
            </a:r>
          </a:p>
          <a:p>
            <a:r>
              <a:rPr lang="en-US" dirty="0"/>
              <a:t>How can we estimate the actual roundtrip time.</a:t>
            </a:r>
          </a:p>
        </p:txBody>
      </p:sp>
    </p:spTree>
    <p:extLst>
      <p:ext uri="{BB962C8B-B14F-4D97-AF65-F5344CB8AC3E}">
        <p14:creationId xmlns:p14="http://schemas.microsoft.com/office/powerpoint/2010/main" val="73502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1DEC-9C9F-4990-BD0D-66AF656B129A}"/>
              </a:ext>
            </a:extLst>
          </p:cNvPr>
          <p:cNvSpPr>
            <a:spLocks noGrp="1"/>
          </p:cNvSpPr>
          <p:nvPr>
            <p:ph type="title"/>
          </p:nvPr>
        </p:nvSpPr>
        <p:spPr/>
        <p:txBody>
          <a:bodyPr/>
          <a:lstStyle/>
          <a:p>
            <a:r>
              <a:rPr lang="en-US" dirty="0"/>
              <a:t>Packet level sim</a:t>
            </a:r>
          </a:p>
        </p:txBody>
      </p:sp>
      <p:sp>
        <p:nvSpPr>
          <p:cNvPr id="3" name="Content Placeholder 2">
            <a:extLst>
              <a:ext uri="{FF2B5EF4-FFF2-40B4-BE49-F238E27FC236}">
                <a16:creationId xmlns:a16="http://schemas.microsoft.com/office/drawing/2014/main" id="{1891DBD6-5CFE-4569-A923-B26D6878C78B}"/>
              </a:ext>
            </a:extLst>
          </p:cNvPr>
          <p:cNvSpPr>
            <a:spLocks noGrp="1"/>
          </p:cNvSpPr>
          <p:nvPr>
            <p:ph idx="1"/>
          </p:nvPr>
        </p:nvSpPr>
        <p:spPr/>
        <p:txBody>
          <a:bodyPr/>
          <a:lstStyle/>
          <a:p>
            <a:r>
              <a:rPr lang="en-US" dirty="0"/>
              <a:t>Multi-node network.</a:t>
            </a:r>
          </a:p>
        </p:txBody>
      </p:sp>
    </p:spTree>
    <p:extLst>
      <p:ext uri="{BB962C8B-B14F-4D97-AF65-F5344CB8AC3E}">
        <p14:creationId xmlns:p14="http://schemas.microsoft.com/office/powerpoint/2010/main" val="123738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768C-DCDB-44C8-94AE-55B9D9247B2A}"/>
              </a:ext>
            </a:extLst>
          </p:cNvPr>
          <p:cNvSpPr>
            <a:spLocks noGrp="1"/>
          </p:cNvSpPr>
          <p:nvPr>
            <p:ph type="title"/>
          </p:nvPr>
        </p:nvSpPr>
        <p:spPr/>
        <p:txBody>
          <a:bodyPr/>
          <a:lstStyle/>
          <a:p>
            <a:r>
              <a:rPr lang="en-US" dirty="0"/>
              <a:t>NS3</a:t>
            </a:r>
          </a:p>
        </p:txBody>
      </p:sp>
      <p:sp>
        <p:nvSpPr>
          <p:cNvPr id="3" name="Content Placeholder 2">
            <a:extLst>
              <a:ext uri="{FF2B5EF4-FFF2-40B4-BE49-F238E27FC236}">
                <a16:creationId xmlns:a16="http://schemas.microsoft.com/office/drawing/2014/main" id="{ABB93275-C4B1-4CE1-A2F4-A08CAD61C6AA}"/>
              </a:ext>
            </a:extLst>
          </p:cNvPr>
          <p:cNvSpPr>
            <a:spLocks noGrp="1"/>
          </p:cNvSpPr>
          <p:nvPr>
            <p:ph idx="1"/>
          </p:nvPr>
        </p:nvSpPr>
        <p:spPr/>
        <p:txBody>
          <a:bodyPr/>
          <a:lstStyle/>
          <a:p>
            <a:r>
              <a:rPr lang="en-US" dirty="0"/>
              <a:t>Do the </a:t>
            </a:r>
            <a:r>
              <a:rPr lang="en-US"/>
              <a:t>same operations on NS3</a:t>
            </a:r>
          </a:p>
        </p:txBody>
      </p:sp>
    </p:spTree>
    <p:extLst>
      <p:ext uri="{BB962C8B-B14F-4D97-AF65-F5344CB8AC3E}">
        <p14:creationId xmlns:p14="http://schemas.microsoft.com/office/powerpoint/2010/main" val="299206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4B47-38DB-4A5D-BE23-3D53A4FDC082}"/>
              </a:ext>
            </a:extLst>
          </p:cNvPr>
          <p:cNvSpPr>
            <a:spLocks noGrp="1"/>
          </p:cNvSpPr>
          <p:nvPr>
            <p:ph type="title"/>
          </p:nvPr>
        </p:nvSpPr>
        <p:spPr/>
        <p:txBody>
          <a:bodyPr/>
          <a:lstStyle/>
          <a:p>
            <a:r>
              <a:rPr lang="en-US" dirty="0"/>
              <a:t>What does a sender know about traffic?</a:t>
            </a:r>
          </a:p>
        </p:txBody>
      </p:sp>
      <p:sp>
        <p:nvSpPr>
          <p:cNvPr id="3" name="Content Placeholder 2">
            <a:extLst>
              <a:ext uri="{FF2B5EF4-FFF2-40B4-BE49-F238E27FC236}">
                <a16:creationId xmlns:a16="http://schemas.microsoft.com/office/drawing/2014/main" id="{2B55E802-4A84-471D-91CF-635329A5EEAF}"/>
              </a:ext>
            </a:extLst>
          </p:cNvPr>
          <p:cNvSpPr>
            <a:spLocks noGrp="1"/>
          </p:cNvSpPr>
          <p:nvPr>
            <p:ph idx="1"/>
          </p:nvPr>
        </p:nvSpPr>
        <p:spPr/>
        <p:txBody>
          <a:bodyPr>
            <a:normAutofit lnSpcReduction="10000"/>
          </a:bodyPr>
          <a:lstStyle/>
          <a:p>
            <a:r>
              <a:rPr lang="en-US" dirty="0"/>
              <a:t>Source</a:t>
            </a:r>
          </a:p>
          <a:p>
            <a:r>
              <a:rPr lang="en-US" dirty="0"/>
              <a:t>Destination (might be our path identifier at a given period)</a:t>
            </a:r>
          </a:p>
          <a:p>
            <a:r>
              <a:rPr lang="en-US" dirty="0"/>
              <a:t>Date and time</a:t>
            </a:r>
          </a:p>
          <a:p>
            <a:r>
              <a:rPr lang="en-US" dirty="0"/>
              <a:t>Packet distribution over several factors</a:t>
            </a:r>
          </a:p>
          <a:p>
            <a:r>
              <a:rPr lang="en-US" dirty="0"/>
              <a:t>RTT</a:t>
            </a:r>
          </a:p>
          <a:p>
            <a:r>
              <a:rPr lang="en-US" dirty="0"/>
              <a:t>Neither </a:t>
            </a:r>
            <a:r>
              <a:rPr lang="en-US" dirty="0" err="1"/>
              <a:t>RTProp</a:t>
            </a:r>
            <a:r>
              <a:rPr lang="en-US" dirty="0"/>
              <a:t>, nor </a:t>
            </a:r>
            <a:r>
              <a:rPr lang="en-US" dirty="0" err="1"/>
              <a:t>BtlBw</a:t>
            </a:r>
            <a:endParaRPr lang="en-US" dirty="0"/>
          </a:p>
          <a:p>
            <a:r>
              <a:rPr lang="en-US" dirty="0"/>
              <a:t>IP addresses, ports of source and </a:t>
            </a:r>
            <a:r>
              <a:rPr lang="en-US" dirty="0" err="1"/>
              <a:t>dest</a:t>
            </a:r>
            <a:r>
              <a:rPr lang="en-US" dirty="0"/>
              <a:t>, ethernet addresses of source but not always the </a:t>
            </a:r>
            <a:r>
              <a:rPr lang="en-US" dirty="0" err="1"/>
              <a:t>dest</a:t>
            </a:r>
            <a:r>
              <a:rPr lang="en-US" dirty="0"/>
              <a:t> (indirect communication).</a:t>
            </a:r>
          </a:p>
          <a:p>
            <a:r>
              <a:rPr lang="en-US" dirty="0"/>
              <a:t>Does it know about the ACK strategy? </a:t>
            </a:r>
          </a:p>
          <a:p>
            <a:endParaRPr lang="en-US" dirty="0"/>
          </a:p>
        </p:txBody>
      </p:sp>
    </p:spTree>
    <p:extLst>
      <p:ext uri="{BB962C8B-B14F-4D97-AF65-F5344CB8AC3E}">
        <p14:creationId xmlns:p14="http://schemas.microsoft.com/office/powerpoint/2010/main" val="156866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56B9-B0D9-45EE-8B76-5DF4D0E454B7}"/>
              </a:ext>
            </a:extLst>
          </p:cNvPr>
          <p:cNvSpPr>
            <a:spLocks noGrp="1"/>
          </p:cNvSpPr>
          <p:nvPr>
            <p:ph type="title"/>
          </p:nvPr>
        </p:nvSpPr>
        <p:spPr/>
        <p:txBody>
          <a:bodyPr/>
          <a:lstStyle/>
          <a:p>
            <a:r>
              <a:rPr lang="en-US" dirty="0"/>
              <a:t>What is the goal RTT (=Actual </a:t>
            </a:r>
            <a:r>
              <a:rPr lang="en-US" dirty="0" err="1"/>
              <a:t>RTProp</a:t>
            </a:r>
            <a:r>
              <a:rPr lang="en-US" dirty="0"/>
              <a:t>?)</a:t>
            </a:r>
          </a:p>
        </p:txBody>
      </p:sp>
      <p:sp>
        <p:nvSpPr>
          <p:cNvPr id="3" name="Content Placeholder 2">
            <a:extLst>
              <a:ext uri="{FF2B5EF4-FFF2-40B4-BE49-F238E27FC236}">
                <a16:creationId xmlns:a16="http://schemas.microsoft.com/office/drawing/2014/main" id="{E8FA29E4-1A7F-4264-9AC6-02D49199ADB6}"/>
              </a:ext>
            </a:extLst>
          </p:cNvPr>
          <p:cNvSpPr>
            <a:spLocks noGrp="1"/>
          </p:cNvSpPr>
          <p:nvPr>
            <p:ph idx="1"/>
          </p:nvPr>
        </p:nvSpPr>
        <p:spPr/>
        <p:txBody>
          <a:bodyPr/>
          <a:lstStyle/>
          <a:p>
            <a:r>
              <a:rPr lang="en-US" dirty="0"/>
              <a:t>The goal RTT needs to be determined by a model which adapts fast</a:t>
            </a:r>
          </a:p>
          <a:p>
            <a:r>
              <a:rPr lang="en-US" dirty="0"/>
              <a:t>Adaption rate at a given state</a:t>
            </a:r>
          </a:p>
          <a:p>
            <a:r>
              <a:rPr lang="en-US" dirty="0"/>
              <a:t>Can we only think of estimating </a:t>
            </a:r>
            <a:r>
              <a:rPr lang="en-US" dirty="0" err="1"/>
              <a:t>RTProp</a:t>
            </a:r>
            <a:r>
              <a:rPr lang="en-US" dirty="0"/>
              <a:t> and optimizing goal RTT?</a:t>
            </a:r>
          </a:p>
          <a:p>
            <a:r>
              <a:rPr lang="en-US" dirty="0"/>
              <a:t>What can RTT trend in a short time span indicate?</a:t>
            </a:r>
          </a:p>
          <a:p>
            <a:r>
              <a:rPr lang="en-US" dirty="0"/>
              <a:t>Traffic changes based on the time on the day, day of the week, day of the month, or year, etc. Traffic changes based on real world events. Traffic also changes due to network topology and path selection process.</a:t>
            </a:r>
          </a:p>
          <a:p>
            <a:endParaRPr lang="en-US" dirty="0"/>
          </a:p>
        </p:txBody>
      </p:sp>
    </p:spTree>
    <p:extLst>
      <p:ext uri="{BB962C8B-B14F-4D97-AF65-F5344CB8AC3E}">
        <p14:creationId xmlns:p14="http://schemas.microsoft.com/office/powerpoint/2010/main" val="18109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BDDF-4BE4-43A5-8630-5393E2EDF8B8}"/>
              </a:ext>
            </a:extLst>
          </p:cNvPr>
          <p:cNvSpPr>
            <a:spLocks noGrp="1"/>
          </p:cNvSpPr>
          <p:nvPr>
            <p:ph type="title"/>
          </p:nvPr>
        </p:nvSpPr>
        <p:spPr/>
        <p:txBody>
          <a:bodyPr/>
          <a:lstStyle/>
          <a:p>
            <a:r>
              <a:rPr lang="en-US" dirty="0"/>
              <a:t>BBR	</a:t>
            </a:r>
          </a:p>
        </p:txBody>
      </p:sp>
      <p:sp>
        <p:nvSpPr>
          <p:cNvPr id="3" name="Content Placeholder 2">
            <a:extLst>
              <a:ext uri="{FF2B5EF4-FFF2-40B4-BE49-F238E27FC236}">
                <a16:creationId xmlns:a16="http://schemas.microsoft.com/office/drawing/2014/main" id="{82FF8997-ED57-44EB-9EE7-F48217795F13}"/>
              </a:ext>
            </a:extLst>
          </p:cNvPr>
          <p:cNvSpPr>
            <a:spLocks noGrp="1"/>
          </p:cNvSpPr>
          <p:nvPr>
            <p:ph idx="1"/>
          </p:nvPr>
        </p:nvSpPr>
        <p:spPr/>
        <p:txBody>
          <a:bodyPr/>
          <a:lstStyle/>
          <a:p>
            <a:r>
              <a:rPr lang="en-US" dirty="0"/>
              <a:t>In a time window for a connection,</a:t>
            </a:r>
          </a:p>
          <a:p>
            <a:pPr lvl="1"/>
            <a:r>
              <a:rPr lang="en-US" dirty="0"/>
              <a:t>Estimate </a:t>
            </a:r>
            <a:r>
              <a:rPr lang="en-US" dirty="0" err="1"/>
              <a:t>RTProp</a:t>
            </a:r>
            <a:endParaRPr lang="en-US" dirty="0"/>
          </a:p>
          <a:p>
            <a:pPr lvl="1"/>
            <a:r>
              <a:rPr lang="en-US" dirty="0"/>
              <a:t>Estimate </a:t>
            </a:r>
            <a:r>
              <a:rPr lang="en-US" dirty="0" err="1"/>
              <a:t>BtlBw</a:t>
            </a:r>
            <a:endParaRPr lang="en-US" dirty="0"/>
          </a:p>
          <a:p>
            <a:pPr lvl="1"/>
            <a:r>
              <a:rPr lang="en-US" dirty="0"/>
              <a:t>Estimate both only one at every ACK based on a check</a:t>
            </a:r>
          </a:p>
          <a:p>
            <a:pPr lvl="1"/>
            <a:r>
              <a:rPr lang="en-US" dirty="0"/>
              <a:t>Pacing delivery</a:t>
            </a:r>
          </a:p>
          <a:p>
            <a:pPr lvl="1"/>
            <a:endParaRPr lang="en-US" dirty="0"/>
          </a:p>
        </p:txBody>
      </p:sp>
    </p:spTree>
    <p:extLst>
      <p:ext uri="{BB962C8B-B14F-4D97-AF65-F5344CB8AC3E}">
        <p14:creationId xmlns:p14="http://schemas.microsoft.com/office/powerpoint/2010/main" val="312221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14F43-FF0F-4765-9E22-D4EB8B547359}"/>
              </a:ext>
            </a:extLst>
          </p:cNvPr>
          <p:cNvSpPr/>
          <p:nvPr/>
        </p:nvSpPr>
        <p:spPr>
          <a:xfrm>
            <a:off x="1977970" y="194289"/>
            <a:ext cx="1217795" cy="518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Client 1</a:t>
            </a:r>
          </a:p>
        </p:txBody>
      </p:sp>
      <p:sp>
        <p:nvSpPr>
          <p:cNvPr id="5" name="Rectangle 4">
            <a:extLst>
              <a:ext uri="{FF2B5EF4-FFF2-40B4-BE49-F238E27FC236}">
                <a16:creationId xmlns:a16="http://schemas.microsoft.com/office/drawing/2014/main" id="{31D5EF34-D497-4028-9896-C669212CCD06}"/>
              </a:ext>
            </a:extLst>
          </p:cNvPr>
          <p:cNvSpPr/>
          <p:nvPr/>
        </p:nvSpPr>
        <p:spPr>
          <a:xfrm>
            <a:off x="479291" y="1230811"/>
            <a:ext cx="1217795" cy="51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2</a:t>
            </a:r>
          </a:p>
        </p:txBody>
      </p:sp>
      <p:sp>
        <p:nvSpPr>
          <p:cNvPr id="6" name="Rectangle 5">
            <a:extLst>
              <a:ext uri="{FF2B5EF4-FFF2-40B4-BE49-F238E27FC236}">
                <a16:creationId xmlns:a16="http://schemas.microsoft.com/office/drawing/2014/main" id="{3EE916F8-315A-4969-9EA2-39212661897D}"/>
              </a:ext>
            </a:extLst>
          </p:cNvPr>
          <p:cNvSpPr/>
          <p:nvPr/>
        </p:nvSpPr>
        <p:spPr>
          <a:xfrm>
            <a:off x="718177" y="4120558"/>
            <a:ext cx="1217795" cy="518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Client 3</a:t>
            </a:r>
          </a:p>
        </p:txBody>
      </p:sp>
      <p:grpSp>
        <p:nvGrpSpPr>
          <p:cNvPr id="13" name="Group 12">
            <a:extLst>
              <a:ext uri="{FF2B5EF4-FFF2-40B4-BE49-F238E27FC236}">
                <a16:creationId xmlns:a16="http://schemas.microsoft.com/office/drawing/2014/main" id="{A4C796AE-D53B-49BB-8905-464E48497150}"/>
              </a:ext>
            </a:extLst>
          </p:cNvPr>
          <p:cNvGrpSpPr/>
          <p:nvPr/>
        </p:nvGrpSpPr>
        <p:grpSpPr>
          <a:xfrm>
            <a:off x="3734999" y="1477261"/>
            <a:ext cx="1567543" cy="518300"/>
            <a:chOff x="5874072" y="1759973"/>
            <a:chExt cx="1567543" cy="518300"/>
          </a:xfrm>
        </p:grpSpPr>
        <p:sp>
          <p:nvSpPr>
            <p:cNvPr id="8" name="Rectangle 7">
              <a:extLst>
                <a:ext uri="{FF2B5EF4-FFF2-40B4-BE49-F238E27FC236}">
                  <a16:creationId xmlns:a16="http://schemas.microsoft.com/office/drawing/2014/main" id="{56D7752C-E020-4936-8AFB-F92D7DCE8EAC}"/>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65133A8-EF76-4830-BB1A-D3E8A1EC2D37}"/>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E69ECACD-D309-4852-93E3-168936F48D6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1DBD7EF7-298C-4A40-B61C-A61ED932F342}"/>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E9CA42-DB0F-4084-822E-10839CC9995C}"/>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14606E7-AA02-4D4C-AD7A-D6462AD2EA76}"/>
              </a:ext>
            </a:extLst>
          </p:cNvPr>
          <p:cNvGrpSpPr/>
          <p:nvPr/>
        </p:nvGrpSpPr>
        <p:grpSpPr>
          <a:xfrm>
            <a:off x="2890263" y="4120558"/>
            <a:ext cx="1567543" cy="518300"/>
            <a:chOff x="5874072" y="1759973"/>
            <a:chExt cx="1567543" cy="518300"/>
          </a:xfrm>
        </p:grpSpPr>
        <p:sp>
          <p:nvSpPr>
            <p:cNvPr id="15" name="Rectangle 14">
              <a:extLst>
                <a:ext uri="{FF2B5EF4-FFF2-40B4-BE49-F238E27FC236}">
                  <a16:creationId xmlns:a16="http://schemas.microsoft.com/office/drawing/2014/main" id="{FB26B63B-01DC-4B87-A328-CF846E638F20}"/>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27B53D0-1C49-4A1F-A5A1-E8B11B0F21D3}"/>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A456C8CB-5D30-46D9-9227-B5F11315BA48}"/>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298A273D-0B1A-41F5-8714-1947B6BF56C9}"/>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FBE7CC4-D487-460B-A26D-28CB137AC7C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9C4DBD5-0149-4ED3-82B4-AFFE30B726C8}"/>
              </a:ext>
            </a:extLst>
          </p:cNvPr>
          <p:cNvSpPr/>
          <p:nvPr/>
        </p:nvSpPr>
        <p:spPr>
          <a:xfrm>
            <a:off x="6219050" y="2942196"/>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2</a:t>
            </a:r>
          </a:p>
        </p:txBody>
      </p:sp>
      <p:sp>
        <p:nvSpPr>
          <p:cNvPr id="27" name="Rectangle 26">
            <a:extLst>
              <a:ext uri="{FF2B5EF4-FFF2-40B4-BE49-F238E27FC236}">
                <a16:creationId xmlns:a16="http://schemas.microsoft.com/office/drawing/2014/main" id="{E938732B-347E-4303-8A8B-071FB9C2023D}"/>
              </a:ext>
            </a:extLst>
          </p:cNvPr>
          <p:cNvSpPr/>
          <p:nvPr/>
        </p:nvSpPr>
        <p:spPr>
          <a:xfrm>
            <a:off x="6219050" y="1477261"/>
            <a:ext cx="1217795" cy="5183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Server 1</a:t>
            </a:r>
          </a:p>
        </p:txBody>
      </p:sp>
      <p:cxnSp>
        <p:nvCxnSpPr>
          <p:cNvPr id="29" name="Connector: Curved 28">
            <a:extLst>
              <a:ext uri="{FF2B5EF4-FFF2-40B4-BE49-F238E27FC236}">
                <a16:creationId xmlns:a16="http://schemas.microsoft.com/office/drawing/2014/main" id="{74F5EF49-411F-4446-9DD1-26D22E55C7EB}"/>
              </a:ext>
            </a:extLst>
          </p:cNvPr>
          <p:cNvCxnSpPr>
            <a:stCxn id="4" idx="3"/>
            <a:endCxn id="12" idx="1"/>
          </p:cNvCxnSpPr>
          <p:nvPr/>
        </p:nvCxnSpPr>
        <p:spPr>
          <a:xfrm>
            <a:off x="3195765" y="453439"/>
            <a:ext cx="539234" cy="1282972"/>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8E272FA-F1DC-43A9-849F-531F0F72B571}"/>
              </a:ext>
            </a:extLst>
          </p:cNvPr>
          <p:cNvCxnSpPr>
            <a:cxnSpLocks/>
            <a:stCxn id="5" idx="3"/>
            <a:endCxn id="81" idx="1"/>
          </p:cNvCxnSpPr>
          <p:nvPr/>
        </p:nvCxnSpPr>
        <p:spPr>
          <a:xfrm flipH="1">
            <a:off x="1543459" y="1489961"/>
            <a:ext cx="153627" cy="1216799"/>
          </a:xfrm>
          <a:prstGeom prst="curvedConnector5">
            <a:avLst>
              <a:gd name="adj1" fmla="val -148802"/>
              <a:gd name="adj2" fmla="val 50000"/>
              <a:gd name="adj3" fmla="val 248802"/>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3" name="Connector: Curved 32">
            <a:extLst>
              <a:ext uri="{FF2B5EF4-FFF2-40B4-BE49-F238E27FC236}">
                <a16:creationId xmlns:a16="http://schemas.microsoft.com/office/drawing/2014/main" id="{29838571-1C23-4AA6-A5EC-C7738A5BF7F6}"/>
              </a:ext>
            </a:extLst>
          </p:cNvPr>
          <p:cNvCxnSpPr>
            <a:cxnSpLocks/>
            <a:stCxn id="12" idx="3"/>
            <a:endCxn id="27" idx="1"/>
          </p:cNvCxnSpPr>
          <p:nvPr/>
        </p:nvCxnSpPr>
        <p:spPr>
          <a:xfrm>
            <a:off x="5302542" y="1736411"/>
            <a:ext cx="916508" cy="12700"/>
          </a:xfrm>
          <a:prstGeom prst="curvedConnector3">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97440C2-00DA-460A-BA3C-E52DE81E68D0}"/>
              </a:ext>
            </a:extLst>
          </p:cNvPr>
          <p:cNvCxnSpPr>
            <a:cxnSpLocks/>
            <a:stCxn id="25" idx="3"/>
            <a:endCxn id="26" idx="1"/>
          </p:cNvCxnSpPr>
          <p:nvPr/>
        </p:nvCxnSpPr>
        <p:spPr>
          <a:xfrm>
            <a:off x="5499539" y="3055388"/>
            <a:ext cx="719511" cy="145958"/>
          </a:xfrm>
          <a:prstGeom prst="curvedConnector3">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39" name="Connector: Curved 38">
            <a:extLst>
              <a:ext uri="{FF2B5EF4-FFF2-40B4-BE49-F238E27FC236}">
                <a16:creationId xmlns:a16="http://schemas.microsoft.com/office/drawing/2014/main" id="{154636C2-8F28-4CEF-BD63-0A6175B25D1D}"/>
              </a:ext>
            </a:extLst>
          </p:cNvPr>
          <p:cNvCxnSpPr>
            <a:cxnSpLocks/>
            <a:stCxn id="12" idx="3"/>
            <a:endCxn id="25" idx="0"/>
          </p:cNvCxnSpPr>
          <p:nvPr/>
        </p:nvCxnSpPr>
        <p:spPr>
          <a:xfrm flipH="1">
            <a:off x="4715768" y="1736411"/>
            <a:ext cx="586774" cy="1059827"/>
          </a:xfrm>
          <a:prstGeom prst="curvedConnector4">
            <a:avLst>
              <a:gd name="adj1" fmla="val -38959"/>
              <a:gd name="adj2" fmla="val 62226"/>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43" name="Connector: Curved 42">
            <a:extLst>
              <a:ext uri="{FF2B5EF4-FFF2-40B4-BE49-F238E27FC236}">
                <a16:creationId xmlns:a16="http://schemas.microsoft.com/office/drawing/2014/main" id="{CFCACE52-B23F-4B50-8C67-CC23E7172146}"/>
              </a:ext>
            </a:extLst>
          </p:cNvPr>
          <p:cNvCxnSpPr>
            <a:cxnSpLocks/>
            <a:stCxn id="19" idx="3"/>
            <a:endCxn id="25" idx="1"/>
          </p:cNvCxnSpPr>
          <p:nvPr/>
        </p:nvCxnSpPr>
        <p:spPr>
          <a:xfrm flipH="1" flipV="1">
            <a:off x="3931996" y="3055388"/>
            <a:ext cx="525810" cy="1324320"/>
          </a:xfrm>
          <a:prstGeom prst="curvedConnector5">
            <a:avLst>
              <a:gd name="adj1" fmla="val -43476"/>
              <a:gd name="adj2" fmla="val 50000"/>
              <a:gd name="adj3" fmla="val 143476"/>
            </a:avLst>
          </a:prstGeom>
          <a:ln w="12700">
            <a:tailEnd type="triangle"/>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419BFBF0-5AE2-4FF2-A9CC-3E69DACA4A7B}"/>
              </a:ext>
            </a:extLst>
          </p:cNvPr>
          <p:cNvCxnSpPr>
            <a:cxnSpLocks/>
            <a:stCxn id="6" idx="3"/>
            <a:endCxn id="19" idx="1"/>
          </p:cNvCxnSpPr>
          <p:nvPr/>
        </p:nvCxnSpPr>
        <p:spPr>
          <a:xfrm>
            <a:off x="1935972" y="4379708"/>
            <a:ext cx="954291" cy="127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3135F7FB-CE46-4655-9A1C-3BC7EA484240}"/>
              </a:ext>
            </a:extLst>
          </p:cNvPr>
          <p:cNvSpPr txBox="1"/>
          <p:nvPr/>
        </p:nvSpPr>
        <p:spPr>
          <a:xfrm>
            <a:off x="8300533" y="329105"/>
            <a:ext cx="3135366" cy="7694414"/>
          </a:xfrm>
          <a:prstGeom prst="rect">
            <a:avLst/>
          </a:prstGeom>
          <a:noFill/>
        </p:spPr>
        <p:txBody>
          <a:bodyPr wrap="square" rtlCol="0">
            <a:spAutoFit/>
          </a:bodyPr>
          <a:lstStyle/>
          <a:p>
            <a:r>
              <a:rPr lang="en-US" dirty="0"/>
              <a:t>Issues:</a:t>
            </a:r>
          </a:p>
          <a:p>
            <a:pPr marL="342900" indent="-342900">
              <a:buFont typeface="+mj-lt"/>
              <a:buAutoNum type="arabicPeriod"/>
            </a:pPr>
            <a:r>
              <a:rPr lang="en-US" sz="1400" dirty="0"/>
              <a:t>How packets are sent to nodes inside the network. (always broadcasting?). Routing strategy (simple, </a:t>
            </a:r>
            <a:r>
              <a:rPr lang="en-US" sz="1400" b="1" dirty="0"/>
              <a:t>every packet exactly knows the path it need to follow</a:t>
            </a:r>
            <a:r>
              <a:rPr lang="en-US" sz="1400" dirty="0"/>
              <a:t>)</a:t>
            </a:r>
          </a:p>
          <a:p>
            <a:pPr marL="342900" indent="-342900">
              <a:buFont typeface="+mj-lt"/>
              <a:buAutoNum type="arabicPeriod"/>
            </a:pPr>
            <a:r>
              <a:rPr lang="en-US" sz="1400" dirty="0"/>
              <a:t>Addressing (standard </a:t>
            </a:r>
            <a:r>
              <a:rPr lang="en-US" sz="1400" dirty="0" err="1"/>
              <a:t>ip</a:t>
            </a:r>
            <a:r>
              <a:rPr lang="en-US" sz="1400" dirty="0"/>
              <a:t> or numeric id)</a:t>
            </a:r>
          </a:p>
          <a:p>
            <a:pPr marL="342900" indent="-342900">
              <a:buFont typeface="+mj-lt"/>
              <a:buAutoNum type="arabicPeriod"/>
            </a:pPr>
            <a:r>
              <a:rPr lang="en-US" sz="1400" dirty="0"/>
              <a:t>If sender2’s bottleneck is node 2, and client1’s bottleneck is node 1, we probably cannot replace node 2 by a random TTL value assignment. If we are only interested in the path of client1, the node simulation on its path depends on the intersection of other paths.</a:t>
            </a:r>
          </a:p>
          <a:p>
            <a:pPr marL="342900" indent="-342900">
              <a:buFont typeface="+mj-lt"/>
              <a:buAutoNum type="arabicPeriod"/>
            </a:pPr>
            <a:r>
              <a:rPr lang="en-US" sz="1400" dirty="0"/>
              <a:t>Data in flight is not only packets sent by clients and servers, but also the duplicate packets.</a:t>
            </a:r>
          </a:p>
          <a:p>
            <a:pPr marL="342900" indent="-342900">
              <a:buFont typeface="+mj-lt"/>
              <a:buAutoNum type="arabicPeriod"/>
            </a:pPr>
            <a:endParaRPr lang="en-US" sz="1400" dirty="0"/>
          </a:p>
          <a:p>
            <a:pPr marL="342900" indent="-342900">
              <a:buFont typeface="+mj-lt"/>
              <a:buAutoNum type="arabicPeriod"/>
            </a:pPr>
            <a:r>
              <a:rPr lang="en-US" sz="1400" dirty="0"/>
              <a:t>Number of outstanding packets. NO ACK strategy now.</a:t>
            </a:r>
          </a:p>
          <a:p>
            <a:pPr marL="342900" indent="-342900">
              <a:buFont typeface="+mj-lt"/>
              <a:buAutoNum type="arabicPeriod"/>
            </a:pPr>
            <a:r>
              <a:rPr lang="en-US" sz="1400" dirty="0"/>
              <a:t>Throughput and latency of each node</a:t>
            </a:r>
          </a:p>
          <a:p>
            <a:pPr marL="342900" indent="-342900">
              <a:buFont typeface="+mj-lt"/>
              <a:buAutoNum type="arabicPeriod"/>
            </a:pPr>
            <a:r>
              <a:rPr lang="en-US" sz="1400" dirty="0"/>
              <a:t>Length of each queue</a:t>
            </a:r>
          </a:p>
          <a:p>
            <a:pPr marL="342900" indent="-342900">
              <a:buFont typeface="+mj-lt"/>
              <a:buAutoNum type="arabicPeriod"/>
            </a:pPr>
            <a:endParaRPr lang="en-US" sz="1400" dirty="0"/>
          </a:p>
          <a:p>
            <a:pPr marL="342900" indent="-342900">
              <a:buFont typeface="+mj-lt"/>
              <a:buAutoNum type="arabicPeriod"/>
            </a:pPr>
            <a:endParaRPr lang="en-US" sz="1400" dirty="0"/>
          </a:p>
          <a:p>
            <a:r>
              <a:rPr lang="en-US" sz="1400" dirty="0"/>
              <a:t>Node:</a:t>
            </a:r>
          </a:p>
          <a:p>
            <a:pPr marL="342900" indent="-342900">
              <a:buAutoNum type="arabicPeriod"/>
            </a:pPr>
            <a:r>
              <a:rPr lang="en-US" sz="1400" dirty="0"/>
              <a:t>queue: hold incoming data</a:t>
            </a:r>
          </a:p>
          <a:p>
            <a:pPr marL="342900" indent="-342900">
              <a:buAutoNum type="arabicPeriod"/>
            </a:pPr>
            <a:r>
              <a:rPr lang="en-US" sz="1400" dirty="0"/>
              <a:t>Another queue to hold data in transmission to simulate transmission delay</a:t>
            </a:r>
          </a:p>
          <a:p>
            <a:pPr marL="342900" indent="-342900">
              <a:buAutoNum type="arabicPeriod"/>
            </a:pPr>
            <a:r>
              <a:rPr lang="en-US" sz="1400" dirty="0"/>
              <a:t>Delivery rate</a:t>
            </a:r>
          </a:p>
          <a:p>
            <a:pPr marL="342900" indent="-342900">
              <a:buAutoNum type="arabicPeriod"/>
            </a:pPr>
            <a:r>
              <a:rPr lang="en-US" sz="1400" dirty="0"/>
              <a:t>List of connected nodes, clients, servers</a:t>
            </a:r>
          </a:p>
        </p:txBody>
      </p:sp>
      <p:sp>
        <p:nvSpPr>
          <p:cNvPr id="62" name="TextBox 61">
            <a:extLst>
              <a:ext uri="{FF2B5EF4-FFF2-40B4-BE49-F238E27FC236}">
                <a16:creationId xmlns:a16="http://schemas.microsoft.com/office/drawing/2014/main" id="{61F84C61-D179-495B-AD8C-F8E6EC64B809}"/>
              </a:ext>
            </a:extLst>
          </p:cNvPr>
          <p:cNvSpPr txBox="1"/>
          <p:nvPr/>
        </p:nvSpPr>
        <p:spPr>
          <a:xfrm>
            <a:off x="5084801" y="1422308"/>
            <a:ext cx="198780" cy="307777"/>
          </a:xfrm>
          <a:prstGeom prst="rect">
            <a:avLst/>
          </a:prstGeom>
          <a:noFill/>
        </p:spPr>
        <p:txBody>
          <a:bodyPr wrap="square" rtlCol="0">
            <a:spAutoFit/>
          </a:bodyPr>
          <a:lstStyle/>
          <a:p>
            <a:r>
              <a:rPr lang="en-US" sz="1400" dirty="0"/>
              <a:t>1</a:t>
            </a:r>
          </a:p>
        </p:txBody>
      </p:sp>
      <p:grpSp>
        <p:nvGrpSpPr>
          <p:cNvPr id="73" name="Group 72">
            <a:extLst>
              <a:ext uri="{FF2B5EF4-FFF2-40B4-BE49-F238E27FC236}">
                <a16:creationId xmlns:a16="http://schemas.microsoft.com/office/drawing/2014/main" id="{AC6D1191-E861-4604-BD33-55ED92ACAC11}"/>
              </a:ext>
            </a:extLst>
          </p:cNvPr>
          <p:cNvGrpSpPr/>
          <p:nvPr/>
        </p:nvGrpSpPr>
        <p:grpSpPr>
          <a:xfrm>
            <a:off x="3931996" y="2742482"/>
            <a:ext cx="1567543" cy="572056"/>
            <a:chOff x="3867735" y="2577041"/>
            <a:chExt cx="1567543" cy="572056"/>
          </a:xfrm>
        </p:grpSpPr>
        <p:grpSp>
          <p:nvGrpSpPr>
            <p:cNvPr id="20" name="Group 19">
              <a:extLst>
                <a:ext uri="{FF2B5EF4-FFF2-40B4-BE49-F238E27FC236}">
                  <a16:creationId xmlns:a16="http://schemas.microsoft.com/office/drawing/2014/main" id="{E8063543-7C36-4C5D-9248-CF87CFF89C17}"/>
                </a:ext>
              </a:extLst>
            </p:cNvPr>
            <p:cNvGrpSpPr/>
            <p:nvPr/>
          </p:nvGrpSpPr>
          <p:grpSpPr>
            <a:xfrm>
              <a:off x="3867735" y="2630797"/>
              <a:ext cx="1567543" cy="518300"/>
              <a:chOff x="5874072" y="1759973"/>
              <a:chExt cx="1567543" cy="518300"/>
            </a:xfrm>
          </p:grpSpPr>
          <p:sp>
            <p:nvSpPr>
              <p:cNvPr id="21" name="Rectangle 20">
                <a:extLst>
                  <a:ext uri="{FF2B5EF4-FFF2-40B4-BE49-F238E27FC236}">
                    <a16:creationId xmlns:a16="http://schemas.microsoft.com/office/drawing/2014/main" id="{F9707818-242F-4C06-91CA-01AAA9981587}"/>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C7EA3183-D23C-4A59-A021-83B0F467B48A}"/>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36EEA34F-ADB8-41C1-97FE-D7CFF14E50E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8224CAFF-E9CB-4E73-B11D-295BF8C03434}"/>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5964BC-AD45-4187-B276-CB08C910F52A}"/>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63" name="TextBox 62">
              <a:extLst>
                <a:ext uri="{FF2B5EF4-FFF2-40B4-BE49-F238E27FC236}">
                  <a16:creationId xmlns:a16="http://schemas.microsoft.com/office/drawing/2014/main" id="{25AFFA42-0A80-401D-BE37-BBEC97BE7B42}"/>
                </a:ext>
              </a:extLst>
            </p:cNvPr>
            <p:cNvSpPr txBox="1"/>
            <p:nvPr/>
          </p:nvSpPr>
          <p:spPr>
            <a:xfrm>
              <a:off x="5223304" y="2577041"/>
              <a:ext cx="198780" cy="307777"/>
            </a:xfrm>
            <a:prstGeom prst="rect">
              <a:avLst/>
            </a:prstGeom>
            <a:noFill/>
          </p:spPr>
          <p:txBody>
            <a:bodyPr wrap="square" rtlCol="0">
              <a:spAutoFit/>
            </a:bodyPr>
            <a:lstStyle/>
            <a:p>
              <a:r>
                <a:rPr lang="en-US" sz="1400" dirty="0"/>
                <a:t>3</a:t>
              </a:r>
            </a:p>
          </p:txBody>
        </p:sp>
      </p:grpSp>
      <p:sp>
        <p:nvSpPr>
          <p:cNvPr id="64" name="TextBox 63">
            <a:extLst>
              <a:ext uri="{FF2B5EF4-FFF2-40B4-BE49-F238E27FC236}">
                <a16:creationId xmlns:a16="http://schemas.microsoft.com/office/drawing/2014/main" id="{F99C3079-66C3-491F-BDA5-2AA8D43FAA45}"/>
              </a:ext>
            </a:extLst>
          </p:cNvPr>
          <p:cNvSpPr txBox="1"/>
          <p:nvPr/>
        </p:nvSpPr>
        <p:spPr>
          <a:xfrm>
            <a:off x="4238834" y="4061564"/>
            <a:ext cx="198780" cy="307777"/>
          </a:xfrm>
          <a:prstGeom prst="rect">
            <a:avLst/>
          </a:prstGeom>
          <a:noFill/>
        </p:spPr>
        <p:txBody>
          <a:bodyPr wrap="square" rtlCol="0">
            <a:spAutoFit/>
          </a:bodyPr>
          <a:lstStyle/>
          <a:p>
            <a:r>
              <a:rPr lang="en-US" sz="1400" dirty="0"/>
              <a:t>4</a:t>
            </a:r>
          </a:p>
        </p:txBody>
      </p:sp>
      <p:grpSp>
        <p:nvGrpSpPr>
          <p:cNvPr id="74" name="Group 73">
            <a:extLst>
              <a:ext uri="{FF2B5EF4-FFF2-40B4-BE49-F238E27FC236}">
                <a16:creationId xmlns:a16="http://schemas.microsoft.com/office/drawing/2014/main" id="{B683B1A4-71F4-4ABC-926D-EC6AEF70A254}"/>
              </a:ext>
            </a:extLst>
          </p:cNvPr>
          <p:cNvGrpSpPr/>
          <p:nvPr/>
        </p:nvGrpSpPr>
        <p:grpSpPr>
          <a:xfrm>
            <a:off x="1543459" y="2393854"/>
            <a:ext cx="1567543" cy="572056"/>
            <a:chOff x="3867735" y="2577041"/>
            <a:chExt cx="1567543" cy="572056"/>
          </a:xfrm>
        </p:grpSpPr>
        <p:grpSp>
          <p:nvGrpSpPr>
            <p:cNvPr id="75" name="Group 74">
              <a:extLst>
                <a:ext uri="{FF2B5EF4-FFF2-40B4-BE49-F238E27FC236}">
                  <a16:creationId xmlns:a16="http://schemas.microsoft.com/office/drawing/2014/main" id="{4A4332C4-6A01-4A78-A9D2-41289AE76AB9}"/>
                </a:ext>
              </a:extLst>
            </p:cNvPr>
            <p:cNvGrpSpPr/>
            <p:nvPr/>
          </p:nvGrpSpPr>
          <p:grpSpPr>
            <a:xfrm>
              <a:off x="3867735" y="2630797"/>
              <a:ext cx="1567543" cy="518300"/>
              <a:chOff x="5874072" y="1759973"/>
              <a:chExt cx="1567543" cy="518300"/>
            </a:xfrm>
          </p:grpSpPr>
          <p:sp>
            <p:nvSpPr>
              <p:cNvPr id="77" name="Rectangle 76">
                <a:extLst>
                  <a:ext uri="{FF2B5EF4-FFF2-40B4-BE49-F238E27FC236}">
                    <a16:creationId xmlns:a16="http://schemas.microsoft.com/office/drawing/2014/main" id="{3D398AFA-8B8C-4B5C-B550-0BAD160E08B6}"/>
                  </a:ext>
                </a:extLst>
              </p:cNvPr>
              <p:cNvSpPr/>
              <p:nvPr/>
            </p:nvSpPr>
            <p:spPr>
              <a:xfrm>
                <a:off x="5928852"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8" name="Rectangle 77">
                <a:extLst>
                  <a:ext uri="{FF2B5EF4-FFF2-40B4-BE49-F238E27FC236}">
                    <a16:creationId xmlns:a16="http://schemas.microsoft.com/office/drawing/2014/main" id="{C43A26AC-9213-4833-9A76-A4E9CD89DA46}"/>
                  </a:ext>
                </a:extLst>
              </p:cNvPr>
              <p:cNvSpPr/>
              <p:nvPr/>
            </p:nvSpPr>
            <p:spPr>
              <a:xfrm>
                <a:off x="6182384" y="1835821"/>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0610379A-783B-4A30-BFCD-8D373BBA6DCF}"/>
                  </a:ext>
                </a:extLst>
              </p:cNvPr>
              <p:cNvSpPr/>
              <p:nvPr/>
            </p:nvSpPr>
            <p:spPr>
              <a:xfrm>
                <a:off x="6435916" y="1835820"/>
                <a:ext cx="210691" cy="3666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0" name="Arrow: Right 79">
                <a:extLst>
                  <a:ext uri="{FF2B5EF4-FFF2-40B4-BE49-F238E27FC236}">
                    <a16:creationId xmlns:a16="http://schemas.microsoft.com/office/drawing/2014/main" id="{467B5D15-F32B-4286-95C4-C73293193597}"/>
                  </a:ext>
                </a:extLst>
              </p:cNvPr>
              <p:cNvSpPr/>
              <p:nvPr/>
            </p:nvSpPr>
            <p:spPr>
              <a:xfrm>
                <a:off x="6702090" y="1966098"/>
                <a:ext cx="632074" cy="106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EAB9A1F-6CF6-4FA7-8E75-499F92F1289D}"/>
                  </a:ext>
                </a:extLst>
              </p:cNvPr>
              <p:cNvSpPr/>
              <p:nvPr/>
            </p:nvSpPr>
            <p:spPr>
              <a:xfrm>
                <a:off x="5874072" y="1759973"/>
                <a:ext cx="1567543" cy="5183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76" name="TextBox 75">
              <a:extLst>
                <a:ext uri="{FF2B5EF4-FFF2-40B4-BE49-F238E27FC236}">
                  <a16:creationId xmlns:a16="http://schemas.microsoft.com/office/drawing/2014/main" id="{2D8B0BEF-F99F-42C7-8891-E9E0B627DA47}"/>
                </a:ext>
              </a:extLst>
            </p:cNvPr>
            <p:cNvSpPr txBox="1"/>
            <p:nvPr/>
          </p:nvSpPr>
          <p:spPr>
            <a:xfrm>
              <a:off x="5223304" y="2577041"/>
              <a:ext cx="198780" cy="307777"/>
            </a:xfrm>
            <a:prstGeom prst="rect">
              <a:avLst/>
            </a:prstGeom>
            <a:noFill/>
          </p:spPr>
          <p:txBody>
            <a:bodyPr wrap="square" rtlCol="0">
              <a:spAutoFit/>
            </a:bodyPr>
            <a:lstStyle/>
            <a:p>
              <a:r>
                <a:rPr lang="en-US" sz="1400" dirty="0"/>
                <a:t>2</a:t>
              </a:r>
            </a:p>
          </p:txBody>
        </p:sp>
      </p:grpSp>
      <p:cxnSp>
        <p:nvCxnSpPr>
          <p:cNvPr id="84" name="Connector: Curved 83">
            <a:extLst>
              <a:ext uri="{FF2B5EF4-FFF2-40B4-BE49-F238E27FC236}">
                <a16:creationId xmlns:a16="http://schemas.microsoft.com/office/drawing/2014/main" id="{D71F1468-9275-4A7A-AF15-839BA18BD59D}"/>
              </a:ext>
            </a:extLst>
          </p:cNvPr>
          <p:cNvCxnSpPr>
            <a:cxnSpLocks/>
            <a:stCxn id="81" idx="3"/>
            <a:endCxn id="12" idx="1"/>
          </p:cNvCxnSpPr>
          <p:nvPr/>
        </p:nvCxnSpPr>
        <p:spPr>
          <a:xfrm flipV="1">
            <a:off x="3111002" y="1736411"/>
            <a:ext cx="623997" cy="970349"/>
          </a:xfrm>
          <a:prstGeom prst="curvedConnector3">
            <a:avLst>
              <a:gd name="adj1" fmla="val 50000"/>
            </a:avLst>
          </a:prstGeom>
          <a:ln w="127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198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2061</TotalTime>
  <Words>1249</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Simple control system</vt:lpstr>
      <vt:lpstr>Packet level sim</vt:lpstr>
      <vt:lpstr>NS3</vt:lpstr>
      <vt:lpstr>What does a sender know about traffic?</vt:lpstr>
      <vt:lpstr>What is the goal RTT (=Actual RTProp?)</vt:lpstr>
      <vt:lpstr>BBR </vt:lpstr>
      <vt:lpstr>PowerPoint Presentation</vt:lpstr>
      <vt:lpstr>A path</vt:lpstr>
      <vt:lpstr>Modeling Transmission delay between two nodes</vt:lpstr>
      <vt:lpstr>Path mechanism</vt:lpstr>
      <vt:lpstr>Uncontrolled Thread-based simulation</vt:lpstr>
      <vt:lpstr>Uncontrolled Simulation </vt:lpstr>
      <vt:lpstr>Controlled Simulation</vt:lpstr>
      <vt:lpstr>Delivery mechanism</vt:lpstr>
      <vt:lpstr>Model with Event Queue</vt:lpstr>
      <vt:lpstr>Transmission delay in MS</vt:lpstr>
      <vt:lpstr>Where there will be no queuing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83</cp:revision>
  <dcterms:created xsi:type="dcterms:W3CDTF">2021-01-26T00:56:09Z</dcterms:created>
  <dcterms:modified xsi:type="dcterms:W3CDTF">2021-03-01T09:55:49Z</dcterms:modified>
</cp:coreProperties>
</file>