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71" r:id="rId12"/>
    <p:sldId id="267" r:id="rId13"/>
    <p:sldId id="266" r:id="rId14"/>
    <p:sldId id="268" r:id="rId15"/>
    <p:sldId id="269" r:id="rId16"/>
    <p:sldId id="270" r:id="rId17"/>
    <p:sldId id="272" r:id="rId18"/>
    <p:sldId id="273" r:id="rId19"/>
    <p:sldId id="274" r:id="rId20"/>
    <p:sldId id="275" r:id="rId21"/>
    <p:sldId id="276" r:id="rId22"/>
    <p:sldId id="277" r:id="rId23"/>
    <p:sldId id="281" r:id="rId24"/>
    <p:sldId id="283" r:id="rId25"/>
    <p:sldId id="284" r:id="rId26"/>
    <p:sldId id="286" r:id="rId27"/>
    <p:sldId id="285" r:id="rId28"/>
    <p:sldId id="282" r:id="rId29"/>
    <p:sldId id="278" r:id="rId30"/>
    <p:sldId id="279" r:id="rId31"/>
    <p:sldId id="280" r:id="rId32"/>
    <p:sldId id="288" r:id="rId33"/>
    <p:sldId id="287"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5/14/2021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5/14/2021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normAutofit lnSpcReduction="10000"/>
          </a:bodyPr>
          <a:lstStyle/>
          <a:p>
            <a:r>
              <a:rPr lang="en-US" dirty="0"/>
              <a:t>Resolution parameter in Nodes and Clients are not used in Event Queue model</a:t>
            </a:r>
          </a:p>
          <a:p>
            <a:r>
              <a:rPr lang="en-US" dirty="0" err="1"/>
              <a:t>EventQueue</a:t>
            </a:r>
            <a:r>
              <a:rPr lang="en-US" dirty="0"/>
              <a:t> with actual time will create </a:t>
            </a:r>
            <a:r>
              <a:rPr lang="en-US" b="1" dirty="0"/>
              <a:t>time gaps </a:t>
            </a:r>
            <a:r>
              <a:rPr lang="en-US" dirty="0"/>
              <a:t>in creating and routing packets, because of processing of events. So, instead, we create simulation timestep which increases by 1 after each step. The resolution parameter says whether it’s a </a:t>
            </a:r>
            <a:r>
              <a:rPr lang="en-US" dirty="0" err="1"/>
              <a:t>ms</a:t>
            </a:r>
            <a:r>
              <a:rPr lang="en-US" dirty="0"/>
              <a:t>/</a:t>
            </a:r>
            <a:r>
              <a:rPr lang="en-US" dirty="0" err="1"/>
              <a:t>mcs</a:t>
            </a:r>
            <a:r>
              <a:rPr lang="en-US" dirty="0"/>
              <a:t>/ns. A lot of other parameters are defined in </a:t>
            </a:r>
            <a:r>
              <a:rPr lang="en-US" dirty="0" err="1"/>
              <a:t>ms</a:t>
            </a:r>
            <a:r>
              <a:rPr lang="en-US" dirty="0"/>
              <a:t>/s. So, we need to adjust their calculations based on simulation timestep unit.</a:t>
            </a:r>
          </a:p>
          <a:p>
            <a:r>
              <a:rPr lang="en-US" dirty="0"/>
              <a:t>Heap is sometime reconstructed and events with the same time can be reordered. So, we need to serialize events by adding microseconds.</a:t>
            </a:r>
          </a:p>
        </p:txBody>
      </p:sp>
    </p:spTree>
    <p:extLst>
      <p:ext uri="{BB962C8B-B14F-4D97-AF65-F5344CB8AC3E}">
        <p14:creationId xmlns:p14="http://schemas.microsoft.com/office/powerpoint/2010/main" val="20080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93D-F2E8-46C3-A547-911E124EB9F8}"/>
              </a:ext>
            </a:extLst>
          </p:cNvPr>
          <p:cNvSpPr>
            <a:spLocks noGrp="1"/>
          </p:cNvSpPr>
          <p:nvPr>
            <p:ph type="title"/>
          </p:nvPr>
        </p:nvSpPr>
        <p:spPr/>
        <p:txBody>
          <a:bodyPr/>
          <a:lstStyle/>
          <a:p>
            <a:r>
              <a:rPr lang="en-US" dirty="0"/>
              <a:t>Transmission delay in MS</a:t>
            </a:r>
          </a:p>
        </p:txBody>
      </p:sp>
      <p:sp>
        <p:nvSpPr>
          <p:cNvPr id="3" name="Content Placeholder 2">
            <a:extLst>
              <a:ext uri="{FF2B5EF4-FFF2-40B4-BE49-F238E27FC236}">
                <a16:creationId xmlns:a16="http://schemas.microsoft.com/office/drawing/2014/main" id="{A1DD7359-0EBE-4A37-B0D8-ADB0C7585AF8}"/>
              </a:ext>
            </a:extLst>
          </p:cNvPr>
          <p:cNvSpPr>
            <a:spLocks noGrp="1"/>
          </p:cNvSpPr>
          <p:nvPr>
            <p:ph idx="1"/>
          </p:nvPr>
        </p:nvSpPr>
        <p:spPr/>
        <p:txBody>
          <a:bodyPr/>
          <a:lstStyle/>
          <a:p>
            <a:pPr marL="0" indent="0">
              <a:buNone/>
            </a:pPr>
            <a:r>
              <a:rPr lang="en-US" dirty="0"/>
              <a:t>Transmission delay is the amount of time required to push one BYTE to a channel: A 20 B packet requires: </a:t>
            </a:r>
          </a:p>
          <a:p>
            <a:pPr marL="0" indent="0">
              <a:buNone/>
            </a:pPr>
            <a:r>
              <a:rPr lang="en-US" dirty="0"/>
              <a:t>20 * </a:t>
            </a:r>
            <a:r>
              <a:rPr lang="en-US" dirty="0" err="1"/>
              <a:t>transmissionDelayPerByte</a:t>
            </a:r>
            <a:r>
              <a:rPr lang="en-US" dirty="0"/>
              <a:t> amount of time.</a:t>
            </a:r>
          </a:p>
          <a:p>
            <a:pPr marL="0" indent="0">
              <a:buNone/>
            </a:pPr>
            <a:endParaRPr lang="en-US" dirty="0"/>
          </a:p>
          <a:p>
            <a:pPr marL="0" indent="0">
              <a:buNone/>
            </a:pPr>
            <a:r>
              <a:rPr lang="en-US" dirty="0"/>
              <a:t>If </a:t>
            </a:r>
            <a:r>
              <a:rPr lang="en-US" b="1" dirty="0" err="1"/>
              <a:t>transmissionDelayPerByte</a:t>
            </a:r>
            <a:r>
              <a:rPr lang="en-US" dirty="0"/>
              <a:t> is 0.0001ms, it would take 0.002 </a:t>
            </a:r>
            <a:r>
              <a:rPr lang="en-US" dirty="0" err="1"/>
              <a:t>ms</a:t>
            </a:r>
            <a:r>
              <a:rPr lang="en-US" dirty="0"/>
              <a:t> or 2 </a:t>
            </a:r>
            <a:r>
              <a:rPr lang="en-US"/>
              <a:t>micro seconds </a:t>
            </a:r>
            <a:r>
              <a:rPr lang="en-US" dirty="0"/>
              <a:t>to push the packet into a channel. </a:t>
            </a:r>
          </a:p>
          <a:p>
            <a:endParaRPr lang="en-US" dirty="0"/>
          </a:p>
        </p:txBody>
      </p:sp>
    </p:spTree>
    <p:extLst>
      <p:ext uri="{BB962C8B-B14F-4D97-AF65-F5344CB8AC3E}">
        <p14:creationId xmlns:p14="http://schemas.microsoft.com/office/powerpoint/2010/main" val="317171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BCD-2DDB-49AE-A814-1FC20D297545}"/>
              </a:ext>
            </a:extLst>
          </p:cNvPr>
          <p:cNvSpPr>
            <a:spLocks noGrp="1"/>
          </p:cNvSpPr>
          <p:nvPr>
            <p:ph type="title"/>
          </p:nvPr>
        </p:nvSpPr>
        <p:spPr/>
        <p:txBody>
          <a:bodyPr/>
          <a:lstStyle/>
          <a:p>
            <a:r>
              <a:rPr lang="en-US" dirty="0"/>
              <a:t>Where there will be no queuing</a:t>
            </a:r>
          </a:p>
        </p:txBody>
      </p:sp>
      <p:sp>
        <p:nvSpPr>
          <p:cNvPr id="3" name="Content Placeholder 2">
            <a:extLst>
              <a:ext uri="{FF2B5EF4-FFF2-40B4-BE49-F238E27FC236}">
                <a16:creationId xmlns:a16="http://schemas.microsoft.com/office/drawing/2014/main" id="{62CDB0F8-7CA7-423C-8485-0B4986D5C0B4}"/>
              </a:ext>
            </a:extLst>
          </p:cNvPr>
          <p:cNvSpPr>
            <a:spLocks noGrp="1"/>
          </p:cNvSpPr>
          <p:nvPr>
            <p:ph idx="1"/>
          </p:nvPr>
        </p:nvSpPr>
        <p:spPr/>
        <p:txBody>
          <a:bodyPr>
            <a:normAutofit fontScale="92500" lnSpcReduction="10000"/>
          </a:bodyPr>
          <a:lstStyle/>
          <a:p>
            <a:pPr marL="0" indent="0">
              <a:buNone/>
            </a:pPr>
            <a:r>
              <a:rPr lang="en-US" dirty="0"/>
              <a:t>Let’s say our queue size is 5 and 5 packets arrived at time 1000Here are the events that will happen:</a:t>
            </a:r>
          </a:p>
          <a:p>
            <a:pPr marL="0" indent="0">
              <a:buNone/>
            </a:pPr>
            <a:r>
              <a:rPr lang="en-US" dirty="0"/>
              <a:t>Arrive p1</a:t>
            </a:r>
          </a:p>
          <a:p>
            <a:pPr marL="0" indent="0">
              <a:buNone/>
            </a:pPr>
            <a:r>
              <a:rPr lang="en-US" dirty="0"/>
              <a:t>Channel p1 (because as queue was empty, p1 will be pushed to the channel at 1000)</a:t>
            </a:r>
          </a:p>
          <a:p>
            <a:pPr marL="0" indent="0">
              <a:buNone/>
            </a:pPr>
            <a:r>
              <a:rPr lang="en-US" dirty="0"/>
              <a:t>Arrive p2</a:t>
            </a:r>
          </a:p>
          <a:p>
            <a:pPr marL="0" indent="0">
              <a:buNone/>
            </a:pPr>
            <a:r>
              <a:rPr lang="en-US" dirty="0"/>
              <a:t>Channel p2</a:t>
            </a:r>
          </a:p>
          <a:p>
            <a:pPr marL="0" indent="0">
              <a:buNone/>
            </a:pPr>
            <a:r>
              <a:rPr lang="en-US" dirty="0" err="1"/>
              <a:t>Arri</a:t>
            </a:r>
            <a:r>
              <a:rPr lang="en-US" dirty="0"/>
              <a:t>…</a:t>
            </a:r>
          </a:p>
          <a:p>
            <a:pPr marL="0" indent="0">
              <a:buNone/>
            </a:pPr>
            <a:r>
              <a:rPr lang="en-US" dirty="0"/>
              <a:t>Because even if we had [A1, A2, A3, A4, A5] in the event queue at time 1000. Each of the arrival event will be put before the pending arrival events. So, queue will never have </a:t>
            </a:r>
            <a:r>
              <a:rPr lang="en-US"/>
              <a:t>more than 1 item.</a:t>
            </a:r>
            <a:endParaRPr lang="en-US" dirty="0"/>
          </a:p>
          <a:p>
            <a:pPr marL="0" indent="0">
              <a:buNone/>
            </a:pPr>
            <a:endParaRPr lang="en-US" dirty="0"/>
          </a:p>
        </p:txBody>
      </p:sp>
    </p:spTree>
    <p:extLst>
      <p:ext uri="{BB962C8B-B14F-4D97-AF65-F5344CB8AC3E}">
        <p14:creationId xmlns:p14="http://schemas.microsoft.com/office/powerpoint/2010/main" val="28934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70A4-35A3-43E8-AD80-82FD792280FF}"/>
              </a:ext>
            </a:extLst>
          </p:cNvPr>
          <p:cNvSpPr>
            <a:spLocks noGrp="1"/>
          </p:cNvSpPr>
          <p:nvPr>
            <p:ph type="title"/>
          </p:nvPr>
        </p:nvSpPr>
        <p:spPr/>
        <p:txBody>
          <a:bodyPr/>
          <a:lstStyle/>
          <a:p>
            <a:r>
              <a:rPr lang="en-US" dirty="0"/>
              <a:t>Experimental plan</a:t>
            </a:r>
          </a:p>
        </p:txBody>
      </p:sp>
      <p:sp>
        <p:nvSpPr>
          <p:cNvPr id="3" name="Content Placeholder 2">
            <a:extLst>
              <a:ext uri="{FF2B5EF4-FFF2-40B4-BE49-F238E27FC236}">
                <a16:creationId xmlns:a16="http://schemas.microsoft.com/office/drawing/2014/main" id="{1731DBBB-F2FA-4BC9-A09D-13DCC5696929}"/>
              </a:ext>
            </a:extLst>
          </p:cNvPr>
          <p:cNvSpPr>
            <a:spLocks noGrp="1"/>
          </p:cNvSpPr>
          <p:nvPr>
            <p:ph idx="1"/>
          </p:nvPr>
        </p:nvSpPr>
        <p:spPr/>
        <p:txBody>
          <a:bodyPr/>
          <a:lstStyle/>
          <a:p>
            <a:r>
              <a:rPr lang="en-US" dirty="0"/>
              <a:t>Analysis RTT change over n-RTT time</a:t>
            </a:r>
          </a:p>
          <a:p>
            <a:r>
              <a:rPr lang="en-US" dirty="0"/>
              <a:t>Some power calculation which considers both expected throughput and RTT</a:t>
            </a:r>
          </a:p>
          <a:p>
            <a:r>
              <a:rPr lang="en-US" dirty="0"/>
              <a:t>Try to stress the network and see what would be the highest throughput.</a:t>
            </a:r>
          </a:p>
          <a:p>
            <a:r>
              <a:rPr lang="en-US" dirty="0"/>
              <a:t>Then try to achieve the best RTT</a:t>
            </a:r>
          </a:p>
          <a:p>
            <a:r>
              <a:rPr lang="en-US" dirty="0"/>
              <a:t>Then try to optimize a trade-off function.</a:t>
            </a:r>
          </a:p>
        </p:txBody>
      </p:sp>
    </p:spTree>
    <p:extLst>
      <p:ext uri="{BB962C8B-B14F-4D97-AF65-F5344CB8AC3E}">
        <p14:creationId xmlns:p14="http://schemas.microsoft.com/office/powerpoint/2010/main" val="209191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FC0A-7D4A-40F2-85A2-321E33FA648A}"/>
              </a:ext>
            </a:extLst>
          </p:cNvPr>
          <p:cNvSpPr>
            <a:spLocks noGrp="1"/>
          </p:cNvSpPr>
          <p:nvPr>
            <p:ph type="title"/>
          </p:nvPr>
        </p:nvSpPr>
        <p:spPr/>
        <p:txBody>
          <a:bodyPr/>
          <a:lstStyle/>
          <a:p>
            <a:r>
              <a:rPr lang="en-US" dirty="0" err="1"/>
              <a:t>Visualisation</a:t>
            </a:r>
            <a:endParaRPr lang="en-US" dirty="0"/>
          </a:p>
        </p:txBody>
      </p:sp>
      <p:sp>
        <p:nvSpPr>
          <p:cNvPr id="3" name="Content Placeholder 2">
            <a:extLst>
              <a:ext uri="{FF2B5EF4-FFF2-40B4-BE49-F238E27FC236}">
                <a16:creationId xmlns:a16="http://schemas.microsoft.com/office/drawing/2014/main" id="{A8D8E5E7-0E73-4A7B-8470-B3A396E106CB}"/>
              </a:ext>
            </a:extLst>
          </p:cNvPr>
          <p:cNvSpPr>
            <a:spLocks noGrp="1"/>
          </p:cNvSpPr>
          <p:nvPr>
            <p:ph idx="1"/>
          </p:nvPr>
        </p:nvSpPr>
        <p:spPr/>
        <p:txBody>
          <a:bodyPr/>
          <a:lstStyle/>
          <a:p>
            <a:r>
              <a:rPr lang="en-US" dirty="0"/>
              <a:t>Node summary every 100ms.</a:t>
            </a:r>
          </a:p>
          <a:p>
            <a:r>
              <a:rPr lang="en-US" dirty="0"/>
              <a:t>All nodes like a </a:t>
            </a:r>
            <a:r>
              <a:rPr lang="en-US" dirty="0" err="1"/>
              <a:t>barchart</a:t>
            </a:r>
            <a:endParaRPr lang="en-US" dirty="0"/>
          </a:p>
          <a:p>
            <a:r>
              <a:rPr lang="en-US" dirty="0"/>
              <a:t>Client summary every 100ms and put on the nodes.</a:t>
            </a:r>
          </a:p>
        </p:txBody>
      </p:sp>
    </p:spTree>
    <p:extLst>
      <p:ext uri="{BB962C8B-B14F-4D97-AF65-F5344CB8AC3E}">
        <p14:creationId xmlns:p14="http://schemas.microsoft.com/office/powerpoint/2010/main" val="364317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E467-FBF4-4803-93EE-B751D0688E2F}"/>
              </a:ext>
            </a:extLst>
          </p:cNvPr>
          <p:cNvSpPr>
            <a:spLocks noGrp="1"/>
          </p:cNvSpPr>
          <p:nvPr>
            <p:ph type="title"/>
          </p:nvPr>
        </p:nvSpPr>
        <p:spPr>
          <a:xfrm>
            <a:off x="682289" y="293489"/>
            <a:ext cx="10515600" cy="1325563"/>
          </a:xfrm>
        </p:spPr>
        <p:txBody>
          <a:bodyPr/>
          <a:lstStyle/>
          <a:p>
            <a:r>
              <a:rPr lang="en-US" dirty="0"/>
              <a:t>Experimental Setups</a:t>
            </a:r>
          </a:p>
        </p:txBody>
      </p:sp>
      <p:graphicFrame>
        <p:nvGraphicFramePr>
          <p:cNvPr id="4" name="Table 3">
            <a:extLst>
              <a:ext uri="{FF2B5EF4-FFF2-40B4-BE49-F238E27FC236}">
                <a16:creationId xmlns:a16="http://schemas.microsoft.com/office/drawing/2014/main" id="{9F3569AA-935C-4B26-A148-47E631F348E4}"/>
              </a:ext>
            </a:extLst>
          </p:cNvPr>
          <p:cNvGraphicFramePr>
            <a:graphicFrameLocks noGrp="1"/>
          </p:cNvGraphicFramePr>
          <p:nvPr>
            <p:extLst>
              <p:ext uri="{D42A27DB-BD31-4B8C-83A1-F6EECF244321}">
                <p14:modId xmlns:p14="http://schemas.microsoft.com/office/powerpoint/2010/main" val="3600561230"/>
              </p:ext>
            </p:extLst>
          </p:nvPr>
        </p:nvGraphicFramePr>
        <p:xfrm>
          <a:off x="682289" y="1764695"/>
          <a:ext cx="10724535" cy="2966720"/>
        </p:xfrm>
        <a:graphic>
          <a:graphicData uri="http://schemas.openxmlformats.org/drawingml/2006/table">
            <a:tbl>
              <a:tblPr firstRow="1" bandRow="1">
                <a:tableStyleId>{5C22544A-7EE6-4342-B048-85BDC9FD1C3A}</a:tableStyleId>
              </a:tblPr>
              <a:tblGrid>
                <a:gridCol w="1399340">
                  <a:extLst>
                    <a:ext uri="{9D8B030D-6E8A-4147-A177-3AD203B41FA5}">
                      <a16:colId xmlns:a16="http://schemas.microsoft.com/office/drawing/2014/main" val="2374639023"/>
                    </a:ext>
                  </a:extLst>
                </a:gridCol>
                <a:gridCol w="3962928">
                  <a:extLst>
                    <a:ext uri="{9D8B030D-6E8A-4147-A177-3AD203B41FA5}">
                      <a16:colId xmlns:a16="http://schemas.microsoft.com/office/drawing/2014/main" val="3821475244"/>
                    </a:ext>
                  </a:extLst>
                </a:gridCol>
                <a:gridCol w="1358483">
                  <a:extLst>
                    <a:ext uri="{9D8B030D-6E8A-4147-A177-3AD203B41FA5}">
                      <a16:colId xmlns:a16="http://schemas.microsoft.com/office/drawing/2014/main" val="4072503055"/>
                    </a:ext>
                  </a:extLst>
                </a:gridCol>
                <a:gridCol w="2663218">
                  <a:extLst>
                    <a:ext uri="{9D8B030D-6E8A-4147-A177-3AD203B41FA5}">
                      <a16:colId xmlns:a16="http://schemas.microsoft.com/office/drawing/2014/main" val="2684069863"/>
                    </a:ext>
                  </a:extLst>
                </a:gridCol>
                <a:gridCol w="1340566">
                  <a:extLst>
                    <a:ext uri="{9D8B030D-6E8A-4147-A177-3AD203B41FA5}">
                      <a16:colId xmlns:a16="http://schemas.microsoft.com/office/drawing/2014/main" val="1184187100"/>
                    </a:ext>
                  </a:extLst>
                </a:gridCol>
              </a:tblGrid>
              <a:tr h="370840">
                <a:tc>
                  <a:txBody>
                    <a:bodyPr/>
                    <a:lstStyle/>
                    <a:p>
                      <a:r>
                        <a:rPr lang="en-US" sz="1100" dirty="0"/>
                        <a:t>Client 1 </a:t>
                      </a:r>
                      <a:r>
                        <a:rPr lang="en-US" sz="1100" dirty="0" err="1"/>
                        <a:t>DeliveryR</a:t>
                      </a:r>
                      <a:endParaRPr lang="en-US" sz="1100" dirty="0"/>
                    </a:p>
                  </a:txBody>
                  <a:tcPr/>
                </a:tc>
                <a:tc>
                  <a:txBody>
                    <a:bodyPr/>
                    <a:lstStyle/>
                    <a:p>
                      <a:r>
                        <a:rPr lang="en-US" sz="1100" dirty="0"/>
                        <a:t>Client 1 Outs. P</a:t>
                      </a:r>
                    </a:p>
                  </a:txBody>
                  <a:tcPr/>
                </a:tc>
                <a:tc>
                  <a:txBody>
                    <a:bodyPr/>
                    <a:lstStyle/>
                    <a:p>
                      <a:r>
                        <a:rPr lang="en-US" sz="1100" dirty="0"/>
                        <a:t>Client 2 </a:t>
                      </a:r>
                      <a:r>
                        <a:rPr lang="en-US" sz="1100" dirty="0" err="1"/>
                        <a:t>DeliveryR</a:t>
                      </a:r>
                      <a:endParaRPr lang="en-US" sz="1100" dirty="0"/>
                    </a:p>
                  </a:txBody>
                  <a:tcPr/>
                </a:tc>
                <a:tc>
                  <a:txBody>
                    <a:bodyPr/>
                    <a:lstStyle/>
                    <a:p>
                      <a:r>
                        <a:rPr lang="en-US" sz="1100" dirty="0"/>
                        <a:t>Client 2 Outs. P</a:t>
                      </a:r>
                    </a:p>
                  </a:txBody>
                  <a:tcPr/>
                </a:tc>
                <a:tc>
                  <a:txBody>
                    <a:bodyPr/>
                    <a:lstStyle/>
                    <a:p>
                      <a:endParaRPr lang="en-US" sz="1100" dirty="0"/>
                    </a:p>
                  </a:txBody>
                  <a:tcPr/>
                </a:tc>
                <a:extLst>
                  <a:ext uri="{0D108BD9-81ED-4DB2-BD59-A6C34878D82A}">
                    <a16:rowId xmlns:a16="http://schemas.microsoft.com/office/drawing/2014/main" val="2965219117"/>
                  </a:ext>
                </a:extLst>
              </a:tr>
              <a:tr h="370840">
                <a:tc>
                  <a:txBody>
                    <a:bodyPr/>
                    <a:lstStyle/>
                    <a:p>
                      <a:r>
                        <a:rPr lang="en-US" sz="1100" dirty="0"/>
                        <a:t>3000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r>
                        <a:rPr lang="en-US" sz="1100" dirty="0"/>
                        <a:t>done</a:t>
                      </a:r>
                    </a:p>
                  </a:txBody>
                  <a:tcPr/>
                </a:tc>
                <a:extLst>
                  <a:ext uri="{0D108BD9-81ED-4DB2-BD59-A6C34878D82A}">
                    <a16:rowId xmlns:a16="http://schemas.microsoft.com/office/drawing/2014/main" val="3443055959"/>
                  </a:ext>
                </a:extLst>
              </a:tr>
              <a:tr h="370840">
                <a:tc>
                  <a:txBody>
                    <a:bodyPr/>
                    <a:lstStyle/>
                    <a:p>
                      <a:r>
                        <a:rPr lang="en-US" sz="1100" dirty="0"/>
                        <a:t>3000</a:t>
                      </a:r>
                    </a:p>
                  </a:txBody>
                  <a:tcPr/>
                </a:tc>
                <a:tc>
                  <a:txBody>
                    <a:bodyPr/>
                    <a:lstStyle/>
                    <a:p>
                      <a:r>
                        <a:rPr lang="en-US" sz="1100" dirty="0"/>
                        <a:t>100</a:t>
                      </a:r>
                    </a:p>
                  </a:txBody>
                  <a:tcPr/>
                </a:tc>
                <a:tc>
                  <a:txBody>
                    <a:bodyPr/>
                    <a:lstStyle/>
                    <a:p>
                      <a:r>
                        <a:rPr lang="en-US" sz="1100" dirty="0"/>
                        <a:t>3000</a:t>
                      </a:r>
                    </a:p>
                  </a:txBody>
                  <a:tcPr/>
                </a:tc>
                <a:tc>
                  <a:txBody>
                    <a:bodyPr/>
                    <a:lstStyle/>
                    <a:p>
                      <a:r>
                        <a:rPr lang="en-US" sz="1100" dirty="0"/>
                        <a:t>100</a:t>
                      </a:r>
                    </a:p>
                  </a:txBody>
                  <a:tcPr/>
                </a:tc>
                <a:tc>
                  <a:txBody>
                    <a:bodyPr/>
                    <a:lstStyle/>
                    <a:p>
                      <a:r>
                        <a:rPr lang="en-US" sz="1100" dirty="0"/>
                        <a:t>done</a:t>
                      </a:r>
                    </a:p>
                  </a:txBody>
                  <a:tcPr/>
                </a:tc>
                <a:extLst>
                  <a:ext uri="{0D108BD9-81ED-4DB2-BD59-A6C34878D82A}">
                    <a16:rowId xmlns:a16="http://schemas.microsoft.com/office/drawing/2014/main" val="1217165072"/>
                  </a:ext>
                </a:extLst>
              </a:tr>
              <a:tr h="370840">
                <a:tc>
                  <a:txBody>
                    <a:bodyPr/>
                    <a:lstStyle/>
                    <a:p>
                      <a:r>
                        <a:rPr lang="en-US" sz="1100" dirty="0"/>
                        <a:t>2000</a:t>
                      </a:r>
                    </a:p>
                  </a:txBody>
                  <a:tcPr/>
                </a:tc>
                <a:tc>
                  <a:txBody>
                    <a:bodyPr/>
                    <a:lstStyle/>
                    <a:p>
                      <a:r>
                        <a:rPr lang="en-US" sz="1100" dirty="0"/>
                        <a:t>10</a:t>
                      </a:r>
                    </a:p>
                  </a:txBody>
                  <a:tcPr/>
                </a:tc>
                <a:tc>
                  <a:txBody>
                    <a:bodyPr/>
                    <a:lstStyle/>
                    <a:p>
                      <a:r>
                        <a:rPr lang="en-US" sz="1100" dirty="0"/>
                        <a:t>2000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3040960851"/>
                  </a:ext>
                </a:extLst>
              </a:tr>
              <a:tr h="370840">
                <a:tc>
                  <a:txBody>
                    <a:bodyPr/>
                    <a:lstStyle/>
                    <a:p>
                      <a:r>
                        <a:rPr lang="en-US" sz="1100" dirty="0"/>
                        <a:t>2000</a:t>
                      </a:r>
                    </a:p>
                  </a:txBody>
                  <a:tcPr/>
                </a:tc>
                <a:tc>
                  <a:txBody>
                    <a:bodyPr/>
                    <a:lstStyle/>
                    <a:p>
                      <a:r>
                        <a:rPr lang="en-US" sz="1100" dirty="0"/>
                        <a:t>100</a:t>
                      </a:r>
                    </a:p>
                  </a:txBody>
                  <a:tcPr/>
                </a:tc>
                <a:tc>
                  <a:txBody>
                    <a:bodyPr/>
                    <a:lstStyle/>
                    <a:p>
                      <a:r>
                        <a:rPr lang="en-US" sz="1100" dirty="0"/>
                        <a:t>2000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13270496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193224819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100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750240695"/>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500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46591980"/>
                  </a:ext>
                </a:extLst>
              </a:tr>
            </a:tbl>
          </a:graphicData>
        </a:graphic>
      </p:graphicFrame>
    </p:spTree>
    <p:extLst>
      <p:ext uri="{BB962C8B-B14F-4D97-AF65-F5344CB8AC3E}">
        <p14:creationId xmlns:p14="http://schemas.microsoft.com/office/powerpoint/2010/main" val="121222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2000/s)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1080967500"/>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(40, 50), </a:t>
                      </a:r>
                      <a:r>
                        <a:rPr lang="en-US" sz="800" dirty="0" err="1"/>
                        <a:t>rtt</a:t>
                      </a:r>
                      <a:r>
                        <a:rPr lang="en-US" sz="800" dirty="0"/>
                        <a:t>(50), </a:t>
                      </a:r>
                      <a:r>
                        <a:rPr lang="en-US" sz="800" dirty="0">
                          <a:solidFill>
                            <a:srgbClr val="FF0000"/>
                          </a:solidFill>
                        </a:rPr>
                        <a:t>queue (80)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queue (1, 2)</a:t>
                      </a:r>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a:t>
                      </a:r>
                      <a:r>
                        <a:rPr lang="en-US" sz="800" dirty="0" err="1"/>
                        <a:t>rtt</a:t>
                      </a:r>
                      <a:r>
                        <a:rPr lang="en-US" sz="800" dirty="0"/>
                        <a:t>(1.3), queue (0)</a:t>
                      </a:r>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a:t>
                      </a:r>
                      <a:r>
                        <a:rPr lang="en-US" sz="800" dirty="0">
                          <a:solidFill>
                            <a:schemeClr val="accent6"/>
                          </a:solidFill>
                        </a:rPr>
                        <a:t>queue (1, 2)</a:t>
                      </a:r>
                    </a:p>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(16, 20), </a:t>
                      </a:r>
                      <a:r>
                        <a:rPr lang="en-US" sz="800" dirty="0" err="1"/>
                        <a:t>rtt</a:t>
                      </a:r>
                      <a:r>
                        <a:rPr lang="en-US" sz="800" dirty="0"/>
                        <a:t>(16,20), </a:t>
                      </a:r>
                      <a:r>
                        <a:rPr lang="en-US" sz="800" dirty="0">
                          <a:solidFill>
                            <a:srgbClr val="FF0000"/>
                          </a:solidFill>
                        </a:rPr>
                        <a:t>queue (30)</a:t>
                      </a:r>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3), </a:t>
                      </a:r>
                      <a:r>
                        <a:rPr lang="en-US" sz="800" dirty="0" err="1"/>
                        <a:t>rtt</a:t>
                      </a:r>
                      <a:r>
                        <a:rPr lang="en-US" sz="800" dirty="0"/>
                        <a:t>(1.5, 2.5), queue (1, 3)</a:t>
                      </a:r>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(70, 80), </a:t>
                      </a:r>
                      <a:r>
                        <a:rPr lang="en-US" sz="800" dirty="0" err="1"/>
                        <a:t>rtt</a:t>
                      </a:r>
                      <a:r>
                        <a:rPr lang="en-US" sz="800" dirty="0"/>
                        <a:t>(50, 60), </a:t>
                      </a:r>
                      <a:r>
                        <a:rPr lang="en-US" sz="800" dirty="0">
                          <a:solidFill>
                            <a:srgbClr val="FF0000"/>
                          </a:solidFill>
                        </a:rPr>
                        <a:t>queue (80)</a:t>
                      </a:r>
                    </a:p>
                  </a:txBody>
                  <a:tcPr marT="0" marB="0" anchor="ctr"/>
                </a:tc>
                <a:extLst>
                  <a:ext uri="{0D108BD9-81ED-4DB2-BD59-A6C34878D82A}">
                    <a16:rowId xmlns:a16="http://schemas.microsoft.com/office/drawing/2014/main" val="1394368208"/>
                  </a:ext>
                </a:extLst>
              </a:tr>
            </a:tbl>
          </a:graphicData>
        </a:graphic>
      </p:graphicFrame>
      <p:sp>
        <p:nvSpPr>
          <p:cNvPr id="5" name="TextBox 4">
            <a:extLst>
              <a:ext uri="{FF2B5EF4-FFF2-40B4-BE49-F238E27FC236}">
                <a16:creationId xmlns:a16="http://schemas.microsoft.com/office/drawing/2014/main" id="{73D11FCA-871B-4DBB-8327-2AEAE758A4AC}"/>
              </a:ext>
            </a:extLst>
          </p:cNvPr>
          <p:cNvSpPr txBox="1"/>
          <p:nvPr/>
        </p:nvSpPr>
        <p:spPr>
          <a:xfrm>
            <a:off x="962297" y="5630091"/>
            <a:ext cx="9644743" cy="923330"/>
          </a:xfrm>
          <a:prstGeom prst="rect">
            <a:avLst/>
          </a:prstGeom>
          <a:noFill/>
        </p:spPr>
        <p:txBody>
          <a:bodyPr wrap="square" rtlCol="0">
            <a:spAutoFit/>
          </a:bodyPr>
          <a:lstStyle/>
          <a:p>
            <a:r>
              <a:rPr lang="en-US" dirty="0"/>
              <a:t>When the combined delivery rate (delay between packets) of the clients is higher than the bottleneck’s channeling rate, convergence is very slow. This is because they initially inflate the queues.</a:t>
            </a:r>
          </a:p>
        </p:txBody>
      </p:sp>
    </p:spTree>
    <p:extLst>
      <p:ext uri="{BB962C8B-B14F-4D97-AF65-F5344CB8AC3E}">
        <p14:creationId xmlns:p14="http://schemas.microsoft.com/office/powerpoint/2010/main" val="1430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500/s)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155831347"/>
              </p:ext>
            </p:extLst>
          </p:nvPr>
        </p:nvGraphicFramePr>
        <p:xfrm>
          <a:off x="927041" y="1866723"/>
          <a:ext cx="9367334" cy="3777537"/>
        </p:xfrm>
        <a:graphic>
          <a:graphicData uri="http://schemas.openxmlformats.org/drawingml/2006/table">
            <a:tbl>
              <a:tblPr firstRow="1" bandRow="1">
                <a:tableStyleId>{5C22544A-7EE6-4342-B048-85BDC9FD1C3A}</a:tableStyleId>
              </a:tblPr>
              <a:tblGrid>
                <a:gridCol w="611126">
                  <a:extLst>
                    <a:ext uri="{9D8B030D-6E8A-4147-A177-3AD203B41FA5}">
                      <a16:colId xmlns:a16="http://schemas.microsoft.com/office/drawing/2014/main" val="2374639023"/>
                    </a:ext>
                  </a:extLst>
                </a:gridCol>
                <a:gridCol w="922747">
                  <a:extLst>
                    <a:ext uri="{9D8B030D-6E8A-4147-A177-3AD203B41FA5}">
                      <a16:colId xmlns:a16="http://schemas.microsoft.com/office/drawing/2014/main" val="1972232827"/>
                    </a:ext>
                  </a:extLst>
                </a:gridCol>
                <a:gridCol w="1061106">
                  <a:extLst>
                    <a:ext uri="{9D8B030D-6E8A-4147-A177-3AD203B41FA5}">
                      <a16:colId xmlns:a16="http://schemas.microsoft.com/office/drawing/2014/main" val="3821475244"/>
                    </a:ext>
                  </a:extLst>
                </a:gridCol>
                <a:gridCol w="1327332">
                  <a:extLst>
                    <a:ext uri="{9D8B030D-6E8A-4147-A177-3AD203B41FA5}">
                      <a16:colId xmlns:a16="http://schemas.microsoft.com/office/drawing/2014/main" val="4072503055"/>
                    </a:ext>
                  </a:extLst>
                </a:gridCol>
                <a:gridCol w="1190417">
                  <a:extLst>
                    <a:ext uri="{9D8B030D-6E8A-4147-A177-3AD203B41FA5}">
                      <a16:colId xmlns:a16="http://schemas.microsoft.com/office/drawing/2014/main" val="2684069863"/>
                    </a:ext>
                  </a:extLst>
                </a:gridCol>
                <a:gridCol w="4254606">
                  <a:extLst>
                    <a:ext uri="{9D8B030D-6E8A-4147-A177-3AD203B41FA5}">
                      <a16:colId xmlns:a16="http://schemas.microsoft.com/office/drawing/2014/main" val="1184187100"/>
                    </a:ext>
                  </a:extLst>
                </a:gridCol>
              </a:tblGrid>
              <a:tr h="317937">
                <a:tc>
                  <a:txBody>
                    <a:bodyPr/>
                    <a:lstStyle/>
                    <a:p>
                      <a:r>
                        <a:rPr lang="en-US" sz="800" dirty="0"/>
                        <a:t>id</a:t>
                      </a:r>
                    </a:p>
                  </a:txBody>
                  <a:tcPr/>
                </a:tc>
                <a:tc>
                  <a:txBody>
                    <a:bodyPr/>
                    <a:lstStyle/>
                    <a:p>
                      <a:r>
                        <a:rPr lang="en-US" sz="800" dirty="0"/>
                        <a:t>Client 1 </a:t>
                      </a:r>
                      <a:r>
                        <a:rPr lang="en-US" sz="800" dirty="0" err="1"/>
                        <a:t>DeliveryR</a:t>
                      </a:r>
                      <a:endParaRPr lang="en-US" sz="800" dirty="0"/>
                    </a:p>
                  </a:txBody>
                  <a:tcPr/>
                </a:tc>
                <a:tc>
                  <a:txBody>
                    <a:bodyPr/>
                    <a:lstStyle/>
                    <a:p>
                      <a:r>
                        <a:rPr lang="en-US" sz="800" dirty="0"/>
                        <a:t>Client 1 Outs. P</a:t>
                      </a:r>
                    </a:p>
                  </a:txBody>
                  <a:tcPr/>
                </a:tc>
                <a:tc>
                  <a:txBody>
                    <a:bodyPr/>
                    <a:lstStyle/>
                    <a:p>
                      <a:r>
                        <a:rPr lang="en-US" sz="800" dirty="0"/>
                        <a:t>Client 2 </a:t>
                      </a:r>
                      <a:r>
                        <a:rPr lang="en-US" sz="800" dirty="0" err="1"/>
                        <a:t>DeliveryR</a:t>
                      </a:r>
                      <a:endParaRPr lang="en-US" sz="800" dirty="0"/>
                    </a:p>
                  </a:txBody>
                  <a:tcPr/>
                </a:tc>
                <a:tc>
                  <a:txBody>
                    <a:bodyPr/>
                    <a:lstStyle/>
                    <a:p>
                      <a:r>
                        <a:rPr lang="en-US" sz="800" dirty="0"/>
                        <a:t>Client 2 Outs. P</a:t>
                      </a:r>
                    </a:p>
                  </a:txBody>
                  <a:tcPr/>
                </a:tc>
                <a:tc>
                  <a:txBody>
                    <a:bodyPr/>
                    <a:lstStyle/>
                    <a:p>
                      <a:r>
                        <a:rPr lang="en-US" sz="800" dirty="0"/>
                        <a:t>Comments on queue and </a:t>
                      </a:r>
                      <a:r>
                        <a:rPr lang="en-US" sz="800" dirty="0" err="1"/>
                        <a:t>rtt</a:t>
                      </a:r>
                      <a:endParaRPr lang="en-US" sz="800" dirty="0"/>
                    </a:p>
                  </a:txBody>
                  <a:tcPr/>
                </a:tc>
                <a:extLst>
                  <a:ext uri="{0D108BD9-81ED-4DB2-BD59-A6C34878D82A}">
                    <a16:rowId xmlns:a16="http://schemas.microsoft.com/office/drawing/2014/main" val="2965219117"/>
                  </a:ext>
                </a:extLst>
              </a:tr>
              <a:tr h="317937">
                <a:tc>
                  <a:txBody>
                    <a:bodyPr/>
                    <a:lstStyle/>
                    <a:p>
                      <a:r>
                        <a:rPr lang="en-US" sz="800" dirty="0"/>
                        <a:t>15-100-15-100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Outstanding packets (30, 40), </a:t>
                      </a:r>
                      <a:r>
                        <a:rPr lang="en-US" sz="800" dirty="0" err="1"/>
                        <a:t>rtt</a:t>
                      </a:r>
                      <a:r>
                        <a:rPr lang="en-US" sz="800" dirty="0"/>
                        <a:t>(60, 70), queue (110, 120)</a:t>
                      </a:r>
                    </a:p>
                  </a:txBody>
                  <a:tcPr/>
                </a:tc>
                <a:extLst>
                  <a:ext uri="{0D108BD9-81ED-4DB2-BD59-A6C34878D82A}">
                    <a16:rowId xmlns:a16="http://schemas.microsoft.com/office/drawing/2014/main" val="3443055959"/>
                  </a:ext>
                </a:extLst>
              </a:tr>
              <a:tr h="317937">
                <a:tc>
                  <a:txBody>
                    <a:bodyPr/>
                    <a:lstStyle/>
                    <a:p>
                      <a:r>
                        <a:rPr lang="en-US" sz="800" dirty="0"/>
                        <a:t>15-100-10-100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queue (110, 120)</a:t>
                      </a:r>
                    </a:p>
                  </a:txBody>
                  <a:tcPr/>
                </a:tc>
                <a:extLst>
                  <a:ext uri="{0D108BD9-81ED-4DB2-BD59-A6C34878D82A}">
                    <a16:rowId xmlns:a16="http://schemas.microsoft.com/office/drawing/2014/main" val="1217165072"/>
                  </a:ext>
                </a:extLst>
              </a:tr>
              <a:tr h="317937">
                <a:tc>
                  <a:txBody>
                    <a:bodyPr/>
                    <a:lstStyle/>
                    <a:p>
                      <a:endParaRPr lang="en-US" sz="800"/>
                    </a:p>
                  </a:txBody>
                  <a:tcPr/>
                </a:tc>
                <a:tc>
                  <a:txBody>
                    <a:bodyPr/>
                    <a:lstStyle/>
                    <a:p>
                      <a:r>
                        <a:rPr lang="en-US" sz="800" dirty="0"/>
                        <a:t>1500</a:t>
                      </a:r>
                    </a:p>
                  </a:txBody>
                  <a:tcPr/>
                </a:tc>
                <a:tc>
                  <a:txBody>
                    <a:bodyPr/>
                    <a:lstStyle/>
                    <a:p>
                      <a:r>
                        <a:rPr lang="en-US" sz="800" dirty="0"/>
                        <a:t>100</a:t>
                      </a:r>
                    </a:p>
                  </a:txBody>
                  <a:tcPr/>
                </a:tc>
                <a:tc>
                  <a:txBody>
                    <a:bodyPr/>
                    <a:lstStyle/>
                    <a:p>
                      <a:r>
                        <a:rPr lang="en-US" sz="800" dirty="0"/>
                        <a:t>500</a:t>
                      </a:r>
                    </a:p>
                  </a:txBody>
                  <a:tcPr/>
                </a:tc>
                <a:tc>
                  <a:txBody>
                    <a:bodyPr/>
                    <a:lstStyle/>
                    <a:p>
                      <a:r>
                        <a:rPr lang="en-US" sz="8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p>
                      <a:endParaRPr lang="en-US" sz="800" dirty="0"/>
                    </a:p>
                  </a:txBody>
                  <a:tcPr/>
                </a:tc>
                <a:extLst>
                  <a:ext uri="{0D108BD9-81ED-4DB2-BD59-A6C34878D82A}">
                    <a16:rowId xmlns:a16="http://schemas.microsoft.com/office/drawing/2014/main" val="3040960851"/>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132704960"/>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932248190"/>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2750240695"/>
                  </a:ext>
                </a:extLst>
              </a:tr>
              <a:tr h="270713">
                <a:tc>
                  <a:txBody>
                    <a:bodyPr/>
                    <a:lstStyle/>
                    <a:p>
                      <a:endParaRPr lang="en-US" sz="800"/>
                    </a:p>
                  </a:txBody>
                  <a:tcPr/>
                </a:tc>
                <a:tc>
                  <a:txBody>
                    <a:bodyPr/>
                    <a:lstStyle/>
                    <a:p>
                      <a:r>
                        <a:rPr lang="en-US" sz="800" dirty="0"/>
                        <a:t>1500</a:t>
                      </a:r>
                    </a:p>
                  </a:txBody>
                  <a:tcPr/>
                </a:tc>
                <a:tc>
                  <a:txBody>
                    <a:bodyPr/>
                    <a:lstStyle/>
                    <a:p>
                      <a:r>
                        <a:rPr lang="en-US" sz="800" dirty="0"/>
                        <a:t>10</a:t>
                      </a:r>
                    </a:p>
                  </a:txBody>
                  <a:tcPr/>
                </a:tc>
                <a:tc>
                  <a:txBody>
                    <a:bodyPr/>
                    <a:lstStyle/>
                    <a:p>
                      <a:r>
                        <a:rPr lang="en-US" sz="800" dirty="0"/>
                        <a:t>1000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2546591980"/>
                  </a:ext>
                </a:extLst>
              </a:tr>
              <a:tr h="270713">
                <a:tc>
                  <a:txBody>
                    <a:bodyPr/>
                    <a:lstStyle/>
                    <a:p>
                      <a:endParaRPr lang="en-US" sz="800"/>
                    </a:p>
                  </a:txBody>
                  <a:tcPr/>
                </a:tc>
                <a:tc>
                  <a:txBody>
                    <a:bodyPr/>
                    <a:lstStyle/>
                    <a:p>
                      <a:r>
                        <a:rPr lang="en-US" sz="800" dirty="0"/>
                        <a:t>1500</a:t>
                      </a:r>
                    </a:p>
                  </a:txBody>
                  <a:tcPr/>
                </a:tc>
                <a:tc>
                  <a:txBody>
                    <a:bodyPr/>
                    <a:lstStyle/>
                    <a:p>
                      <a:r>
                        <a:rPr lang="en-US" sz="800" dirty="0"/>
                        <a:t>10</a:t>
                      </a:r>
                    </a:p>
                  </a:txBody>
                  <a:tcPr/>
                </a:tc>
                <a:tc>
                  <a:txBody>
                    <a:bodyPr/>
                    <a:lstStyle/>
                    <a:p>
                      <a:r>
                        <a:rPr lang="en-US" sz="800" dirty="0"/>
                        <a:t>500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323560015"/>
                  </a:ext>
                </a:extLst>
              </a:tr>
              <a:tr h="270713">
                <a:tc>
                  <a:txBody>
                    <a:bodyPr/>
                    <a:lstStyle/>
                    <a:p>
                      <a:endParaRPr lang="en-US" sz="800" dirty="0"/>
                    </a:p>
                  </a:txBody>
                  <a:tcPr/>
                </a:tc>
                <a:tc>
                  <a:txBody>
                    <a:bodyPr/>
                    <a:lstStyle/>
                    <a:p>
                      <a:r>
                        <a:rPr lang="en-US" sz="800" dirty="0"/>
                        <a:t>1500</a:t>
                      </a:r>
                    </a:p>
                  </a:txBody>
                  <a:tcPr/>
                </a:tc>
                <a:tc>
                  <a:txBody>
                    <a:bodyPr/>
                    <a:lstStyle/>
                    <a:p>
                      <a:r>
                        <a:rPr lang="en-US" sz="800" dirty="0"/>
                        <a:t>10</a:t>
                      </a:r>
                    </a:p>
                  </a:txBody>
                  <a:tcPr/>
                </a:tc>
                <a:tc>
                  <a:txBody>
                    <a:bodyPr/>
                    <a:lstStyle/>
                    <a:p>
                      <a:r>
                        <a:rPr lang="en-US" sz="800" dirty="0"/>
                        <a:t>300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2564552447"/>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321165657"/>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3324065408"/>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2500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306186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power increases.</a:t>
            </a:r>
          </a:p>
        </p:txBody>
      </p:sp>
      <p:graphicFrame>
        <p:nvGraphicFramePr>
          <p:cNvPr id="5" name="Table 4">
            <a:extLst>
              <a:ext uri="{FF2B5EF4-FFF2-40B4-BE49-F238E27FC236}">
                <a16:creationId xmlns:a16="http://schemas.microsoft.com/office/drawing/2014/main" id="{668575A8-08AC-4EE3-8DAA-598BF8896A64}"/>
              </a:ext>
            </a:extLst>
          </p:cNvPr>
          <p:cNvGraphicFramePr>
            <a:graphicFrameLocks noGrp="1"/>
          </p:cNvGraphicFramePr>
          <p:nvPr>
            <p:extLst>
              <p:ext uri="{D42A27DB-BD31-4B8C-83A1-F6EECF244321}">
                <p14:modId xmlns:p14="http://schemas.microsoft.com/office/powerpoint/2010/main" val="1090208907"/>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endParaRPr lang="en-US" sz="800" dirty="0">
                        <a:solidFill>
                          <a:srgbClr val="FF0000"/>
                        </a:solidFill>
                      </a:endParaRP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FF0000"/>
                        </a:solidFill>
                      </a:endParaRP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(20), </a:t>
                      </a:r>
                      <a:r>
                        <a:rPr lang="en-US" sz="800" dirty="0" err="1"/>
                        <a:t>rtt</a:t>
                      </a:r>
                      <a:r>
                        <a:rPr lang="en-US" sz="800" dirty="0"/>
                        <a:t>(20), queue (20)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FF0000"/>
                        </a:solidFill>
                      </a:endParaRPr>
                    </a:p>
                  </a:txBody>
                  <a:tcPr marT="0" marB="0" anchor="ct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294550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ED28-C525-41DD-99AC-8AE33FB72F50}"/>
              </a:ext>
            </a:extLst>
          </p:cNvPr>
          <p:cNvSpPr>
            <a:spLocks noGrp="1"/>
          </p:cNvSpPr>
          <p:nvPr>
            <p:ph type="title"/>
          </p:nvPr>
        </p:nvSpPr>
        <p:spPr/>
        <p:txBody>
          <a:bodyPr/>
          <a:lstStyle/>
          <a:p>
            <a:r>
              <a:rPr lang="en-US" dirty="0"/>
              <a:t>Impact of exploration when power increases. (long network)</a:t>
            </a:r>
          </a:p>
        </p:txBody>
      </p:sp>
    </p:spTree>
    <p:extLst>
      <p:ext uri="{BB962C8B-B14F-4D97-AF65-F5344CB8AC3E}">
        <p14:creationId xmlns:p14="http://schemas.microsoft.com/office/powerpoint/2010/main" val="220130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a:t>
            </a:r>
            <a:r>
              <a:rPr lang="en-US"/>
              <a:t>power increases.</a:t>
            </a:r>
            <a:endParaRPr lang="en-US" dirty="0"/>
          </a:p>
        </p:txBody>
      </p:sp>
      <p:pic>
        <p:nvPicPr>
          <p:cNvPr id="4" name="Picture 3">
            <a:extLst>
              <a:ext uri="{FF2B5EF4-FFF2-40B4-BE49-F238E27FC236}">
                <a16:creationId xmlns:a16="http://schemas.microsoft.com/office/drawing/2014/main" id="{AFA644BC-4830-4CA7-A35B-41515E9C4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3" y="1690688"/>
            <a:ext cx="4821827" cy="1797943"/>
          </a:xfrm>
          <a:prstGeom prst="rect">
            <a:avLst/>
          </a:prstGeom>
        </p:spPr>
      </p:pic>
      <p:pic>
        <p:nvPicPr>
          <p:cNvPr id="7" name="Picture 6">
            <a:extLst>
              <a:ext uri="{FF2B5EF4-FFF2-40B4-BE49-F238E27FC236}">
                <a16:creationId xmlns:a16="http://schemas.microsoft.com/office/drawing/2014/main" id="{3727A640-528D-462C-AD8C-1258CB118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750" y="1476424"/>
            <a:ext cx="5516496" cy="2075832"/>
          </a:xfrm>
          <a:prstGeom prst="rect">
            <a:avLst/>
          </a:prstGeom>
        </p:spPr>
      </p:pic>
      <p:pic>
        <p:nvPicPr>
          <p:cNvPr id="9" name="Picture 8">
            <a:extLst>
              <a:ext uri="{FF2B5EF4-FFF2-40B4-BE49-F238E27FC236}">
                <a16:creationId xmlns:a16="http://schemas.microsoft.com/office/drawing/2014/main" id="{1DAE02C0-0EA3-40FA-BB70-FF9E52425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454" y="3891999"/>
            <a:ext cx="5552609" cy="2087420"/>
          </a:xfrm>
          <a:prstGeom prst="rect">
            <a:avLst/>
          </a:prstGeom>
        </p:spPr>
      </p:pic>
      <p:pic>
        <p:nvPicPr>
          <p:cNvPr id="11" name="Picture 10">
            <a:extLst>
              <a:ext uri="{FF2B5EF4-FFF2-40B4-BE49-F238E27FC236}">
                <a16:creationId xmlns:a16="http://schemas.microsoft.com/office/drawing/2014/main" id="{CC273190-C841-4DB7-B4EA-81512F226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964" y="3935713"/>
            <a:ext cx="5412490" cy="2043706"/>
          </a:xfrm>
          <a:prstGeom prst="rect">
            <a:avLst/>
          </a:prstGeom>
        </p:spPr>
      </p:pic>
      <p:sp>
        <p:nvSpPr>
          <p:cNvPr id="12" name="TextBox 11">
            <a:extLst>
              <a:ext uri="{FF2B5EF4-FFF2-40B4-BE49-F238E27FC236}">
                <a16:creationId xmlns:a16="http://schemas.microsoft.com/office/drawing/2014/main" id="{DBA69942-71E1-401F-93CA-22532FA5049D}"/>
              </a:ext>
            </a:extLst>
          </p:cNvPr>
          <p:cNvSpPr txBox="1"/>
          <p:nvPr/>
        </p:nvSpPr>
        <p:spPr>
          <a:xfrm>
            <a:off x="893331" y="6131115"/>
            <a:ext cx="4070555" cy="369332"/>
          </a:xfrm>
          <a:prstGeom prst="rect">
            <a:avLst/>
          </a:prstGeom>
          <a:noFill/>
        </p:spPr>
        <p:txBody>
          <a:bodyPr wrap="square" rtlCol="0">
            <a:spAutoFit/>
          </a:bodyPr>
          <a:lstStyle/>
          <a:p>
            <a:r>
              <a:rPr lang="en-US" dirty="0"/>
              <a:t>No exploration</a:t>
            </a:r>
          </a:p>
        </p:txBody>
      </p:sp>
      <p:sp>
        <p:nvSpPr>
          <p:cNvPr id="13" name="TextBox 12">
            <a:extLst>
              <a:ext uri="{FF2B5EF4-FFF2-40B4-BE49-F238E27FC236}">
                <a16:creationId xmlns:a16="http://schemas.microsoft.com/office/drawing/2014/main" id="{73F3B6AC-1D51-4936-B195-70F389DD2D92}"/>
              </a:ext>
            </a:extLst>
          </p:cNvPr>
          <p:cNvSpPr txBox="1"/>
          <p:nvPr/>
        </p:nvSpPr>
        <p:spPr>
          <a:xfrm>
            <a:off x="5718862" y="6106534"/>
            <a:ext cx="4070555" cy="369332"/>
          </a:xfrm>
          <a:prstGeom prst="rect">
            <a:avLst/>
          </a:prstGeom>
          <a:noFill/>
        </p:spPr>
        <p:txBody>
          <a:bodyPr wrap="square" rtlCol="0">
            <a:spAutoFit/>
          </a:bodyPr>
          <a:lstStyle/>
          <a:p>
            <a:r>
              <a:rPr lang="en-US" dirty="0"/>
              <a:t>Exploration : 0.2</a:t>
            </a:r>
          </a:p>
        </p:txBody>
      </p:sp>
    </p:spTree>
    <p:extLst>
      <p:ext uri="{BB962C8B-B14F-4D97-AF65-F5344CB8AC3E}">
        <p14:creationId xmlns:p14="http://schemas.microsoft.com/office/powerpoint/2010/main" val="1852905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55F7-8FBB-41A8-A991-97A5867E58C6}"/>
              </a:ext>
            </a:extLst>
          </p:cNvPr>
          <p:cNvSpPr>
            <a:spLocks noGrp="1"/>
          </p:cNvSpPr>
          <p:nvPr>
            <p:ph type="title"/>
          </p:nvPr>
        </p:nvSpPr>
        <p:spPr/>
        <p:txBody>
          <a:bodyPr/>
          <a:lstStyle/>
          <a:p>
            <a:r>
              <a:rPr lang="en-US" dirty="0"/>
              <a:t>Impact of initial </a:t>
            </a:r>
            <a:r>
              <a:rPr lang="en-US" dirty="0" err="1"/>
              <a:t>max_outstanding</a:t>
            </a:r>
            <a:r>
              <a:rPr lang="en-US" dirty="0"/>
              <a:t> packets</a:t>
            </a:r>
          </a:p>
        </p:txBody>
      </p:sp>
    </p:spTree>
    <p:extLst>
      <p:ext uri="{BB962C8B-B14F-4D97-AF65-F5344CB8AC3E}">
        <p14:creationId xmlns:p14="http://schemas.microsoft.com/office/powerpoint/2010/main" val="1290269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D013-2A75-480E-827F-A26CE8C08FA7}"/>
              </a:ext>
            </a:extLst>
          </p:cNvPr>
          <p:cNvSpPr>
            <a:spLocks noGrp="1"/>
          </p:cNvSpPr>
          <p:nvPr>
            <p:ph type="title"/>
          </p:nvPr>
        </p:nvSpPr>
        <p:spPr/>
        <p:txBody>
          <a:bodyPr/>
          <a:lstStyle/>
          <a:p>
            <a:r>
              <a:rPr lang="en-US" dirty="0"/>
              <a:t>RTT estimation and policy update cycles</a:t>
            </a:r>
          </a:p>
        </p:txBody>
      </p:sp>
      <p:sp>
        <p:nvSpPr>
          <p:cNvPr id="4" name="Rectangle 3">
            <a:extLst>
              <a:ext uri="{FF2B5EF4-FFF2-40B4-BE49-F238E27FC236}">
                <a16:creationId xmlns:a16="http://schemas.microsoft.com/office/drawing/2014/main" id="{80A62BAE-B800-42D4-AE6E-26781DAFB45F}"/>
              </a:ext>
            </a:extLst>
          </p:cNvPr>
          <p:cNvSpPr/>
          <p:nvPr/>
        </p:nvSpPr>
        <p:spPr>
          <a:xfrm>
            <a:off x="100710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7" name="Rectangle 6">
            <a:extLst>
              <a:ext uri="{FF2B5EF4-FFF2-40B4-BE49-F238E27FC236}">
                <a16:creationId xmlns:a16="http://schemas.microsoft.com/office/drawing/2014/main" id="{9D8886FF-139A-47B5-88B0-558C5C55766A}"/>
              </a:ext>
            </a:extLst>
          </p:cNvPr>
          <p:cNvSpPr/>
          <p:nvPr/>
        </p:nvSpPr>
        <p:spPr>
          <a:xfrm>
            <a:off x="7084844" y="2480936"/>
            <a:ext cx="1601957"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Rtt</a:t>
            </a:r>
            <a:r>
              <a:rPr lang="en-US" sz="900" dirty="0"/>
              <a:t> estimation on P(m)</a:t>
            </a:r>
          </a:p>
        </p:txBody>
      </p:sp>
      <p:sp>
        <p:nvSpPr>
          <p:cNvPr id="8" name="Rectangle 7">
            <a:extLst>
              <a:ext uri="{FF2B5EF4-FFF2-40B4-BE49-F238E27FC236}">
                <a16:creationId xmlns:a16="http://schemas.microsoft.com/office/drawing/2014/main" id="{EE243961-4E71-42BE-B90B-4F2DD4E6E7FC}"/>
              </a:ext>
            </a:extLst>
          </p:cNvPr>
          <p:cNvSpPr/>
          <p:nvPr/>
        </p:nvSpPr>
        <p:spPr>
          <a:xfrm>
            <a:off x="1007105" y="2974959"/>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
        <p:nvSpPr>
          <p:cNvPr id="10" name="Freeform: Shape 9">
            <a:extLst>
              <a:ext uri="{FF2B5EF4-FFF2-40B4-BE49-F238E27FC236}">
                <a16:creationId xmlns:a16="http://schemas.microsoft.com/office/drawing/2014/main" id="{5A62039F-6CD7-4C78-9087-6B87F1F55D5C}"/>
              </a:ext>
            </a:extLst>
          </p:cNvPr>
          <p:cNvSpPr/>
          <p:nvPr/>
        </p:nvSpPr>
        <p:spPr>
          <a:xfrm>
            <a:off x="1883580" y="2551236"/>
            <a:ext cx="5201264" cy="524856"/>
          </a:xfrm>
          <a:custGeom>
            <a:avLst/>
            <a:gdLst>
              <a:gd name="connsiteX0" fmla="*/ 0 w 2193859"/>
              <a:gd name="connsiteY0" fmla="*/ 524856 h 524856"/>
              <a:gd name="connsiteX1" fmla="*/ 838551 w 2193859"/>
              <a:gd name="connsiteY1" fmla="*/ 36052 h 524856"/>
              <a:gd name="connsiteX2" fmla="*/ 2022636 w 2193859"/>
              <a:gd name="connsiteY2" fmla="*/ 36052 h 524856"/>
              <a:gd name="connsiteX3" fmla="*/ 2161692 w 2193859"/>
              <a:gd name="connsiteY3" fmla="*/ 31839 h 524856"/>
            </a:gdLst>
            <a:ahLst/>
            <a:cxnLst>
              <a:cxn ang="0">
                <a:pos x="connsiteX0" y="connsiteY0"/>
              </a:cxn>
              <a:cxn ang="0">
                <a:pos x="connsiteX1" y="connsiteY1"/>
              </a:cxn>
              <a:cxn ang="0">
                <a:pos x="connsiteX2" y="connsiteY2"/>
              </a:cxn>
              <a:cxn ang="0">
                <a:pos x="connsiteX3" y="connsiteY3"/>
              </a:cxn>
            </a:cxnLst>
            <a:rect l="l" t="t" r="r" b="b"/>
            <a:pathLst>
              <a:path w="2193859" h="524856">
                <a:moveTo>
                  <a:pt x="0" y="524856"/>
                </a:moveTo>
                <a:cubicBezTo>
                  <a:pt x="250722" y="321187"/>
                  <a:pt x="501445" y="117519"/>
                  <a:pt x="838551" y="36052"/>
                </a:cubicBezTo>
                <a:cubicBezTo>
                  <a:pt x="1175657" y="-45415"/>
                  <a:pt x="1802113" y="36754"/>
                  <a:pt x="2022636" y="36052"/>
                </a:cubicBezTo>
                <a:cubicBezTo>
                  <a:pt x="2243159" y="35350"/>
                  <a:pt x="2202425" y="33594"/>
                  <a:pt x="2161692" y="31839"/>
                </a:cubicBez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A7638-1061-4D38-8FC6-42F9E798A417}"/>
              </a:ext>
            </a:extLst>
          </p:cNvPr>
          <p:cNvSpPr/>
          <p:nvPr/>
        </p:nvSpPr>
        <p:spPr>
          <a:xfrm>
            <a:off x="923108" y="3792583"/>
            <a:ext cx="10041264" cy="1740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Whenever we update the policy, the impact on </a:t>
            </a:r>
            <a:r>
              <a:rPr lang="en-US" dirty="0" err="1"/>
              <a:t>rtt</a:t>
            </a:r>
            <a:r>
              <a:rPr lang="en-US" dirty="0"/>
              <a:t> can only be reliably measured after 2 </a:t>
            </a:r>
            <a:r>
              <a:rPr lang="en-US" dirty="0" err="1"/>
              <a:t>currentRTT</a:t>
            </a:r>
            <a:r>
              <a:rPr lang="en-US" dirty="0"/>
              <a:t> times. But there will still be impact of previous queue sizes before the policy updates.</a:t>
            </a:r>
          </a:p>
        </p:txBody>
      </p:sp>
      <p:sp>
        <p:nvSpPr>
          <p:cNvPr id="12" name="Rectangle 11">
            <a:extLst>
              <a:ext uri="{FF2B5EF4-FFF2-40B4-BE49-F238E27FC236}">
                <a16:creationId xmlns:a16="http://schemas.microsoft.com/office/drawing/2014/main" id="{5DE908D9-657B-40B4-9029-F125F3D1C66B}"/>
              </a:ext>
            </a:extLst>
          </p:cNvPr>
          <p:cNvSpPr/>
          <p:nvPr/>
        </p:nvSpPr>
        <p:spPr>
          <a:xfrm>
            <a:off x="4045974" y="2785572"/>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3" name="Rectangle 12">
            <a:extLst>
              <a:ext uri="{FF2B5EF4-FFF2-40B4-BE49-F238E27FC236}">
                <a16:creationId xmlns:a16="http://schemas.microsoft.com/office/drawing/2014/main" id="{5815FE10-81B3-4FFE-803A-C2C1AEE4BF7E}"/>
              </a:ext>
            </a:extLst>
          </p:cNvPr>
          <p:cNvSpPr/>
          <p:nvPr/>
        </p:nvSpPr>
        <p:spPr>
          <a:xfrm>
            <a:off x="708484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4" name="Rectangle 13">
            <a:extLst>
              <a:ext uri="{FF2B5EF4-FFF2-40B4-BE49-F238E27FC236}">
                <a16:creationId xmlns:a16="http://schemas.microsoft.com/office/drawing/2014/main" id="{18EAC5F6-64E9-423D-B033-241C48E0FE44}"/>
              </a:ext>
            </a:extLst>
          </p:cNvPr>
          <p:cNvSpPr/>
          <p:nvPr/>
        </p:nvSpPr>
        <p:spPr>
          <a:xfrm>
            <a:off x="1007104" y="2484049"/>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sent</a:t>
            </a:r>
          </a:p>
        </p:txBody>
      </p:sp>
      <p:sp>
        <p:nvSpPr>
          <p:cNvPr id="15" name="Rectangle 14">
            <a:extLst>
              <a:ext uri="{FF2B5EF4-FFF2-40B4-BE49-F238E27FC236}">
                <a16:creationId xmlns:a16="http://schemas.microsoft.com/office/drawing/2014/main" id="{7B5D7B4D-03D1-4957-8C1E-B00F6979F94A}"/>
              </a:ext>
            </a:extLst>
          </p:cNvPr>
          <p:cNvSpPr/>
          <p:nvPr/>
        </p:nvSpPr>
        <p:spPr>
          <a:xfrm>
            <a:off x="4045974" y="2947453"/>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ack</a:t>
            </a:r>
          </a:p>
        </p:txBody>
      </p:sp>
      <p:sp>
        <p:nvSpPr>
          <p:cNvPr id="16" name="Rectangle 15">
            <a:extLst>
              <a:ext uri="{FF2B5EF4-FFF2-40B4-BE49-F238E27FC236}">
                <a16:creationId xmlns:a16="http://schemas.microsoft.com/office/drawing/2014/main" id="{5656FADB-3224-4C5A-BA0F-838A2DAF9DB6}"/>
              </a:ext>
            </a:extLst>
          </p:cNvPr>
          <p:cNvSpPr/>
          <p:nvPr/>
        </p:nvSpPr>
        <p:spPr>
          <a:xfrm>
            <a:off x="3361508" y="2506171"/>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sent</a:t>
            </a:r>
          </a:p>
        </p:txBody>
      </p:sp>
      <p:sp>
        <p:nvSpPr>
          <p:cNvPr id="17" name="Rectangle 16">
            <a:extLst>
              <a:ext uri="{FF2B5EF4-FFF2-40B4-BE49-F238E27FC236}">
                <a16:creationId xmlns:a16="http://schemas.microsoft.com/office/drawing/2014/main" id="{A660FE5D-2875-4064-9664-1F714AF0641B}"/>
              </a:ext>
            </a:extLst>
          </p:cNvPr>
          <p:cNvSpPr/>
          <p:nvPr/>
        </p:nvSpPr>
        <p:spPr>
          <a:xfrm>
            <a:off x="6400378" y="2933828"/>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ack</a:t>
            </a:r>
          </a:p>
        </p:txBody>
      </p:sp>
      <p:sp>
        <p:nvSpPr>
          <p:cNvPr id="18" name="Rectangle 17">
            <a:extLst>
              <a:ext uri="{FF2B5EF4-FFF2-40B4-BE49-F238E27FC236}">
                <a16:creationId xmlns:a16="http://schemas.microsoft.com/office/drawing/2014/main" id="{961E5C50-A161-4F38-B0BB-80A64415E5E0}"/>
              </a:ext>
            </a:extLst>
          </p:cNvPr>
          <p:cNvSpPr/>
          <p:nvPr/>
        </p:nvSpPr>
        <p:spPr>
          <a:xfrm>
            <a:off x="7084844" y="2961101"/>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Tree>
    <p:extLst>
      <p:ext uri="{BB962C8B-B14F-4D97-AF65-F5344CB8AC3E}">
        <p14:creationId xmlns:p14="http://schemas.microsoft.com/office/powerpoint/2010/main" val="316843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5CBF-331B-4F81-BD56-8D36BE1E542F}"/>
              </a:ext>
            </a:extLst>
          </p:cNvPr>
          <p:cNvSpPr>
            <a:spLocks noGrp="1"/>
          </p:cNvSpPr>
          <p:nvPr>
            <p:ph type="title"/>
          </p:nvPr>
        </p:nvSpPr>
        <p:spPr/>
        <p:txBody>
          <a:bodyPr>
            <a:normAutofit fontScale="90000"/>
          </a:bodyPr>
          <a:lstStyle/>
          <a:p>
            <a:r>
              <a:rPr lang="en-US" dirty="0"/>
              <a:t>Interesting observations for 100 max outstanding packets with delivery rate 1.5k both clients</a:t>
            </a:r>
          </a:p>
        </p:txBody>
      </p:sp>
      <p:sp>
        <p:nvSpPr>
          <p:cNvPr id="3" name="Content Placeholder 2">
            <a:extLst>
              <a:ext uri="{FF2B5EF4-FFF2-40B4-BE49-F238E27FC236}">
                <a16:creationId xmlns:a16="http://schemas.microsoft.com/office/drawing/2014/main" id="{94EAF537-792E-4ED5-A20B-8A833EB8225E}"/>
              </a:ext>
            </a:extLst>
          </p:cNvPr>
          <p:cNvSpPr>
            <a:spLocks noGrp="1"/>
          </p:cNvSpPr>
          <p:nvPr>
            <p:ph idx="1"/>
          </p:nvPr>
        </p:nvSpPr>
        <p:spPr/>
        <p:txBody>
          <a:bodyPr/>
          <a:lstStyle/>
          <a:p>
            <a:r>
              <a:rPr lang="en-US" sz="1600" dirty="0"/>
              <a:t>The client does not try to optimize after a lower boundary</a:t>
            </a:r>
          </a:p>
          <a:p>
            <a:r>
              <a:rPr lang="en-US" sz="1600" dirty="0"/>
              <a:t>We need to add some exploration mechanism</a:t>
            </a:r>
          </a:p>
          <a:p>
            <a:r>
              <a:rPr lang="en-US" sz="1600" dirty="0"/>
              <a:t>What to do when </a:t>
            </a:r>
            <a:r>
              <a:rPr lang="en-US" sz="1600" dirty="0" err="1"/>
              <a:t>rtt</a:t>
            </a:r>
            <a:r>
              <a:rPr lang="en-US" sz="1600" dirty="0"/>
              <a:t> does not change?</a:t>
            </a:r>
          </a:p>
          <a:p>
            <a:endParaRPr lang="en-US" dirty="0"/>
          </a:p>
        </p:txBody>
      </p:sp>
      <p:pic>
        <p:nvPicPr>
          <p:cNvPr id="5" name="Picture 4">
            <a:extLst>
              <a:ext uri="{FF2B5EF4-FFF2-40B4-BE49-F238E27FC236}">
                <a16:creationId xmlns:a16="http://schemas.microsoft.com/office/drawing/2014/main" id="{DD479213-2E5C-492E-B401-8131CFB82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75" y="2820661"/>
            <a:ext cx="9218022" cy="3428927"/>
          </a:xfrm>
          <a:prstGeom prst="rect">
            <a:avLst/>
          </a:prstGeom>
        </p:spPr>
      </p:pic>
    </p:spTree>
    <p:extLst>
      <p:ext uri="{BB962C8B-B14F-4D97-AF65-F5344CB8AC3E}">
        <p14:creationId xmlns:p14="http://schemas.microsoft.com/office/powerpoint/2010/main" val="127094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9D9-40E6-4D6B-80BC-BBB5F41BE15B}"/>
              </a:ext>
            </a:extLst>
          </p:cNvPr>
          <p:cNvSpPr>
            <a:spLocks noGrp="1"/>
          </p:cNvSpPr>
          <p:nvPr>
            <p:ph type="title"/>
          </p:nvPr>
        </p:nvSpPr>
        <p:spPr/>
        <p:txBody>
          <a:bodyPr/>
          <a:lstStyle/>
          <a:p>
            <a:r>
              <a:rPr lang="en-US" dirty="0"/>
              <a:t>Client ideas</a:t>
            </a:r>
          </a:p>
        </p:txBody>
      </p:sp>
      <p:sp>
        <p:nvSpPr>
          <p:cNvPr id="3" name="Content Placeholder 2">
            <a:extLst>
              <a:ext uri="{FF2B5EF4-FFF2-40B4-BE49-F238E27FC236}">
                <a16:creationId xmlns:a16="http://schemas.microsoft.com/office/drawing/2014/main" id="{874F4BE4-161C-4D8A-84DB-AFFE40E936BB}"/>
              </a:ext>
            </a:extLst>
          </p:cNvPr>
          <p:cNvSpPr>
            <a:spLocks noGrp="1"/>
          </p:cNvSpPr>
          <p:nvPr>
            <p:ph idx="1"/>
          </p:nvPr>
        </p:nvSpPr>
        <p:spPr/>
        <p:txBody>
          <a:bodyPr/>
          <a:lstStyle/>
          <a:p>
            <a:r>
              <a:rPr lang="en-US" dirty="0"/>
              <a:t>Find optimal </a:t>
            </a:r>
            <a:r>
              <a:rPr lang="en-US" dirty="0" err="1"/>
              <a:t>rtt</a:t>
            </a:r>
            <a:r>
              <a:rPr lang="en-US" dirty="0"/>
              <a:t> and throughput in the beginning. And try to find a trade off. </a:t>
            </a:r>
          </a:p>
          <a:p>
            <a:r>
              <a:rPr lang="en-US" dirty="0"/>
              <a:t>RL #1: state (an MDP on S = (</a:t>
            </a:r>
            <a:r>
              <a:rPr lang="en-US" dirty="0" err="1"/>
              <a:t>rtt</a:t>
            </a:r>
            <a:r>
              <a:rPr lang="en-US" dirty="0"/>
              <a:t>, max outstanding, </a:t>
            </a:r>
            <a:r>
              <a:rPr lang="en-US" dirty="0" err="1"/>
              <a:t>curr</a:t>
            </a:r>
            <a:r>
              <a:rPr lang="en-US" dirty="0"/>
              <a:t> outstanding) A = amount of increase/decrease = {+-10%, 20 %) = discrete values.</a:t>
            </a:r>
          </a:p>
          <a:p>
            <a:r>
              <a:rPr lang="en-US" dirty="0"/>
              <a:t>RL #2: state (S = (a short history of power, </a:t>
            </a:r>
            <a:r>
              <a:rPr lang="en-US" dirty="0" err="1"/>
              <a:t>rtt</a:t>
            </a:r>
            <a:r>
              <a:rPr lang="en-US" dirty="0"/>
              <a:t>, max outstanding, </a:t>
            </a:r>
            <a:r>
              <a:rPr lang="en-US" dirty="0" err="1"/>
              <a:t>curr</a:t>
            </a:r>
            <a:r>
              <a:rPr lang="en-US" dirty="0"/>
              <a:t> outstanding) </a:t>
            </a:r>
          </a:p>
          <a:p>
            <a:r>
              <a:rPr lang="en-US" dirty="0"/>
              <a:t>Q(</a:t>
            </a:r>
            <a:r>
              <a:rPr lang="en-US" dirty="0" err="1"/>
              <a:t>s,a</a:t>
            </a:r>
            <a:r>
              <a:rPr lang="en-US" dirty="0"/>
              <a:t>) = goal </a:t>
            </a:r>
            <a:r>
              <a:rPr lang="en-US" dirty="0" err="1"/>
              <a:t>rtt</a:t>
            </a:r>
            <a:r>
              <a:rPr lang="en-US" dirty="0"/>
              <a:t> – </a:t>
            </a:r>
            <a:r>
              <a:rPr lang="en-US" dirty="0" err="1"/>
              <a:t>curRtt</a:t>
            </a:r>
            <a:r>
              <a:rPr lang="en-US" dirty="0"/>
              <a:t>.</a:t>
            </a:r>
          </a:p>
          <a:p>
            <a:r>
              <a:rPr lang="en-US" dirty="0"/>
              <a:t>Exploration, e = 0.1 or a function. E can be reset.</a:t>
            </a:r>
          </a:p>
          <a:p>
            <a:r>
              <a:rPr lang="en-US" dirty="0"/>
              <a:t>Power trend over several </a:t>
            </a:r>
            <a:r>
              <a:rPr lang="en-US" dirty="0" err="1"/>
              <a:t>rtts</a:t>
            </a:r>
            <a:r>
              <a:rPr lang="en-US" dirty="0"/>
              <a:t> (right now 1 </a:t>
            </a:r>
            <a:r>
              <a:rPr lang="en-US" dirty="0" err="1"/>
              <a:t>rtt</a:t>
            </a:r>
            <a:r>
              <a:rPr lang="en-US" dirty="0"/>
              <a:t>).</a:t>
            </a:r>
          </a:p>
          <a:p>
            <a:endParaRPr lang="en-US" dirty="0"/>
          </a:p>
        </p:txBody>
      </p:sp>
    </p:spTree>
    <p:extLst>
      <p:ext uri="{BB962C8B-B14F-4D97-AF65-F5344CB8AC3E}">
        <p14:creationId xmlns:p14="http://schemas.microsoft.com/office/powerpoint/2010/main" val="114893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7A9A-8688-43FB-AA33-F051DA2A5A14}"/>
              </a:ext>
            </a:extLst>
          </p:cNvPr>
          <p:cNvSpPr>
            <a:spLocks noGrp="1"/>
          </p:cNvSpPr>
          <p:nvPr>
            <p:ph type="title"/>
          </p:nvPr>
        </p:nvSpPr>
        <p:spPr/>
        <p:txBody>
          <a:bodyPr/>
          <a:lstStyle/>
          <a:p>
            <a:r>
              <a:rPr lang="en-US" dirty="0"/>
              <a:t>Event Simulator</a:t>
            </a:r>
          </a:p>
        </p:txBody>
      </p:sp>
      <p:sp>
        <p:nvSpPr>
          <p:cNvPr id="54" name="TextBox 53">
            <a:extLst>
              <a:ext uri="{FF2B5EF4-FFF2-40B4-BE49-F238E27FC236}">
                <a16:creationId xmlns:a16="http://schemas.microsoft.com/office/drawing/2014/main" id="{2D003FF0-2E25-44D3-9C97-A162BAD1BE34}"/>
              </a:ext>
            </a:extLst>
          </p:cNvPr>
          <p:cNvSpPr txBox="1"/>
          <p:nvPr/>
        </p:nvSpPr>
        <p:spPr>
          <a:xfrm>
            <a:off x="8373569" y="3461628"/>
            <a:ext cx="2881746" cy="276999"/>
          </a:xfrm>
          <a:prstGeom prst="rect">
            <a:avLst/>
          </a:prstGeom>
          <a:noFill/>
        </p:spPr>
        <p:txBody>
          <a:bodyPr wrap="square" rtlCol="0">
            <a:spAutoFit/>
          </a:bodyPr>
          <a:lstStyle/>
          <a:p>
            <a:r>
              <a:rPr lang="en-US" sz="1200" i="1" dirty="0"/>
              <a:t>Events = {ArriveNode, EnterChannel}</a:t>
            </a:r>
          </a:p>
        </p:txBody>
      </p:sp>
      <p:grpSp>
        <p:nvGrpSpPr>
          <p:cNvPr id="72" name="Group 71">
            <a:extLst>
              <a:ext uri="{FF2B5EF4-FFF2-40B4-BE49-F238E27FC236}">
                <a16:creationId xmlns:a16="http://schemas.microsoft.com/office/drawing/2014/main" id="{5D1D3A12-B335-42BB-86F1-2E5A7958C18D}"/>
              </a:ext>
            </a:extLst>
          </p:cNvPr>
          <p:cNvGrpSpPr/>
          <p:nvPr/>
        </p:nvGrpSpPr>
        <p:grpSpPr>
          <a:xfrm>
            <a:off x="2098821" y="1099178"/>
            <a:ext cx="8523805" cy="4887308"/>
            <a:chOff x="1341439" y="1070824"/>
            <a:chExt cx="8523805" cy="4887308"/>
          </a:xfrm>
        </p:grpSpPr>
        <p:sp>
          <p:nvSpPr>
            <p:cNvPr id="4" name="Rectangle 3">
              <a:extLst>
                <a:ext uri="{FF2B5EF4-FFF2-40B4-BE49-F238E27FC236}">
                  <a16:creationId xmlns:a16="http://schemas.microsoft.com/office/drawing/2014/main" id="{1837932F-BC5C-4609-8546-9FAAD44D220B}"/>
                </a:ext>
              </a:extLst>
            </p:cNvPr>
            <p:cNvSpPr/>
            <p:nvPr/>
          </p:nvSpPr>
          <p:spPr>
            <a:xfrm>
              <a:off x="4363329" y="2902105"/>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Call onTimeStepStart</a:t>
              </a:r>
            </a:p>
            <a:p>
              <a:pPr algn="ctr"/>
              <a:r>
                <a:rPr lang="en-US" sz="1400" dirty="0"/>
                <a:t> of each node (reset stats)</a:t>
              </a:r>
            </a:p>
          </p:txBody>
        </p:sp>
        <p:sp>
          <p:nvSpPr>
            <p:cNvPr id="5" name="Rectangle: Rounded Corners 4">
              <a:extLst>
                <a:ext uri="{FF2B5EF4-FFF2-40B4-BE49-F238E27FC236}">
                  <a16:creationId xmlns:a16="http://schemas.microsoft.com/office/drawing/2014/main" id="{235800C0-C5E2-47FD-BDB9-DBE66E7561EE}"/>
                </a:ext>
              </a:extLst>
            </p:cNvPr>
            <p:cNvSpPr/>
            <p:nvPr/>
          </p:nvSpPr>
          <p:spPr>
            <a:xfrm>
              <a:off x="5033591" y="1070824"/>
              <a:ext cx="790113" cy="3284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start</a:t>
              </a:r>
            </a:p>
          </p:txBody>
        </p:sp>
        <p:sp>
          <p:nvSpPr>
            <p:cNvPr id="6" name="Diamond 5">
              <a:extLst>
                <a:ext uri="{FF2B5EF4-FFF2-40B4-BE49-F238E27FC236}">
                  <a16:creationId xmlns:a16="http://schemas.microsoft.com/office/drawing/2014/main" id="{2A2E84AC-BE34-436C-80FB-311F1F9D0620}"/>
                </a:ext>
              </a:extLst>
            </p:cNvPr>
            <p:cNvSpPr/>
            <p:nvPr/>
          </p:nvSpPr>
          <p:spPr>
            <a:xfrm>
              <a:off x="4306430" y="1661999"/>
              <a:ext cx="2244437" cy="917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200" dirty="0"/>
                <a:t>timestep &lt;= maxTimeSteps</a:t>
              </a:r>
            </a:p>
          </p:txBody>
        </p:sp>
        <p:cxnSp>
          <p:nvCxnSpPr>
            <p:cNvPr id="8" name="Straight Arrow Connector 7">
              <a:extLst>
                <a:ext uri="{FF2B5EF4-FFF2-40B4-BE49-F238E27FC236}">
                  <a16:creationId xmlns:a16="http://schemas.microsoft.com/office/drawing/2014/main" id="{2FB3F2A4-16BD-4954-96F1-2BEE6D03EC3F}"/>
                </a:ext>
              </a:extLst>
            </p:cNvPr>
            <p:cNvCxnSpPr>
              <a:stCxn id="5" idx="2"/>
              <a:endCxn id="6" idx="0"/>
            </p:cNvCxnSpPr>
            <p:nvPr/>
          </p:nvCxnSpPr>
          <p:spPr>
            <a:xfrm>
              <a:off x="5428648" y="1399298"/>
              <a:ext cx="1" cy="262701"/>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AA8C3B-4B17-478F-8D6A-71E630BCDBE1}"/>
                </a:ext>
              </a:extLst>
            </p:cNvPr>
            <p:cNvCxnSpPr>
              <a:cxnSpLocks/>
              <a:stCxn id="6" idx="2"/>
              <a:endCxn id="4" idx="0"/>
            </p:cNvCxnSpPr>
            <p:nvPr/>
          </p:nvCxnSpPr>
          <p:spPr>
            <a:xfrm>
              <a:off x="5428649" y="2579078"/>
              <a:ext cx="1" cy="323027"/>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9DC1D85-00B2-4F8D-A4C5-033DC1639502}"/>
                </a:ext>
              </a:extLst>
            </p:cNvPr>
            <p:cNvSpPr/>
            <p:nvPr/>
          </p:nvSpPr>
          <p:spPr>
            <a:xfrm>
              <a:off x="7734603" y="3804009"/>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New events = Execute Event</a:t>
              </a:r>
            </a:p>
          </p:txBody>
        </p:sp>
        <p:sp>
          <p:nvSpPr>
            <p:cNvPr id="15" name="Diamond 14">
              <a:extLst>
                <a:ext uri="{FF2B5EF4-FFF2-40B4-BE49-F238E27FC236}">
                  <a16:creationId xmlns:a16="http://schemas.microsoft.com/office/drawing/2014/main" id="{F4A36C0F-1496-41FC-9CCF-3D20EFF4A6A3}"/>
                </a:ext>
              </a:extLst>
            </p:cNvPr>
            <p:cNvSpPr/>
            <p:nvPr/>
          </p:nvSpPr>
          <p:spPr>
            <a:xfrm>
              <a:off x="4306430" y="3607079"/>
              <a:ext cx="2244437" cy="917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200" dirty="0"/>
                <a:t>has Event in the timeStep?</a:t>
              </a:r>
            </a:p>
          </p:txBody>
        </p:sp>
        <p:sp>
          <p:nvSpPr>
            <p:cNvPr id="16" name="Rectangle 15">
              <a:extLst>
                <a:ext uri="{FF2B5EF4-FFF2-40B4-BE49-F238E27FC236}">
                  <a16:creationId xmlns:a16="http://schemas.microsoft.com/office/drawing/2014/main" id="{33916920-127E-459B-A810-29637E536FCA}"/>
                </a:ext>
              </a:extLst>
            </p:cNvPr>
            <p:cNvSpPr/>
            <p:nvPr/>
          </p:nvSpPr>
          <p:spPr>
            <a:xfrm>
              <a:off x="7734603" y="4742366"/>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Add new events to the event queue</a:t>
              </a:r>
            </a:p>
          </p:txBody>
        </p:sp>
        <p:cxnSp>
          <p:nvCxnSpPr>
            <p:cNvPr id="17" name="Straight Arrow Connector 16">
              <a:extLst>
                <a:ext uri="{FF2B5EF4-FFF2-40B4-BE49-F238E27FC236}">
                  <a16:creationId xmlns:a16="http://schemas.microsoft.com/office/drawing/2014/main" id="{B9C56F44-6FB1-48CD-8900-43DD909B0AB2}"/>
                </a:ext>
              </a:extLst>
            </p:cNvPr>
            <p:cNvCxnSpPr>
              <a:cxnSpLocks/>
              <a:stCxn id="15" idx="3"/>
              <a:endCxn id="14" idx="1"/>
            </p:cNvCxnSpPr>
            <p:nvPr/>
          </p:nvCxnSpPr>
          <p:spPr>
            <a:xfrm>
              <a:off x="6550867" y="4065619"/>
              <a:ext cx="1183736" cy="0"/>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01DBE1-DB82-4041-B4B4-AEB1E3333E99}"/>
                </a:ext>
              </a:extLst>
            </p:cNvPr>
            <p:cNvCxnSpPr>
              <a:cxnSpLocks/>
              <a:stCxn id="14" idx="2"/>
              <a:endCxn id="16" idx="0"/>
            </p:cNvCxnSpPr>
            <p:nvPr/>
          </p:nvCxnSpPr>
          <p:spPr>
            <a:xfrm>
              <a:off x="8799924" y="4327229"/>
              <a:ext cx="0" cy="415137"/>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457F47-8150-4FB9-9DA0-12CCF4AFBEA3}"/>
                </a:ext>
              </a:extLst>
            </p:cNvPr>
            <p:cNvCxnSpPr>
              <a:cxnSpLocks/>
              <a:stCxn id="4" idx="2"/>
              <a:endCxn id="15" idx="0"/>
            </p:cNvCxnSpPr>
            <p:nvPr/>
          </p:nvCxnSpPr>
          <p:spPr>
            <a:xfrm flipH="1">
              <a:off x="5428649" y="3425325"/>
              <a:ext cx="1" cy="181754"/>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ABA5B33-75EF-440C-A4F9-927672F87975}"/>
                </a:ext>
              </a:extLst>
            </p:cNvPr>
            <p:cNvCxnSpPr>
              <a:stCxn id="16" idx="2"/>
              <a:endCxn id="15" idx="2"/>
            </p:cNvCxnSpPr>
            <p:nvPr/>
          </p:nvCxnSpPr>
          <p:spPr>
            <a:xfrm rot="5400000" flipH="1">
              <a:off x="6743573" y="3209235"/>
              <a:ext cx="741428" cy="3371275"/>
            </a:xfrm>
            <a:prstGeom prst="bentConnector3">
              <a:avLst>
                <a:gd name="adj1" fmla="val -30832"/>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F4F4D2A-EDE2-4EE9-B820-9188C423F4F6}"/>
                </a:ext>
              </a:extLst>
            </p:cNvPr>
            <p:cNvSpPr/>
            <p:nvPr/>
          </p:nvSpPr>
          <p:spPr>
            <a:xfrm>
              <a:off x="1341440" y="3799246"/>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notifyClients (creates packet events)</a:t>
              </a:r>
            </a:p>
          </p:txBody>
        </p:sp>
        <p:sp>
          <p:nvSpPr>
            <p:cNvPr id="33" name="Rectangle 32">
              <a:extLst>
                <a:ext uri="{FF2B5EF4-FFF2-40B4-BE49-F238E27FC236}">
                  <a16:creationId xmlns:a16="http://schemas.microsoft.com/office/drawing/2014/main" id="{563262CB-A687-4E79-A590-53A59E09A07E}"/>
                </a:ext>
              </a:extLst>
            </p:cNvPr>
            <p:cNvSpPr/>
            <p:nvPr/>
          </p:nvSpPr>
          <p:spPr>
            <a:xfrm>
              <a:off x="1341440" y="4634644"/>
              <a:ext cx="2130641" cy="738664"/>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Call onTimeStepEnd</a:t>
              </a:r>
            </a:p>
            <a:p>
              <a:pPr algn="ctr"/>
              <a:r>
                <a:rPr lang="en-US" sz="1400" dirty="0"/>
                <a:t> of each node (collect stats)</a:t>
              </a:r>
            </a:p>
          </p:txBody>
        </p:sp>
        <p:cxnSp>
          <p:nvCxnSpPr>
            <p:cNvPr id="34" name="Straight Arrow Connector 33">
              <a:extLst>
                <a:ext uri="{FF2B5EF4-FFF2-40B4-BE49-F238E27FC236}">
                  <a16:creationId xmlns:a16="http://schemas.microsoft.com/office/drawing/2014/main" id="{F8D7506F-57D7-4D67-B6B6-DFE6EF93DE64}"/>
                </a:ext>
              </a:extLst>
            </p:cNvPr>
            <p:cNvCxnSpPr>
              <a:cxnSpLocks/>
              <a:stCxn id="32" idx="2"/>
              <a:endCxn id="33" idx="0"/>
            </p:cNvCxnSpPr>
            <p:nvPr/>
          </p:nvCxnSpPr>
          <p:spPr>
            <a:xfrm>
              <a:off x="2406761" y="4322466"/>
              <a:ext cx="0" cy="312178"/>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8449B06-8B39-45E7-9D10-BED1F1B33121}"/>
                </a:ext>
              </a:extLst>
            </p:cNvPr>
            <p:cNvSpPr txBox="1"/>
            <p:nvPr/>
          </p:nvSpPr>
          <p:spPr>
            <a:xfrm>
              <a:off x="6784065" y="3782688"/>
              <a:ext cx="369454" cy="307777"/>
            </a:xfrm>
            <a:prstGeom prst="rect">
              <a:avLst/>
            </a:prstGeom>
            <a:noFill/>
          </p:spPr>
          <p:txBody>
            <a:bodyPr wrap="square" rtlCol="0">
              <a:spAutoFit/>
            </a:bodyPr>
            <a:lstStyle/>
            <a:p>
              <a:r>
                <a:rPr lang="en-US" sz="1400" i="1" dirty="0"/>
                <a:t>Y</a:t>
              </a:r>
            </a:p>
          </p:txBody>
        </p:sp>
        <p:sp>
          <p:nvSpPr>
            <p:cNvPr id="38" name="TextBox 37">
              <a:extLst>
                <a:ext uri="{FF2B5EF4-FFF2-40B4-BE49-F238E27FC236}">
                  <a16:creationId xmlns:a16="http://schemas.microsoft.com/office/drawing/2014/main" id="{5B950F1B-0CB8-4A69-9213-DC7044CDBDC1}"/>
                </a:ext>
              </a:extLst>
            </p:cNvPr>
            <p:cNvSpPr txBox="1"/>
            <p:nvPr/>
          </p:nvSpPr>
          <p:spPr>
            <a:xfrm>
              <a:off x="3498819" y="3782688"/>
              <a:ext cx="369454" cy="307777"/>
            </a:xfrm>
            <a:prstGeom prst="rect">
              <a:avLst/>
            </a:prstGeom>
            <a:noFill/>
          </p:spPr>
          <p:txBody>
            <a:bodyPr wrap="square" rtlCol="0">
              <a:spAutoFit/>
            </a:bodyPr>
            <a:lstStyle/>
            <a:p>
              <a:r>
                <a:rPr lang="en-US" sz="1400" i="1" dirty="0"/>
                <a:t>N</a:t>
              </a:r>
            </a:p>
          </p:txBody>
        </p:sp>
        <p:cxnSp>
          <p:nvCxnSpPr>
            <p:cNvPr id="43" name="Straight Arrow Connector 42">
              <a:extLst>
                <a:ext uri="{FF2B5EF4-FFF2-40B4-BE49-F238E27FC236}">
                  <a16:creationId xmlns:a16="http://schemas.microsoft.com/office/drawing/2014/main" id="{35D2616F-07F4-458E-9362-5ADCFC8516A2}"/>
                </a:ext>
              </a:extLst>
            </p:cNvPr>
            <p:cNvCxnSpPr>
              <a:cxnSpLocks/>
              <a:stCxn id="15" idx="1"/>
              <a:endCxn id="32" idx="3"/>
            </p:cNvCxnSpPr>
            <p:nvPr/>
          </p:nvCxnSpPr>
          <p:spPr>
            <a:xfrm flipH="1" flipV="1">
              <a:off x="3472081" y="4060856"/>
              <a:ext cx="834349" cy="4763"/>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36E07E4-2B47-4E1A-9C52-A8FDDC648C34}"/>
                </a:ext>
              </a:extLst>
            </p:cNvPr>
            <p:cNvCxnSpPr>
              <a:cxnSpLocks/>
              <a:stCxn id="56" idx="2"/>
              <a:endCxn id="6" idx="1"/>
            </p:cNvCxnSpPr>
            <p:nvPr/>
          </p:nvCxnSpPr>
          <p:spPr>
            <a:xfrm rot="5400000" flipH="1" flipV="1">
              <a:off x="1437798" y="3089501"/>
              <a:ext cx="3837593" cy="1899670"/>
            </a:xfrm>
            <a:prstGeom prst="bentConnector4">
              <a:avLst>
                <a:gd name="adj1" fmla="val -5957"/>
                <a:gd name="adj2" fmla="val -83868"/>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801123E-5D90-4B08-B99C-B1C0B97162E4}"/>
                </a:ext>
              </a:extLst>
            </p:cNvPr>
            <p:cNvSpPr/>
            <p:nvPr/>
          </p:nvSpPr>
          <p:spPr>
            <a:xfrm>
              <a:off x="1341439" y="5650355"/>
              <a:ext cx="2130641" cy="307777"/>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timeStep++</a:t>
              </a:r>
            </a:p>
          </p:txBody>
        </p:sp>
        <p:sp>
          <p:nvSpPr>
            <p:cNvPr id="61" name="Rectangle: Rounded Corners 60">
              <a:extLst>
                <a:ext uri="{FF2B5EF4-FFF2-40B4-BE49-F238E27FC236}">
                  <a16:creationId xmlns:a16="http://schemas.microsoft.com/office/drawing/2014/main" id="{1C8CCD83-54FB-4209-87DB-03C824CF004B}"/>
                </a:ext>
              </a:extLst>
            </p:cNvPr>
            <p:cNvSpPr/>
            <p:nvPr/>
          </p:nvSpPr>
          <p:spPr>
            <a:xfrm>
              <a:off x="8423799" y="1964521"/>
              <a:ext cx="790113" cy="3284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End</a:t>
              </a:r>
            </a:p>
          </p:txBody>
        </p:sp>
        <p:cxnSp>
          <p:nvCxnSpPr>
            <p:cNvPr id="62" name="Straight Arrow Connector 61">
              <a:extLst>
                <a:ext uri="{FF2B5EF4-FFF2-40B4-BE49-F238E27FC236}">
                  <a16:creationId xmlns:a16="http://schemas.microsoft.com/office/drawing/2014/main" id="{B56EFC8C-F46B-4574-8293-4672DA5FA41E}"/>
                </a:ext>
              </a:extLst>
            </p:cNvPr>
            <p:cNvCxnSpPr>
              <a:cxnSpLocks/>
              <a:stCxn id="6" idx="3"/>
              <a:endCxn id="61" idx="1"/>
            </p:cNvCxnSpPr>
            <p:nvPr/>
          </p:nvCxnSpPr>
          <p:spPr>
            <a:xfrm>
              <a:off x="6550867" y="2120539"/>
              <a:ext cx="1872932" cy="8219"/>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464677-1B51-4EEE-8284-9B04CB864546}"/>
                </a:ext>
              </a:extLst>
            </p:cNvPr>
            <p:cNvCxnSpPr>
              <a:cxnSpLocks/>
              <a:stCxn id="33" idx="2"/>
              <a:endCxn id="56" idx="0"/>
            </p:cNvCxnSpPr>
            <p:nvPr/>
          </p:nvCxnSpPr>
          <p:spPr>
            <a:xfrm flipH="1">
              <a:off x="2406760" y="5373308"/>
              <a:ext cx="1" cy="277047"/>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563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2911-554A-4D10-87E6-C465F7CB88DF}"/>
              </a:ext>
            </a:extLst>
          </p:cNvPr>
          <p:cNvSpPr>
            <a:spLocks noGrp="1"/>
          </p:cNvSpPr>
          <p:nvPr>
            <p:ph type="title"/>
          </p:nvPr>
        </p:nvSpPr>
        <p:spPr/>
        <p:txBody>
          <a:bodyPr/>
          <a:lstStyle/>
          <a:p>
            <a:r>
              <a:rPr lang="en-US" dirty="0" err="1"/>
              <a:t>Algo</a:t>
            </a:r>
            <a:r>
              <a:rPr lang="en-US" dirty="0"/>
              <a:t> 1. policy cycle</a:t>
            </a:r>
          </a:p>
        </p:txBody>
      </p:sp>
      <p:sp>
        <p:nvSpPr>
          <p:cNvPr id="3" name="Content Placeholder 2">
            <a:extLst>
              <a:ext uri="{FF2B5EF4-FFF2-40B4-BE49-F238E27FC236}">
                <a16:creationId xmlns:a16="http://schemas.microsoft.com/office/drawing/2014/main" id="{C5DEFC28-2CD3-49DB-8E88-867320D6CD37}"/>
              </a:ext>
            </a:extLst>
          </p:cNvPr>
          <p:cNvSpPr>
            <a:spLocks noGrp="1"/>
          </p:cNvSpPr>
          <p:nvPr>
            <p:ph idx="1"/>
          </p:nvPr>
        </p:nvSpPr>
        <p:spPr/>
        <p:txBody>
          <a:bodyPr/>
          <a:lstStyle/>
          <a:p>
            <a:pPr marL="514350" indent="-514350">
              <a:buAutoNum type="arabicPeriod"/>
            </a:pPr>
            <a:r>
              <a:rPr lang="en-US" dirty="0"/>
              <a:t>Estimate </a:t>
            </a:r>
            <a:r>
              <a:rPr lang="en-US" dirty="0" err="1"/>
              <a:t>rtt</a:t>
            </a:r>
            <a:endParaRPr lang="en-US" dirty="0"/>
          </a:p>
          <a:p>
            <a:pPr marL="514350" indent="-514350">
              <a:buAutoNum type="arabicPeriod"/>
            </a:pPr>
            <a:r>
              <a:rPr lang="en-US" dirty="0"/>
              <a:t>Update policy</a:t>
            </a:r>
          </a:p>
          <a:p>
            <a:pPr marL="514350" indent="-514350">
              <a:buAutoNum type="arabicPeriod"/>
            </a:pPr>
            <a:r>
              <a:rPr lang="en-US" dirty="0"/>
              <a:t>Wait 2rtt time</a:t>
            </a:r>
          </a:p>
          <a:p>
            <a:pPr marL="514350" indent="-514350">
              <a:buAutoNum type="arabicPeriod"/>
            </a:pPr>
            <a:r>
              <a:rPr lang="en-US" dirty="0"/>
              <a:t>Go back to 1</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1977121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E998-A4C8-4AA3-9B17-57925444A94D}"/>
              </a:ext>
            </a:extLst>
          </p:cNvPr>
          <p:cNvSpPr>
            <a:spLocks noGrp="1"/>
          </p:cNvSpPr>
          <p:nvPr>
            <p:ph type="title"/>
          </p:nvPr>
        </p:nvSpPr>
        <p:spPr/>
        <p:txBody>
          <a:bodyPr/>
          <a:lstStyle/>
          <a:p>
            <a:r>
              <a:rPr lang="en-US" dirty="0" err="1"/>
              <a:t>PowerClient</a:t>
            </a:r>
            <a:r>
              <a:rPr lang="en-US" dirty="0"/>
              <a:t> - policy</a:t>
            </a:r>
          </a:p>
        </p:txBody>
      </p:sp>
      <p:sp>
        <p:nvSpPr>
          <p:cNvPr id="4" name="TextBox 3">
            <a:extLst>
              <a:ext uri="{FF2B5EF4-FFF2-40B4-BE49-F238E27FC236}">
                <a16:creationId xmlns:a16="http://schemas.microsoft.com/office/drawing/2014/main" id="{25296D59-56A8-40F5-A1AA-36327202F5D8}"/>
              </a:ext>
            </a:extLst>
          </p:cNvPr>
          <p:cNvSpPr txBox="1"/>
          <p:nvPr/>
        </p:nvSpPr>
        <p:spPr>
          <a:xfrm>
            <a:off x="838200" y="1625722"/>
            <a:ext cx="10113819" cy="369332"/>
          </a:xfrm>
          <a:prstGeom prst="rect">
            <a:avLst/>
          </a:prstGeom>
          <a:noFill/>
        </p:spPr>
        <p:txBody>
          <a:bodyPr wrap="square" rtlCol="0">
            <a:spAutoFit/>
          </a:bodyPr>
          <a:lstStyle/>
          <a:p>
            <a:r>
              <a:rPr lang="en-US" i="1" dirty="0"/>
              <a:t>Power = </a:t>
            </a:r>
            <a:r>
              <a:rPr lang="en-US" i="1" dirty="0" err="1"/>
              <a:t>outstanding_packets</a:t>
            </a:r>
            <a:r>
              <a:rPr lang="en-US" i="1" dirty="0"/>
              <a:t> / rtt^2</a:t>
            </a:r>
          </a:p>
        </p:txBody>
      </p:sp>
      <p:sp>
        <p:nvSpPr>
          <p:cNvPr id="5" name="TextBox 4">
            <a:extLst>
              <a:ext uri="{FF2B5EF4-FFF2-40B4-BE49-F238E27FC236}">
                <a16:creationId xmlns:a16="http://schemas.microsoft.com/office/drawing/2014/main" id="{CEB5AF2A-273B-4159-A4CE-53BE531A8E43}"/>
              </a:ext>
            </a:extLst>
          </p:cNvPr>
          <p:cNvSpPr txBox="1"/>
          <p:nvPr/>
        </p:nvSpPr>
        <p:spPr>
          <a:xfrm>
            <a:off x="942109" y="2336800"/>
            <a:ext cx="9476509" cy="3139321"/>
          </a:xfrm>
          <a:prstGeom prst="rect">
            <a:avLst/>
          </a:prstGeom>
          <a:noFill/>
        </p:spPr>
        <p:txBody>
          <a:bodyPr wrap="square" rtlCol="0">
            <a:spAutoFit/>
          </a:bodyPr>
          <a:lstStyle/>
          <a:p>
            <a:r>
              <a:rPr lang="en-US" dirty="0"/>
              <a:t>If power 2rtt before is less than current power (increase):</a:t>
            </a:r>
          </a:p>
          <a:p>
            <a:r>
              <a:rPr lang="en-US" dirty="0"/>
              <a:t>     if exploit:</a:t>
            </a:r>
          </a:p>
          <a:p>
            <a:r>
              <a:rPr lang="en-US" dirty="0"/>
              <a:t>	increase </a:t>
            </a:r>
            <a:r>
              <a:rPr lang="en-US" dirty="0" err="1"/>
              <a:t>max_</a:t>
            </a:r>
            <a:r>
              <a:rPr lang="en-US" i="1" dirty="0" err="1"/>
              <a:t>outstanding_packets</a:t>
            </a:r>
            <a:r>
              <a:rPr lang="en-US" i="1" dirty="0"/>
              <a:t> by 20% </a:t>
            </a:r>
          </a:p>
          <a:p>
            <a:r>
              <a:rPr lang="en-US" i="1" dirty="0"/>
              <a:t>	return</a:t>
            </a:r>
          </a:p>
          <a:p>
            <a:r>
              <a:rPr lang="en-US" i="1" dirty="0"/>
              <a:t>Decrease </a:t>
            </a:r>
            <a:r>
              <a:rPr lang="en-US" dirty="0" err="1"/>
              <a:t>max_</a:t>
            </a:r>
            <a:r>
              <a:rPr lang="en-US" i="1" dirty="0" err="1"/>
              <a:t>outstanding_packets</a:t>
            </a:r>
            <a:r>
              <a:rPr lang="en-US" i="1" dirty="0"/>
              <a:t> by 20% </a:t>
            </a:r>
          </a:p>
          <a:p>
            <a:r>
              <a:rPr lang="en-US" i="1" dirty="0"/>
              <a:t>If </a:t>
            </a:r>
            <a:r>
              <a:rPr lang="en-US" dirty="0" err="1"/>
              <a:t>max_</a:t>
            </a:r>
            <a:r>
              <a:rPr lang="en-US" i="1" dirty="0" err="1"/>
              <a:t>outstanding_packets</a:t>
            </a:r>
            <a:r>
              <a:rPr lang="en-US" i="1" dirty="0"/>
              <a:t> &lt; </a:t>
            </a:r>
            <a:r>
              <a:rPr lang="en-US" i="1" dirty="0" err="1"/>
              <a:t>minimum_threshold</a:t>
            </a:r>
            <a:r>
              <a:rPr lang="en-US" i="1" dirty="0"/>
              <a:t>:</a:t>
            </a:r>
          </a:p>
          <a:p>
            <a:r>
              <a:rPr lang="en-US" i="1" dirty="0"/>
              <a:t>     </a:t>
            </a:r>
            <a:r>
              <a:rPr lang="en-US" dirty="0" err="1"/>
              <a:t>max_</a:t>
            </a:r>
            <a:r>
              <a:rPr lang="en-US" i="1" dirty="0" err="1"/>
              <a:t>outstanding_packets</a:t>
            </a:r>
            <a:r>
              <a:rPr lang="en-US" i="1" dirty="0"/>
              <a:t> = </a:t>
            </a:r>
            <a:r>
              <a:rPr lang="en-US" i="1" dirty="0" err="1"/>
              <a:t>minimum_threshold</a:t>
            </a:r>
            <a:endParaRPr lang="en-US" i="1" dirty="0"/>
          </a:p>
          <a:p>
            <a:endParaRPr lang="en-US" i="1" dirty="0"/>
          </a:p>
          <a:p>
            <a:r>
              <a:rPr lang="en-US" i="1"/>
              <a:t>return</a:t>
            </a:r>
            <a:endParaRPr lang="en-US" i="1" dirty="0"/>
          </a:p>
          <a:p>
            <a:endParaRPr lang="en-US" i="1" dirty="0"/>
          </a:p>
          <a:p>
            <a:endParaRPr lang="en-US" dirty="0"/>
          </a:p>
        </p:txBody>
      </p:sp>
    </p:spTree>
    <p:extLst>
      <p:ext uri="{BB962C8B-B14F-4D97-AF65-F5344CB8AC3E}">
        <p14:creationId xmlns:p14="http://schemas.microsoft.com/office/powerpoint/2010/main" val="55853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11105</TotalTime>
  <Words>2299</Words>
  <Application>Microsoft Office PowerPoint</Application>
  <PresentationFormat>Widescreen</PresentationFormat>
  <Paragraphs>402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lpstr>Transmission delay in MS</vt:lpstr>
      <vt:lpstr>Where there will be no queuing</vt:lpstr>
      <vt:lpstr>Experimental plan</vt:lpstr>
      <vt:lpstr>Visualisation</vt:lpstr>
      <vt:lpstr>Experimental Setups</vt:lpstr>
      <vt:lpstr>Impact of delivery rate (node 2 at 2000/s)</vt:lpstr>
      <vt:lpstr>Impact of delivery rate (node 2 at 500/s)</vt:lpstr>
      <vt:lpstr>Impact of exploration when power increases.</vt:lpstr>
      <vt:lpstr>Impact of exploration when power increases. (long network)</vt:lpstr>
      <vt:lpstr>Impact of exploration when power increases.</vt:lpstr>
      <vt:lpstr>Impact of initial max_outstanding packets</vt:lpstr>
      <vt:lpstr>RTT estimation and policy update cycles</vt:lpstr>
      <vt:lpstr>Interesting observations for 100 max outstanding packets with delivery rate 1.5k both clients</vt:lpstr>
      <vt:lpstr>Client ideas</vt:lpstr>
      <vt:lpstr>Event Simulator</vt:lpstr>
      <vt:lpstr>Algo 1. policy cycle</vt:lpstr>
      <vt:lpstr>PowerClient -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165</cp:revision>
  <dcterms:created xsi:type="dcterms:W3CDTF">2021-01-26T00:56:09Z</dcterms:created>
  <dcterms:modified xsi:type="dcterms:W3CDTF">2021-05-15T07:28:21Z</dcterms:modified>
</cp:coreProperties>
</file>