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71" r:id="rId12"/>
    <p:sldId id="267" r:id="rId13"/>
    <p:sldId id="266" r:id="rId14"/>
    <p:sldId id="268" r:id="rId15"/>
    <p:sldId id="269" r:id="rId16"/>
    <p:sldId id="270" r:id="rId17"/>
    <p:sldId id="272" r:id="rId18"/>
    <p:sldId id="273" r:id="rId19"/>
    <p:sldId id="274" r:id="rId20"/>
    <p:sldId id="275" r:id="rId21"/>
    <p:sldId id="276" r:id="rId22"/>
    <p:sldId id="277" r:id="rId23"/>
    <p:sldId id="281" r:id="rId24"/>
    <p:sldId id="283" r:id="rId25"/>
    <p:sldId id="284" r:id="rId26"/>
    <p:sldId id="282" r:id="rId27"/>
    <p:sldId id="27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9E8-7B50-4BD0-A7D6-2BF8A758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5E049-C80F-4E6C-A028-9C99C7263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03AAC-6ECC-4823-93FB-C83C2F0DB34D}"/>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5" name="Footer Placeholder 4">
            <a:extLst>
              <a:ext uri="{FF2B5EF4-FFF2-40B4-BE49-F238E27FC236}">
                <a16:creationId xmlns:a16="http://schemas.microsoft.com/office/drawing/2014/main" id="{4241DAAE-31AD-4161-BF4D-2982DF27C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72D83-237C-4C1A-9484-841B5F2D59E9}"/>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69E-D9A5-4D88-9CAA-2EA63EBA4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658D-2A29-4424-B1DB-A977F9337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6778-3477-4CF1-93F5-0A63FB0AF356}"/>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5" name="Footer Placeholder 4">
            <a:extLst>
              <a:ext uri="{FF2B5EF4-FFF2-40B4-BE49-F238E27FC236}">
                <a16:creationId xmlns:a16="http://schemas.microsoft.com/office/drawing/2014/main" id="{8DA201F8-AF98-4041-A34A-612D78C7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D38FE-03E7-4998-88BA-09C05887531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648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815C7-CF0E-4C59-952E-599047E77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60C07-33EB-446F-B8DD-1E89C9A36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69EBE-152D-4291-B5D3-00EC9B732C1E}"/>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5" name="Footer Placeholder 4">
            <a:extLst>
              <a:ext uri="{FF2B5EF4-FFF2-40B4-BE49-F238E27FC236}">
                <a16:creationId xmlns:a16="http://schemas.microsoft.com/office/drawing/2014/main" id="{24214B34-AD19-4840-A8CE-7DCCEB6B0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7337-C082-4F39-99C9-2A1C3D8C59E4}"/>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955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FB3-AD3B-43BB-AE79-014CD11F9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7C664-8DB3-4FCC-A597-86FE76EB08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8FBB6-B704-43D6-B79D-441DC0629D0D}"/>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5" name="Footer Placeholder 4">
            <a:extLst>
              <a:ext uri="{FF2B5EF4-FFF2-40B4-BE49-F238E27FC236}">
                <a16:creationId xmlns:a16="http://schemas.microsoft.com/office/drawing/2014/main" id="{73982C70-A59F-46EA-88CC-DA016A5D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DFC5-260B-463D-A2A2-81AD0092185F}"/>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3073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607-4F33-4AA3-8E3E-39493CD3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5DE-E877-46AB-AD5E-0945D8FFF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D9D90-C7AF-4253-907B-AD9C9F03D309}"/>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5" name="Footer Placeholder 4">
            <a:extLst>
              <a:ext uri="{FF2B5EF4-FFF2-40B4-BE49-F238E27FC236}">
                <a16:creationId xmlns:a16="http://schemas.microsoft.com/office/drawing/2014/main" id="{163A8B3A-AF66-42FA-BFBF-3D310D83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1030-FA2C-467A-8599-8F599EC3F10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2680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536-DCB0-41FD-BDF7-2409C97CF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3B2F3-B618-4C9A-93BA-A60A1C985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C269-C8C7-467A-9AB3-286CBDD9B9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670D8-2577-4F5C-9C92-4350FB0A2855}"/>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6" name="Footer Placeholder 5">
            <a:extLst>
              <a:ext uri="{FF2B5EF4-FFF2-40B4-BE49-F238E27FC236}">
                <a16:creationId xmlns:a16="http://schemas.microsoft.com/office/drawing/2014/main" id="{B56C44B3-8264-43D5-B8A5-8B2DB51E6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B8D67-B880-480B-A439-CBB5E6AE357B}"/>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797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685-77B1-446E-B00C-DF210CF24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C19F0-5A20-44D0-B52B-72E18C53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10CE3-044E-45CF-9008-BAC04A9D14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BE1DA-49EF-4895-A3C2-FE72CCB28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3452B8-DE44-4961-86D0-50E883141B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6FC65-830D-4DED-B8DD-3117A0234A94}"/>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8" name="Footer Placeholder 7">
            <a:extLst>
              <a:ext uri="{FF2B5EF4-FFF2-40B4-BE49-F238E27FC236}">
                <a16:creationId xmlns:a16="http://schemas.microsoft.com/office/drawing/2014/main" id="{FE020851-FEA5-445C-9047-1A651DBE0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709703-6D0B-43FD-9AB9-A72410D6DF91}"/>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5207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8636-A0C7-4EFB-AEFA-D12DC784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CA94B-A23D-4955-A3BC-9D41DC80BEDF}"/>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4" name="Footer Placeholder 3">
            <a:extLst>
              <a:ext uri="{FF2B5EF4-FFF2-40B4-BE49-F238E27FC236}">
                <a16:creationId xmlns:a16="http://schemas.microsoft.com/office/drawing/2014/main" id="{06EC0984-9A73-4211-A1CC-CF898DE3F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8041F-A199-4954-A946-3999C678401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5787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5EAA-60AE-4E5E-8DCD-DF8E61320E17}"/>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3" name="Footer Placeholder 2">
            <a:extLst>
              <a:ext uri="{FF2B5EF4-FFF2-40B4-BE49-F238E27FC236}">
                <a16:creationId xmlns:a16="http://schemas.microsoft.com/office/drawing/2014/main" id="{A2B8039C-842B-43D0-9BE8-FA608C4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EE043-F4FA-428E-B64F-5E7E0BABE972}"/>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249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721-12EA-459A-B379-5854730A2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C3B2F-B922-4F16-ACC7-421EE67E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7641F-E3B9-4262-B841-95BAFDFA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C88AD-3F5A-4C20-82AD-1A1F89DA76CB}"/>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6" name="Footer Placeholder 5">
            <a:extLst>
              <a:ext uri="{FF2B5EF4-FFF2-40B4-BE49-F238E27FC236}">
                <a16:creationId xmlns:a16="http://schemas.microsoft.com/office/drawing/2014/main" id="{98C0944C-636A-488C-A1D3-D25E7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60E5-688A-41D5-BE76-478C0588C386}"/>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60425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FE5-72C3-475A-A8D1-A69814F9B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7ADA6-1D3E-43EE-8589-33BA333A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D1AED-F680-49D4-B62F-F01206E0E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0BC7E-3157-4A57-A504-AD5F3095D2EC}"/>
              </a:ext>
            </a:extLst>
          </p:cNvPr>
          <p:cNvSpPr>
            <a:spLocks noGrp="1"/>
          </p:cNvSpPr>
          <p:nvPr>
            <p:ph type="dt" sz="half" idx="10"/>
          </p:nvPr>
        </p:nvSpPr>
        <p:spPr/>
        <p:txBody>
          <a:bodyPr/>
          <a:lstStyle/>
          <a:p>
            <a:fld id="{2EE5EF10-3D11-419F-A8C1-99878D53651A}" type="datetimeFigureOut">
              <a:rPr lang="en-US" smtClean="0"/>
              <a:t>4/13/2021</a:t>
            </a:fld>
            <a:endParaRPr lang="en-US"/>
          </a:p>
        </p:txBody>
      </p:sp>
      <p:sp>
        <p:nvSpPr>
          <p:cNvPr id="6" name="Footer Placeholder 5">
            <a:extLst>
              <a:ext uri="{FF2B5EF4-FFF2-40B4-BE49-F238E27FC236}">
                <a16:creationId xmlns:a16="http://schemas.microsoft.com/office/drawing/2014/main" id="{3315B651-EEBA-48F4-A24D-D9F919CB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D413-7364-4DE5-8B9D-6236D132260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361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BB51B-5735-4813-BE2C-63AFA60C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3151A-2F2C-49C7-9CA8-619B4AD1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8D18A-9AD2-4D1E-BC9D-64F7A38F5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EF10-3D11-419F-A8C1-99878D53651A}" type="datetimeFigureOut">
              <a:rPr lang="en-US" smtClean="0"/>
              <a:t>4/13/2021</a:t>
            </a:fld>
            <a:endParaRPr lang="en-US"/>
          </a:p>
        </p:txBody>
      </p:sp>
      <p:sp>
        <p:nvSpPr>
          <p:cNvPr id="5" name="Footer Placeholder 4">
            <a:extLst>
              <a:ext uri="{FF2B5EF4-FFF2-40B4-BE49-F238E27FC236}">
                <a16:creationId xmlns:a16="http://schemas.microsoft.com/office/drawing/2014/main" id="{EDA122A4-844B-4F93-9903-910C93415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76C74-5509-4F7B-9633-FBAAB990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D168F-59BE-49F2-948B-0644AD8F35CD}" type="slidenum">
              <a:rPr lang="en-US" smtClean="0"/>
              <a:t>‹#›</a:t>
            </a:fld>
            <a:endParaRPr lang="en-US"/>
          </a:p>
        </p:txBody>
      </p:sp>
    </p:spTree>
    <p:extLst>
      <p:ext uri="{BB962C8B-B14F-4D97-AF65-F5344CB8AC3E}">
        <p14:creationId xmlns:p14="http://schemas.microsoft.com/office/powerpoint/2010/main" val="276052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C6BC54-9B65-4AA7-A093-1DD0AE9CFA36}"/>
              </a:ext>
            </a:extLst>
          </p:cNvPr>
          <p:cNvSpPr/>
          <p:nvPr/>
        </p:nvSpPr>
        <p:spPr>
          <a:xfrm>
            <a:off x="6202750" y="2018422"/>
            <a:ext cx="3615461" cy="14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Path</a:t>
            </a:r>
          </a:p>
        </p:txBody>
      </p:sp>
      <p:sp>
        <p:nvSpPr>
          <p:cNvPr id="5" name="Rectangle 4">
            <a:extLst>
              <a:ext uri="{FF2B5EF4-FFF2-40B4-BE49-F238E27FC236}">
                <a16:creationId xmlns:a16="http://schemas.microsoft.com/office/drawing/2014/main" id="{8112E53F-110B-469D-90F9-0125FA0FD827}"/>
              </a:ext>
            </a:extLst>
          </p:cNvPr>
          <p:cNvSpPr/>
          <p:nvPr/>
        </p:nvSpPr>
        <p:spPr>
          <a:xfrm>
            <a:off x="1356852" y="173609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8" name="Rectangle 7">
            <a:extLst>
              <a:ext uri="{FF2B5EF4-FFF2-40B4-BE49-F238E27FC236}">
                <a16:creationId xmlns:a16="http://schemas.microsoft.com/office/drawing/2014/main" id="{CDC1B031-726E-49D2-B00C-20E12BDC87D6}"/>
              </a:ext>
            </a:extLst>
          </p:cNvPr>
          <p:cNvSpPr/>
          <p:nvPr/>
        </p:nvSpPr>
        <p:spPr>
          <a:xfrm>
            <a:off x="1356852" y="299181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9" name="Rectangle 8">
            <a:extLst>
              <a:ext uri="{FF2B5EF4-FFF2-40B4-BE49-F238E27FC236}">
                <a16:creationId xmlns:a16="http://schemas.microsoft.com/office/drawing/2014/main" id="{F27FD06E-1431-40AA-B94E-20D7F96A9A9D}"/>
              </a:ext>
            </a:extLst>
          </p:cNvPr>
          <p:cNvSpPr/>
          <p:nvPr/>
        </p:nvSpPr>
        <p:spPr>
          <a:xfrm>
            <a:off x="3170903" y="5206432"/>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cxnSp>
        <p:nvCxnSpPr>
          <p:cNvPr id="11" name="Connector: Curved 10">
            <a:extLst>
              <a:ext uri="{FF2B5EF4-FFF2-40B4-BE49-F238E27FC236}">
                <a16:creationId xmlns:a16="http://schemas.microsoft.com/office/drawing/2014/main" id="{B1EFCEBA-E809-493F-B738-28597EF0D304}"/>
              </a:ext>
            </a:extLst>
          </p:cNvPr>
          <p:cNvCxnSpPr>
            <a:cxnSpLocks/>
            <a:stCxn id="9" idx="3"/>
            <a:endCxn id="4" idx="2"/>
          </p:cNvCxnSpPr>
          <p:nvPr/>
        </p:nvCxnSpPr>
        <p:spPr>
          <a:xfrm flipV="1">
            <a:off x="4388698" y="3510116"/>
            <a:ext cx="3621783" cy="195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3AECB50-E251-4984-9483-DD3DCDA407E4}"/>
              </a:ext>
            </a:extLst>
          </p:cNvPr>
          <p:cNvCxnSpPr>
            <a:cxnSpLocks/>
            <a:stCxn id="5" idx="3"/>
            <a:endCxn id="4" idx="1"/>
          </p:cNvCxnSpPr>
          <p:nvPr/>
        </p:nvCxnSpPr>
        <p:spPr>
          <a:xfrm>
            <a:off x="2574647" y="1995246"/>
            <a:ext cx="3628103" cy="769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7CF16CB-D490-4B61-8CCA-386D2DBFBDC1}"/>
              </a:ext>
            </a:extLst>
          </p:cNvPr>
          <p:cNvCxnSpPr>
            <a:cxnSpLocks/>
            <a:stCxn id="8" idx="3"/>
            <a:endCxn id="4" idx="1"/>
          </p:cNvCxnSpPr>
          <p:nvPr/>
        </p:nvCxnSpPr>
        <p:spPr>
          <a:xfrm flipV="1">
            <a:off x="2574647" y="2764269"/>
            <a:ext cx="3628103" cy="486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0AAD2D-0BA4-44CB-83FF-67C1CB6E760D}"/>
              </a:ext>
            </a:extLst>
          </p:cNvPr>
          <p:cNvSpPr txBox="1"/>
          <p:nvPr/>
        </p:nvSpPr>
        <p:spPr>
          <a:xfrm>
            <a:off x="8010480" y="4078480"/>
            <a:ext cx="3779801" cy="923330"/>
          </a:xfrm>
          <a:prstGeom prst="rect">
            <a:avLst/>
          </a:prstGeom>
          <a:noFill/>
        </p:spPr>
        <p:txBody>
          <a:bodyPr wrap="square" rtlCol="0">
            <a:spAutoFit/>
          </a:bodyPr>
          <a:lstStyle/>
          <a:p>
            <a:r>
              <a:rPr lang="en-US" i="1" dirty="0">
                <a:solidFill>
                  <a:schemeClr val="tx1">
                    <a:lumMod val="75000"/>
                    <a:lumOff val="25000"/>
                  </a:schemeClr>
                </a:solidFill>
              </a:rPr>
              <a:t>Path abstracts away the receiver, and intermediate links. It can also be thought as the </a:t>
            </a:r>
            <a:r>
              <a:rPr lang="en-US" b="1" i="1" dirty="0">
                <a:solidFill>
                  <a:schemeClr val="tx1">
                    <a:lumMod val="75000"/>
                    <a:lumOff val="25000"/>
                  </a:schemeClr>
                </a:solidFill>
              </a:rPr>
              <a:t>bottleneck</a:t>
            </a:r>
            <a:r>
              <a:rPr lang="en-US" i="1" dirty="0">
                <a:solidFill>
                  <a:schemeClr val="tx1">
                    <a:lumMod val="75000"/>
                    <a:lumOff val="25000"/>
                  </a:schemeClr>
                </a:solidFill>
              </a:rPr>
              <a:t> of a path.</a:t>
            </a:r>
          </a:p>
        </p:txBody>
      </p:sp>
      <p:sp>
        <p:nvSpPr>
          <p:cNvPr id="25" name="TextBox 24">
            <a:extLst>
              <a:ext uri="{FF2B5EF4-FFF2-40B4-BE49-F238E27FC236}">
                <a16:creationId xmlns:a16="http://schemas.microsoft.com/office/drawing/2014/main" id="{5BA80B2C-4D6F-45BF-BA82-424D110D91B2}"/>
              </a:ext>
            </a:extLst>
          </p:cNvPr>
          <p:cNvSpPr txBox="1"/>
          <p:nvPr/>
        </p:nvSpPr>
        <p:spPr>
          <a:xfrm>
            <a:off x="1281002" y="1252991"/>
            <a:ext cx="3779801" cy="369332"/>
          </a:xfrm>
          <a:prstGeom prst="rect">
            <a:avLst/>
          </a:prstGeom>
          <a:noFill/>
        </p:spPr>
        <p:txBody>
          <a:bodyPr wrap="square" rtlCol="0">
            <a:spAutoFit/>
          </a:bodyPr>
          <a:lstStyle/>
          <a:p>
            <a:r>
              <a:rPr lang="en-US" i="1" dirty="0">
                <a:solidFill>
                  <a:schemeClr val="tx1">
                    <a:lumMod val="75000"/>
                    <a:lumOff val="25000"/>
                  </a:schemeClr>
                </a:solidFill>
              </a:rPr>
              <a:t>Sends in order, receives in random</a:t>
            </a:r>
          </a:p>
        </p:txBody>
      </p:sp>
    </p:spTree>
    <p:extLst>
      <p:ext uri="{BB962C8B-B14F-4D97-AF65-F5344CB8AC3E}">
        <p14:creationId xmlns:p14="http://schemas.microsoft.com/office/powerpoint/2010/main" val="28293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E64-31AC-468C-A134-ACF0B9FD1FA0}"/>
              </a:ext>
            </a:extLst>
          </p:cNvPr>
          <p:cNvSpPr>
            <a:spLocks noGrp="1"/>
          </p:cNvSpPr>
          <p:nvPr>
            <p:ph type="title"/>
          </p:nvPr>
        </p:nvSpPr>
        <p:spPr/>
        <p:txBody>
          <a:bodyPr/>
          <a:lstStyle/>
          <a:p>
            <a:r>
              <a:rPr lang="en-US" dirty="0"/>
              <a:t>A path</a:t>
            </a:r>
          </a:p>
        </p:txBody>
      </p:sp>
      <p:sp>
        <p:nvSpPr>
          <p:cNvPr id="4" name="Rectangle 3">
            <a:extLst>
              <a:ext uri="{FF2B5EF4-FFF2-40B4-BE49-F238E27FC236}">
                <a16:creationId xmlns:a16="http://schemas.microsoft.com/office/drawing/2014/main" id="{99DE4DBC-86CD-46E3-8A47-021D87BC82B1}"/>
              </a:ext>
            </a:extLst>
          </p:cNvPr>
          <p:cNvSpPr/>
          <p:nvPr/>
        </p:nvSpPr>
        <p:spPr>
          <a:xfrm>
            <a:off x="1500223" y="2376030"/>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grpSp>
        <p:nvGrpSpPr>
          <p:cNvPr id="5" name="Group 4">
            <a:extLst>
              <a:ext uri="{FF2B5EF4-FFF2-40B4-BE49-F238E27FC236}">
                <a16:creationId xmlns:a16="http://schemas.microsoft.com/office/drawing/2014/main" id="{295F4B28-BB83-4113-A1EC-4B3EF31C3279}"/>
              </a:ext>
            </a:extLst>
          </p:cNvPr>
          <p:cNvGrpSpPr/>
          <p:nvPr/>
        </p:nvGrpSpPr>
        <p:grpSpPr>
          <a:xfrm>
            <a:off x="4755931" y="2622480"/>
            <a:ext cx="1567543" cy="518300"/>
            <a:chOff x="5874072" y="1759973"/>
            <a:chExt cx="1567543" cy="518300"/>
          </a:xfrm>
        </p:grpSpPr>
        <p:sp>
          <p:nvSpPr>
            <p:cNvPr id="6" name="Rectangle 5">
              <a:extLst>
                <a:ext uri="{FF2B5EF4-FFF2-40B4-BE49-F238E27FC236}">
                  <a16:creationId xmlns:a16="http://schemas.microsoft.com/office/drawing/2014/main" id="{E72A1B4D-F0B7-4A7A-96D2-813F73A8400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718C7D4-6D92-4B30-95A0-DE71E1512259}"/>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663084D-D661-4BFF-90AD-681E064CC52B}"/>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7852DF5F-667B-4305-A711-0F04FC40ACF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B4C92-9ACC-4376-B18C-B94D15CA99B1}"/>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DD158410-BD42-4918-B047-E7F9DF59639D}"/>
              </a:ext>
            </a:extLst>
          </p:cNvPr>
          <p:cNvSpPr/>
          <p:nvPr/>
        </p:nvSpPr>
        <p:spPr>
          <a:xfrm>
            <a:off x="10009815" y="2776630"/>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cxnSp>
        <p:nvCxnSpPr>
          <p:cNvPr id="12" name="Connector: Curved 11">
            <a:extLst>
              <a:ext uri="{FF2B5EF4-FFF2-40B4-BE49-F238E27FC236}">
                <a16:creationId xmlns:a16="http://schemas.microsoft.com/office/drawing/2014/main" id="{E713224F-0F6C-4C46-8FAC-5C8013E6157B}"/>
              </a:ext>
            </a:extLst>
          </p:cNvPr>
          <p:cNvCxnSpPr>
            <a:cxnSpLocks/>
            <a:stCxn id="4" idx="3"/>
            <a:endCxn id="30" idx="1"/>
          </p:cNvCxnSpPr>
          <p:nvPr/>
        </p:nvCxnSpPr>
        <p:spPr>
          <a:xfrm flipH="1">
            <a:off x="2564391" y="2635180"/>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Connector: Curved 12">
            <a:extLst>
              <a:ext uri="{FF2B5EF4-FFF2-40B4-BE49-F238E27FC236}">
                <a16:creationId xmlns:a16="http://schemas.microsoft.com/office/drawing/2014/main" id="{E2EE833A-9FA0-4361-9AE4-4EBD00BC14E7}"/>
              </a:ext>
            </a:extLst>
          </p:cNvPr>
          <p:cNvCxnSpPr>
            <a:cxnSpLocks/>
            <a:stCxn id="22" idx="3"/>
            <a:endCxn id="11" idx="1"/>
          </p:cNvCxnSpPr>
          <p:nvPr/>
        </p:nvCxnSpPr>
        <p:spPr>
          <a:xfrm>
            <a:off x="9290304" y="2889822"/>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Connector: Curved 13">
            <a:extLst>
              <a:ext uri="{FF2B5EF4-FFF2-40B4-BE49-F238E27FC236}">
                <a16:creationId xmlns:a16="http://schemas.microsoft.com/office/drawing/2014/main" id="{2B18607C-24D0-4000-AF24-0EC1869BB0ED}"/>
              </a:ext>
            </a:extLst>
          </p:cNvPr>
          <p:cNvCxnSpPr>
            <a:cxnSpLocks/>
            <a:stCxn id="10" idx="3"/>
            <a:endCxn id="22" idx="1"/>
          </p:cNvCxnSpPr>
          <p:nvPr/>
        </p:nvCxnSpPr>
        <p:spPr>
          <a:xfrm>
            <a:off x="6323474" y="2881630"/>
            <a:ext cx="1399287" cy="8192"/>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3DCA4C08-A287-402E-94AF-C3944463D304}"/>
              </a:ext>
            </a:extLst>
          </p:cNvPr>
          <p:cNvGrpSpPr/>
          <p:nvPr/>
        </p:nvGrpSpPr>
        <p:grpSpPr>
          <a:xfrm>
            <a:off x="7722761" y="2576916"/>
            <a:ext cx="1567543" cy="572056"/>
            <a:chOff x="3867735" y="2577041"/>
            <a:chExt cx="1567543" cy="572056"/>
          </a:xfrm>
        </p:grpSpPr>
        <p:grpSp>
          <p:nvGrpSpPr>
            <p:cNvPr id="16" name="Group 15">
              <a:extLst>
                <a:ext uri="{FF2B5EF4-FFF2-40B4-BE49-F238E27FC236}">
                  <a16:creationId xmlns:a16="http://schemas.microsoft.com/office/drawing/2014/main" id="{518FED06-53FC-4F7C-A35B-74A7A1D0D012}"/>
                </a:ext>
              </a:extLst>
            </p:cNvPr>
            <p:cNvGrpSpPr/>
            <p:nvPr/>
          </p:nvGrpSpPr>
          <p:grpSpPr>
            <a:xfrm>
              <a:off x="3867735" y="2630797"/>
              <a:ext cx="1567543" cy="518300"/>
              <a:chOff x="5874072" y="1759973"/>
              <a:chExt cx="1567543" cy="518300"/>
            </a:xfrm>
          </p:grpSpPr>
          <p:sp>
            <p:nvSpPr>
              <p:cNvPr id="18" name="Rectangle 17">
                <a:extLst>
                  <a:ext uri="{FF2B5EF4-FFF2-40B4-BE49-F238E27FC236}">
                    <a16:creationId xmlns:a16="http://schemas.microsoft.com/office/drawing/2014/main" id="{5C710D95-0026-4A7D-9F42-000C3EF5CA3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07CB54-D0E3-446F-8AEA-5664C9B3752C}"/>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58EAE89-DC94-4E1C-9BC2-5E165FC443FA}"/>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0FBA9B26-9FEE-4584-B52D-492974B42868}"/>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30EAB2-9F5D-4760-A602-7E1AE72A7F8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7" name="TextBox 16">
              <a:extLst>
                <a:ext uri="{FF2B5EF4-FFF2-40B4-BE49-F238E27FC236}">
                  <a16:creationId xmlns:a16="http://schemas.microsoft.com/office/drawing/2014/main" id="{DF3D57D8-E7CA-456D-BB07-3DBB77A6BCCE}"/>
                </a:ext>
              </a:extLst>
            </p:cNvPr>
            <p:cNvSpPr txBox="1"/>
            <p:nvPr/>
          </p:nvSpPr>
          <p:spPr>
            <a:xfrm>
              <a:off x="5223304" y="2577041"/>
              <a:ext cx="198780" cy="307777"/>
            </a:xfrm>
            <a:prstGeom prst="rect">
              <a:avLst/>
            </a:prstGeom>
            <a:noFill/>
          </p:spPr>
          <p:txBody>
            <a:bodyPr wrap="square" rtlCol="0">
              <a:spAutoFit/>
            </a:bodyPr>
            <a:lstStyle/>
            <a:p>
              <a:r>
                <a:rPr lang="en-US" sz="1400" dirty="0"/>
                <a:t>4</a:t>
              </a:r>
            </a:p>
          </p:txBody>
        </p:sp>
      </p:grpSp>
      <p:grpSp>
        <p:nvGrpSpPr>
          <p:cNvPr id="23" name="Group 22">
            <a:extLst>
              <a:ext uri="{FF2B5EF4-FFF2-40B4-BE49-F238E27FC236}">
                <a16:creationId xmlns:a16="http://schemas.microsoft.com/office/drawing/2014/main" id="{0E740B45-D2F4-4506-BC21-A675511463B4}"/>
              </a:ext>
            </a:extLst>
          </p:cNvPr>
          <p:cNvGrpSpPr/>
          <p:nvPr/>
        </p:nvGrpSpPr>
        <p:grpSpPr>
          <a:xfrm>
            <a:off x="2564391" y="3539073"/>
            <a:ext cx="1567543" cy="572056"/>
            <a:chOff x="3867735" y="2577041"/>
            <a:chExt cx="1567543" cy="572056"/>
          </a:xfrm>
        </p:grpSpPr>
        <p:grpSp>
          <p:nvGrpSpPr>
            <p:cNvPr id="24" name="Group 23">
              <a:extLst>
                <a:ext uri="{FF2B5EF4-FFF2-40B4-BE49-F238E27FC236}">
                  <a16:creationId xmlns:a16="http://schemas.microsoft.com/office/drawing/2014/main" id="{2EC54D7E-BDC3-43D7-9290-F253867C106F}"/>
                </a:ext>
              </a:extLst>
            </p:cNvPr>
            <p:cNvGrpSpPr/>
            <p:nvPr/>
          </p:nvGrpSpPr>
          <p:grpSpPr>
            <a:xfrm>
              <a:off x="3867735" y="2630797"/>
              <a:ext cx="1567543" cy="518300"/>
              <a:chOff x="5874072" y="1759973"/>
              <a:chExt cx="1567543" cy="518300"/>
            </a:xfrm>
          </p:grpSpPr>
          <p:sp>
            <p:nvSpPr>
              <p:cNvPr id="26" name="Rectangle 25">
                <a:extLst>
                  <a:ext uri="{FF2B5EF4-FFF2-40B4-BE49-F238E27FC236}">
                    <a16:creationId xmlns:a16="http://schemas.microsoft.com/office/drawing/2014/main" id="{C41694C1-47E7-4138-9EC6-F6B56563338E}"/>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5E35A2A-1E68-40AA-A262-352C37A4C62D}"/>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694B83D-FCC6-4853-8DE8-6FEB1C9A3BE1}"/>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59ABF0CF-324D-46D2-B6D0-F2265E016943}"/>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6AB905-B34B-4659-B10D-B3FF02470C64}"/>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TextBox 24">
              <a:extLst>
                <a:ext uri="{FF2B5EF4-FFF2-40B4-BE49-F238E27FC236}">
                  <a16:creationId xmlns:a16="http://schemas.microsoft.com/office/drawing/2014/main" id="{13C713AA-9D63-4E79-BDCA-9D0B099101A8}"/>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31" name="Connector: Curved 30">
            <a:extLst>
              <a:ext uri="{FF2B5EF4-FFF2-40B4-BE49-F238E27FC236}">
                <a16:creationId xmlns:a16="http://schemas.microsoft.com/office/drawing/2014/main" id="{EB003CAD-728B-40E8-ABD4-4FEDF57F4386}"/>
              </a:ext>
            </a:extLst>
          </p:cNvPr>
          <p:cNvCxnSpPr>
            <a:cxnSpLocks/>
            <a:stCxn id="30" idx="3"/>
            <a:endCxn id="10" idx="1"/>
          </p:cNvCxnSpPr>
          <p:nvPr/>
        </p:nvCxnSpPr>
        <p:spPr>
          <a:xfrm flipV="1">
            <a:off x="4131934" y="2881630"/>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32" name="Group 31">
            <a:extLst>
              <a:ext uri="{FF2B5EF4-FFF2-40B4-BE49-F238E27FC236}">
                <a16:creationId xmlns:a16="http://schemas.microsoft.com/office/drawing/2014/main" id="{32116FC5-FDC7-4C69-B4BD-200531CF8B0E}"/>
              </a:ext>
            </a:extLst>
          </p:cNvPr>
          <p:cNvGrpSpPr/>
          <p:nvPr/>
        </p:nvGrpSpPr>
        <p:grpSpPr>
          <a:xfrm>
            <a:off x="4908331" y="4864928"/>
            <a:ext cx="1567543" cy="518300"/>
            <a:chOff x="5874072" y="1759973"/>
            <a:chExt cx="1567543" cy="518300"/>
          </a:xfrm>
        </p:grpSpPr>
        <p:sp>
          <p:nvSpPr>
            <p:cNvPr id="33" name="Rectangle 32">
              <a:extLst>
                <a:ext uri="{FF2B5EF4-FFF2-40B4-BE49-F238E27FC236}">
                  <a16:creationId xmlns:a16="http://schemas.microsoft.com/office/drawing/2014/main" id="{146ECD94-BD95-4018-85AB-2DD40A71D6C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19D7BABC-B75E-4B81-8B5E-FA2D97E48F58}"/>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4AA1C8-4357-45DB-BB2D-B4A49752F79D}"/>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Arrow: Right 35">
              <a:extLst>
                <a:ext uri="{FF2B5EF4-FFF2-40B4-BE49-F238E27FC236}">
                  <a16:creationId xmlns:a16="http://schemas.microsoft.com/office/drawing/2014/main" id="{C726827A-DC35-49BA-A34F-4D4CBFC17D5C}"/>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91EA38-6111-48C8-B7C3-7EAFEE22380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cxnSp>
        <p:nvCxnSpPr>
          <p:cNvPr id="38" name="Connector: Curved 37">
            <a:extLst>
              <a:ext uri="{FF2B5EF4-FFF2-40B4-BE49-F238E27FC236}">
                <a16:creationId xmlns:a16="http://schemas.microsoft.com/office/drawing/2014/main" id="{4D96A4EC-939A-4776-8ABD-1427A915A58C}"/>
              </a:ext>
            </a:extLst>
          </p:cNvPr>
          <p:cNvCxnSpPr>
            <a:cxnSpLocks/>
            <a:stCxn id="30" idx="3"/>
            <a:endCxn id="37" idx="1"/>
          </p:cNvCxnSpPr>
          <p:nvPr/>
        </p:nvCxnSpPr>
        <p:spPr>
          <a:xfrm>
            <a:off x="4131934" y="3851979"/>
            <a:ext cx="776397" cy="127209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99985F94-4CDB-4728-95EE-DD9F03D7D41F}"/>
              </a:ext>
            </a:extLst>
          </p:cNvPr>
          <p:cNvSpPr txBox="1"/>
          <p:nvPr/>
        </p:nvSpPr>
        <p:spPr>
          <a:xfrm>
            <a:off x="6090310" y="2591698"/>
            <a:ext cx="198780" cy="307777"/>
          </a:xfrm>
          <a:prstGeom prst="rect">
            <a:avLst/>
          </a:prstGeom>
          <a:noFill/>
        </p:spPr>
        <p:txBody>
          <a:bodyPr wrap="square" rtlCol="0">
            <a:spAutoFit/>
          </a:bodyPr>
          <a:lstStyle/>
          <a:p>
            <a:r>
              <a:rPr lang="en-US" sz="1400" dirty="0"/>
              <a:t>3</a:t>
            </a:r>
          </a:p>
        </p:txBody>
      </p:sp>
      <p:sp>
        <p:nvSpPr>
          <p:cNvPr id="41" name="TextBox 40">
            <a:extLst>
              <a:ext uri="{FF2B5EF4-FFF2-40B4-BE49-F238E27FC236}">
                <a16:creationId xmlns:a16="http://schemas.microsoft.com/office/drawing/2014/main" id="{DCCF9955-1FFA-4E32-91AE-973F04FA87D8}"/>
              </a:ext>
            </a:extLst>
          </p:cNvPr>
          <p:cNvSpPr txBox="1"/>
          <p:nvPr/>
        </p:nvSpPr>
        <p:spPr>
          <a:xfrm>
            <a:off x="6225126" y="4812274"/>
            <a:ext cx="198780" cy="307777"/>
          </a:xfrm>
          <a:prstGeom prst="rect">
            <a:avLst/>
          </a:prstGeom>
          <a:noFill/>
        </p:spPr>
        <p:txBody>
          <a:bodyPr wrap="square" rtlCol="0">
            <a:spAutoFit/>
          </a:bodyPr>
          <a:lstStyle/>
          <a:p>
            <a:r>
              <a:rPr lang="en-US" sz="1400" dirty="0"/>
              <a:t>4</a:t>
            </a:r>
          </a:p>
        </p:txBody>
      </p:sp>
      <p:sp>
        <p:nvSpPr>
          <p:cNvPr id="42" name="TextBox 41">
            <a:extLst>
              <a:ext uri="{FF2B5EF4-FFF2-40B4-BE49-F238E27FC236}">
                <a16:creationId xmlns:a16="http://schemas.microsoft.com/office/drawing/2014/main" id="{128B6A34-AE49-4367-96DE-D6D9C1368CFA}"/>
              </a:ext>
            </a:extLst>
          </p:cNvPr>
          <p:cNvSpPr txBox="1"/>
          <p:nvPr/>
        </p:nvSpPr>
        <p:spPr>
          <a:xfrm>
            <a:off x="8284605" y="825910"/>
            <a:ext cx="2943005" cy="369332"/>
          </a:xfrm>
          <a:prstGeom prst="rect">
            <a:avLst/>
          </a:prstGeom>
          <a:noFill/>
        </p:spPr>
        <p:txBody>
          <a:bodyPr wrap="square" rtlCol="0">
            <a:spAutoFit/>
          </a:bodyPr>
          <a:lstStyle/>
          <a:p>
            <a:r>
              <a:rPr lang="en-US" dirty="0"/>
              <a:t>Delay in the </a:t>
            </a:r>
            <a:r>
              <a:rPr lang="en-US" dirty="0" err="1"/>
              <a:t>bluebox</a:t>
            </a:r>
            <a:r>
              <a:rPr lang="en-US" dirty="0"/>
              <a:t> only.</a:t>
            </a:r>
          </a:p>
        </p:txBody>
      </p:sp>
    </p:spTree>
    <p:extLst>
      <p:ext uri="{BB962C8B-B14F-4D97-AF65-F5344CB8AC3E}">
        <p14:creationId xmlns:p14="http://schemas.microsoft.com/office/powerpoint/2010/main" val="17557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146F-15E0-41BC-8272-7CBB629CB7C1}"/>
              </a:ext>
            </a:extLst>
          </p:cNvPr>
          <p:cNvSpPr>
            <a:spLocks noGrp="1"/>
          </p:cNvSpPr>
          <p:nvPr>
            <p:ph type="title"/>
          </p:nvPr>
        </p:nvSpPr>
        <p:spPr/>
        <p:txBody>
          <a:bodyPr/>
          <a:lstStyle/>
          <a:p>
            <a:r>
              <a:rPr lang="en-US" dirty="0"/>
              <a:t>Modeling Transmission delay between two nodes</a:t>
            </a:r>
          </a:p>
        </p:txBody>
      </p:sp>
      <p:sp>
        <p:nvSpPr>
          <p:cNvPr id="3" name="Content Placeholder 2">
            <a:extLst>
              <a:ext uri="{FF2B5EF4-FFF2-40B4-BE49-F238E27FC236}">
                <a16:creationId xmlns:a16="http://schemas.microsoft.com/office/drawing/2014/main" id="{43A27DFC-E2BF-44EE-87F2-EA9BE1C9FF05}"/>
              </a:ext>
            </a:extLst>
          </p:cNvPr>
          <p:cNvSpPr>
            <a:spLocks noGrp="1"/>
          </p:cNvSpPr>
          <p:nvPr>
            <p:ph idx="1"/>
          </p:nvPr>
        </p:nvSpPr>
        <p:spPr/>
        <p:txBody>
          <a:bodyPr/>
          <a:lstStyle/>
          <a:p>
            <a:r>
              <a:rPr lang="en-US" dirty="0"/>
              <a:t>Two nodes connected with a wire has transmission delay</a:t>
            </a:r>
          </a:p>
          <a:p>
            <a:r>
              <a:rPr lang="en-US" dirty="0"/>
              <a:t>Network object creates channels between nodes and sets the delays. The </a:t>
            </a:r>
            <a:r>
              <a:rPr lang="en-US" dirty="0" err="1"/>
              <a:t>getDelay</a:t>
            </a:r>
            <a:r>
              <a:rPr lang="en-US" dirty="0"/>
              <a:t>(</a:t>
            </a:r>
            <a:r>
              <a:rPr lang="en-US" dirty="0" err="1"/>
              <a:t>fromNode</a:t>
            </a:r>
            <a:r>
              <a:rPr lang="en-US" dirty="0"/>
              <a:t>, </a:t>
            </a:r>
            <a:r>
              <a:rPr lang="en-US" dirty="0" err="1"/>
              <a:t>toNode</a:t>
            </a:r>
            <a:r>
              <a:rPr lang="en-US" dirty="0"/>
              <a:t>) is useful in determining the delay from one node to another.</a:t>
            </a:r>
          </a:p>
          <a:p>
            <a:endParaRPr lang="en-US" dirty="0"/>
          </a:p>
        </p:txBody>
      </p:sp>
    </p:spTree>
    <p:extLst>
      <p:ext uri="{BB962C8B-B14F-4D97-AF65-F5344CB8AC3E}">
        <p14:creationId xmlns:p14="http://schemas.microsoft.com/office/powerpoint/2010/main" val="331201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D8A-23A6-4D4E-B56E-3F49C903EF31}"/>
              </a:ext>
            </a:extLst>
          </p:cNvPr>
          <p:cNvSpPr>
            <a:spLocks noGrp="1"/>
          </p:cNvSpPr>
          <p:nvPr>
            <p:ph type="title"/>
          </p:nvPr>
        </p:nvSpPr>
        <p:spPr/>
        <p:txBody>
          <a:bodyPr/>
          <a:lstStyle/>
          <a:p>
            <a:r>
              <a:rPr lang="en-US" dirty="0"/>
              <a:t>Path mechanism</a:t>
            </a:r>
          </a:p>
        </p:txBody>
      </p:sp>
      <p:sp>
        <p:nvSpPr>
          <p:cNvPr id="3" name="Content Placeholder 2">
            <a:extLst>
              <a:ext uri="{FF2B5EF4-FFF2-40B4-BE49-F238E27FC236}">
                <a16:creationId xmlns:a16="http://schemas.microsoft.com/office/drawing/2014/main" id="{BFFACA6A-87F2-42BE-82F0-85F06ACEE3F1}"/>
              </a:ext>
            </a:extLst>
          </p:cNvPr>
          <p:cNvSpPr>
            <a:spLocks noGrp="1"/>
          </p:cNvSpPr>
          <p:nvPr>
            <p:ph idx="1"/>
          </p:nvPr>
        </p:nvSpPr>
        <p:spPr>
          <a:xfrm>
            <a:off x="838200" y="1825625"/>
            <a:ext cx="9559315" cy="4090725"/>
          </a:xfrm>
        </p:spPr>
        <p:txBody>
          <a:bodyPr>
            <a:normAutofit fontScale="92500" lnSpcReduction="10000"/>
          </a:bodyPr>
          <a:lstStyle/>
          <a:p>
            <a:r>
              <a:rPr lang="en-US" dirty="0"/>
              <a:t>When a node receives some data, the delivery rate, the channel, and the queue all together works. First, the data is push to the queue, then delivery rate decides packets it can process. Next, for each outgoing packet, it removes the packet from the queue, adds a delay to the packet and schedules delivery to the next node (found from the path), and puts into the channel/pipe.</a:t>
            </a:r>
          </a:p>
          <a:p>
            <a:r>
              <a:rPr lang="en-US" dirty="0"/>
              <a:t>Path has a client, and nodes. The last node acts as the server. Server has no running thread. When it receives packets, it immediately acknowledges the packets.</a:t>
            </a:r>
          </a:p>
          <a:p>
            <a:r>
              <a:rPr lang="en-US" dirty="0"/>
              <a:t>Every packet has a reference to the Path object. This is useful for a node to identify next destination node for the packet.</a:t>
            </a:r>
          </a:p>
        </p:txBody>
      </p:sp>
    </p:spTree>
    <p:extLst>
      <p:ext uri="{BB962C8B-B14F-4D97-AF65-F5344CB8AC3E}">
        <p14:creationId xmlns:p14="http://schemas.microsoft.com/office/powerpoint/2010/main" val="28935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0D8-5C7E-4EA8-9FDB-DC17A774983B}"/>
              </a:ext>
            </a:extLst>
          </p:cNvPr>
          <p:cNvSpPr>
            <a:spLocks noGrp="1"/>
          </p:cNvSpPr>
          <p:nvPr>
            <p:ph type="title"/>
          </p:nvPr>
        </p:nvSpPr>
        <p:spPr/>
        <p:txBody>
          <a:bodyPr/>
          <a:lstStyle/>
          <a:p>
            <a:r>
              <a:rPr lang="en-US" dirty="0"/>
              <a:t>Uncontrolled Thread-based simulation</a:t>
            </a:r>
          </a:p>
        </p:txBody>
      </p:sp>
      <p:sp>
        <p:nvSpPr>
          <p:cNvPr id="3" name="Content Placeholder 2">
            <a:extLst>
              <a:ext uri="{FF2B5EF4-FFF2-40B4-BE49-F238E27FC236}">
                <a16:creationId xmlns:a16="http://schemas.microsoft.com/office/drawing/2014/main" id="{45CFF6F8-C43F-407F-9F9E-06BE8A5E21FB}"/>
              </a:ext>
            </a:extLst>
          </p:cNvPr>
          <p:cNvSpPr>
            <a:spLocks noGrp="1"/>
          </p:cNvSpPr>
          <p:nvPr>
            <p:ph idx="1"/>
          </p:nvPr>
        </p:nvSpPr>
        <p:spPr/>
        <p:txBody>
          <a:bodyPr/>
          <a:lstStyle/>
          <a:p>
            <a:r>
              <a:rPr lang="en-US" dirty="0"/>
              <a:t>Each element in the network has its own thread </a:t>
            </a:r>
          </a:p>
          <a:p>
            <a:r>
              <a:rPr lang="en-US" dirty="0"/>
              <a:t>All threads start at the beginning of the simulation</a:t>
            </a:r>
          </a:p>
          <a:p>
            <a:r>
              <a:rPr lang="en-US" dirty="0"/>
              <a:t>Simulator collects data periodically</a:t>
            </a:r>
          </a:p>
          <a:p>
            <a:r>
              <a:rPr lang="en-US" dirty="0"/>
              <a:t>All threads stop at the end of the simulation</a:t>
            </a:r>
          </a:p>
          <a:p>
            <a:endParaRPr lang="en-US" dirty="0"/>
          </a:p>
        </p:txBody>
      </p:sp>
    </p:spTree>
    <p:extLst>
      <p:ext uri="{BB962C8B-B14F-4D97-AF65-F5344CB8AC3E}">
        <p14:creationId xmlns:p14="http://schemas.microsoft.com/office/powerpoint/2010/main" val="200488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296-B42E-4867-8C85-E58C8A726506}"/>
              </a:ext>
            </a:extLst>
          </p:cNvPr>
          <p:cNvSpPr>
            <a:spLocks noGrp="1"/>
          </p:cNvSpPr>
          <p:nvPr>
            <p:ph type="title"/>
          </p:nvPr>
        </p:nvSpPr>
        <p:spPr/>
        <p:txBody>
          <a:bodyPr/>
          <a:lstStyle/>
          <a:p>
            <a:r>
              <a:rPr lang="en-US" dirty="0"/>
              <a:t>Uncontrolled Simulation </a:t>
            </a:r>
          </a:p>
        </p:txBody>
      </p:sp>
      <p:sp>
        <p:nvSpPr>
          <p:cNvPr id="3" name="Content Placeholder 2">
            <a:extLst>
              <a:ext uri="{FF2B5EF4-FFF2-40B4-BE49-F238E27FC236}">
                <a16:creationId xmlns:a16="http://schemas.microsoft.com/office/drawing/2014/main" id="{786D904D-2554-4953-89BC-6B6F371CD217}"/>
              </a:ext>
            </a:extLst>
          </p:cNvPr>
          <p:cNvSpPr>
            <a:spLocks noGrp="1"/>
          </p:cNvSpPr>
          <p:nvPr>
            <p:ph idx="1"/>
          </p:nvPr>
        </p:nvSpPr>
        <p:spPr/>
        <p:txBody>
          <a:bodyPr>
            <a:normAutofit lnSpcReduction="10000"/>
          </a:bodyPr>
          <a:lstStyle/>
          <a:p>
            <a:r>
              <a:rPr lang="en-US" dirty="0"/>
              <a:t>Each node, client, and server has their own threads and runs asynchronously. </a:t>
            </a:r>
          </a:p>
          <a:p>
            <a:r>
              <a:rPr lang="en-US" dirty="0"/>
              <a:t>Time resolution: </a:t>
            </a:r>
            <a:r>
              <a:rPr lang="en-US" dirty="0" err="1"/>
              <a:t>ms</a:t>
            </a:r>
            <a:r>
              <a:rPr lang="en-US" dirty="0"/>
              <a:t> (</a:t>
            </a:r>
            <a:r>
              <a:rPr lang="en-US" dirty="0" err="1"/>
              <a:t>mili</a:t>
            </a:r>
            <a:r>
              <a:rPr lang="en-US" dirty="0"/>
              <a:t>-seconds)</a:t>
            </a:r>
          </a:p>
          <a:p>
            <a:r>
              <a:rPr lang="en-US" dirty="0"/>
              <a:t>Everything works with the same resolution. This has some side-effects:</a:t>
            </a:r>
          </a:p>
          <a:p>
            <a:pPr lvl="1"/>
            <a:r>
              <a:rPr lang="en-US" dirty="0"/>
              <a:t>A client does not actually send data every </a:t>
            </a:r>
            <a:r>
              <a:rPr lang="en-US" dirty="0" err="1"/>
              <a:t>ms.</a:t>
            </a:r>
            <a:r>
              <a:rPr lang="en-US" dirty="0"/>
              <a:t> So, in some </a:t>
            </a:r>
            <a:r>
              <a:rPr lang="en-US" dirty="0" err="1"/>
              <a:t>ms</a:t>
            </a:r>
            <a:r>
              <a:rPr lang="en-US" dirty="0"/>
              <a:t>, it’s possible that it sends more data than the delivery rate, which will overflow the queue. How to resolve that? Change delivery rate to per second. Need to make sure data sent over 1 second is close to the delivery rate. </a:t>
            </a:r>
          </a:p>
          <a:p>
            <a:pPr lvl="1"/>
            <a:r>
              <a:rPr lang="en-US" dirty="0"/>
              <a:t>We don’t know how much each thread will block. It might be several </a:t>
            </a:r>
            <a:r>
              <a:rPr lang="en-US" dirty="0" err="1"/>
              <a:t>ms.</a:t>
            </a:r>
            <a:r>
              <a:rPr lang="en-US" dirty="0"/>
              <a:t> For nodes, it’s better to send all the data for missing </a:t>
            </a:r>
            <a:r>
              <a:rPr lang="en-US" dirty="0" err="1"/>
              <a:t>ms.</a:t>
            </a:r>
            <a:endParaRPr lang="en-US" dirty="0"/>
          </a:p>
        </p:txBody>
      </p:sp>
    </p:spTree>
    <p:extLst>
      <p:ext uri="{BB962C8B-B14F-4D97-AF65-F5344CB8AC3E}">
        <p14:creationId xmlns:p14="http://schemas.microsoft.com/office/powerpoint/2010/main" val="41550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0F1-CE84-45BD-8557-F2E7403E86E9}"/>
              </a:ext>
            </a:extLst>
          </p:cNvPr>
          <p:cNvSpPr>
            <a:spLocks noGrp="1"/>
          </p:cNvSpPr>
          <p:nvPr>
            <p:ph type="title"/>
          </p:nvPr>
        </p:nvSpPr>
        <p:spPr/>
        <p:txBody>
          <a:bodyPr/>
          <a:lstStyle/>
          <a:p>
            <a:r>
              <a:rPr lang="en-US" dirty="0"/>
              <a:t>Controlled Simulation</a:t>
            </a:r>
          </a:p>
        </p:txBody>
      </p:sp>
      <p:sp>
        <p:nvSpPr>
          <p:cNvPr id="3" name="Content Placeholder 2">
            <a:extLst>
              <a:ext uri="{FF2B5EF4-FFF2-40B4-BE49-F238E27FC236}">
                <a16:creationId xmlns:a16="http://schemas.microsoft.com/office/drawing/2014/main" id="{E5289360-FFD8-411F-94C9-DC7B62109F91}"/>
              </a:ext>
            </a:extLst>
          </p:cNvPr>
          <p:cNvSpPr>
            <a:spLocks noGrp="1"/>
          </p:cNvSpPr>
          <p:nvPr>
            <p:ph idx="1"/>
          </p:nvPr>
        </p:nvSpPr>
        <p:spPr/>
        <p:txBody>
          <a:bodyPr/>
          <a:lstStyle/>
          <a:p>
            <a:r>
              <a:rPr lang="en-US" dirty="0"/>
              <a:t>Simulation algorithm ensures all the nodes, clients and server runs based on synchronized time-steps. All the calculations for a timestep must be completed before the next timestep begins.</a:t>
            </a:r>
          </a:p>
        </p:txBody>
      </p:sp>
    </p:spTree>
    <p:extLst>
      <p:ext uri="{BB962C8B-B14F-4D97-AF65-F5344CB8AC3E}">
        <p14:creationId xmlns:p14="http://schemas.microsoft.com/office/powerpoint/2010/main" val="255631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DDFE-8797-4BF9-94BB-67E7381177A9}"/>
              </a:ext>
            </a:extLst>
          </p:cNvPr>
          <p:cNvSpPr>
            <a:spLocks noGrp="1"/>
          </p:cNvSpPr>
          <p:nvPr>
            <p:ph type="title"/>
          </p:nvPr>
        </p:nvSpPr>
        <p:spPr/>
        <p:txBody>
          <a:bodyPr/>
          <a:lstStyle/>
          <a:p>
            <a:r>
              <a:rPr lang="en-US" dirty="0"/>
              <a:t>Delivery mechanism</a:t>
            </a:r>
          </a:p>
        </p:txBody>
      </p:sp>
      <p:sp>
        <p:nvSpPr>
          <p:cNvPr id="3" name="Content Placeholder 2">
            <a:extLst>
              <a:ext uri="{FF2B5EF4-FFF2-40B4-BE49-F238E27FC236}">
                <a16:creationId xmlns:a16="http://schemas.microsoft.com/office/drawing/2014/main" id="{A7DE9BE2-E908-4A2A-8B30-BF0121953300}"/>
              </a:ext>
            </a:extLst>
          </p:cNvPr>
          <p:cNvSpPr>
            <a:spLocks noGrp="1"/>
          </p:cNvSpPr>
          <p:nvPr>
            <p:ph idx="1"/>
          </p:nvPr>
        </p:nvSpPr>
        <p:spPr>
          <a:xfrm>
            <a:off x="838200" y="1825625"/>
            <a:ext cx="5962095" cy="4351338"/>
          </a:xfrm>
        </p:spPr>
        <p:txBody>
          <a:bodyPr>
            <a:normAutofit/>
          </a:bodyPr>
          <a:lstStyle/>
          <a:p>
            <a:r>
              <a:rPr lang="en-US" sz="1400" dirty="0"/>
              <a:t>A previous node calls </a:t>
            </a:r>
            <a:r>
              <a:rPr lang="en-US" sz="1400" dirty="0" err="1"/>
              <a:t>onIncomingPacket</a:t>
            </a:r>
            <a:r>
              <a:rPr lang="en-US" sz="1400" dirty="0"/>
              <a:t> of the next node to deliver the packet.</a:t>
            </a:r>
          </a:p>
          <a:p>
            <a:r>
              <a:rPr lang="en-US" sz="1400" dirty="0"/>
              <a:t>When a packet arrives at a node:</a:t>
            </a:r>
          </a:p>
          <a:p>
            <a:pPr lvl="1"/>
            <a:r>
              <a:rPr lang="en-US" sz="1400" dirty="0"/>
              <a:t>It joins the queue</a:t>
            </a:r>
          </a:p>
          <a:p>
            <a:pPr lvl="1"/>
            <a:r>
              <a:rPr lang="en-US" sz="1400" dirty="0"/>
              <a:t>Packets </a:t>
            </a:r>
            <a:r>
              <a:rPr lang="en-US" sz="1400" dirty="0" err="1"/>
              <a:t>curNode</a:t>
            </a:r>
            <a:r>
              <a:rPr lang="en-US" sz="1400" dirty="0"/>
              <a:t> and </a:t>
            </a:r>
            <a:r>
              <a:rPr lang="en-US" sz="1400" dirty="0" err="1"/>
              <a:t>nextNode</a:t>
            </a:r>
            <a:r>
              <a:rPr lang="en-US" sz="1400" dirty="0"/>
              <a:t> (using the path object) is updated</a:t>
            </a:r>
          </a:p>
          <a:p>
            <a:pPr lvl="1"/>
            <a:r>
              <a:rPr lang="en-US" sz="1400" dirty="0"/>
              <a:t>Does nothing else.</a:t>
            </a:r>
          </a:p>
          <a:p>
            <a:pPr lvl="1"/>
            <a:endParaRPr lang="en-US" sz="1400" dirty="0"/>
          </a:p>
          <a:p>
            <a:r>
              <a:rPr lang="en-US" sz="1400" dirty="0"/>
              <a:t>On each simulation step:</a:t>
            </a:r>
          </a:p>
          <a:p>
            <a:pPr lvl="1"/>
            <a:r>
              <a:rPr lang="en-US" sz="1400" dirty="0"/>
              <a:t>Put some packets from the queue to the pipe constraint by the delivery rate of the node.</a:t>
            </a:r>
          </a:p>
          <a:p>
            <a:pPr lvl="1"/>
            <a:r>
              <a:rPr lang="en-US" sz="1400" dirty="0"/>
              <a:t>When a packet joins the pipe, its </a:t>
            </a:r>
            <a:r>
              <a:rPr lang="en-US" sz="1400" dirty="0" err="1"/>
              <a:t>nodeLeaveAt</a:t>
            </a:r>
            <a:r>
              <a:rPr lang="en-US" sz="1400" dirty="0"/>
              <a:t> is updated by the current timestep and delay of the transmission between </a:t>
            </a:r>
            <a:r>
              <a:rPr lang="en-US" sz="1400" dirty="0" err="1"/>
              <a:t>currentNode</a:t>
            </a:r>
            <a:r>
              <a:rPr lang="en-US" sz="1400" dirty="0"/>
              <a:t> and </a:t>
            </a:r>
            <a:r>
              <a:rPr lang="en-US" sz="1400" dirty="0" err="1"/>
              <a:t>destinationNode</a:t>
            </a:r>
            <a:r>
              <a:rPr lang="en-US" sz="1400" dirty="0"/>
              <a:t>.</a:t>
            </a:r>
          </a:p>
          <a:p>
            <a:pPr lvl="1"/>
            <a:r>
              <a:rPr lang="en-US" sz="1400" dirty="0"/>
              <a:t>Remove packets from pipe, which have </a:t>
            </a:r>
            <a:r>
              <a:rPr lang="en-US" sz="1400" dirty="0" err="1"/>
              <a:t>nodeLeaveAt</a:t>
            </a:r>
            <a:r>
              <a:rPr lang="en-US" sz="1400" dirty="0"/>
              <a:t> is &lt;= timestep, and send to destination nodes </a:t>
            </a:r>
          </a:p>
          <a:p>
            <a:pPr lvl="1"/>
            <a:endParaRPr lang="en-US" sz="1400" dirty="0"/>
          </a:p>
        </p:txBody>
      </p:sp>
      <p:grpSp>
        <p:nvGrpSpPr>
          <p:cNvPr id="4" name="Group 3">
            <a:extLst>
              <a:ext uri="{FF2B5EF4-FFF2-40B4-BE49-F238E27FC236}">
                <a16:creationId xmlns:a16="http://schemas.microsoft.com/office/drawing/2014/main" id="{D65B9C6E-E39C-431E-B86E-3C6307DA93D3}"/>
              </a:ext>
            </a:extLst>
          </p:cNvPr>
          <p:cNvGrpSpPr/>
          <p:nvPr/>
        </p:nvGrpSpPr>
        <p:grpSpPr>
          <a:xfrm>
            <a:off x="8955069" y="1825625"/>
            <a:ext cx="1567543" cy="518300"/>
            <a:chOff x="5874072" y="1759973"/>
            <a:chExt cx="1567543" cy="518300"/>
          </a:xfrm>
        </p:grpSpPr>
        <p:sp>
          <p:nvSpPr>
            <p:cNvPr id="5" name="Rectangle 4">
              <a:extLst>
                <a:ext uri="{FF2B5EF4-FFF2-40B4-BE49-F238E27FC236}">
                  <a16:creationId xmlns:a16="http://schemas.microsoft.com/office/drawing/2014/main" id="{24D7D4A2-4C77-4E96-B529-0E8B7A993F8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852EA1D-8E25-4E7D-8B15-015B3F4D3B3B}"/>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174242A-6E7E-4FCA-9B2E-B2FC955B56D9}"/>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A37D5CB8-F98F-43F3-A912-CAC0C34A3DC6}"/>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2C224A-F386-46AE-8445-BA441CF7B9B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0" name="TextBox 9">
            <a:extLst>
              <a:ext uri="{FF2B5EF4-FFF2-40B4-BE49-F238E27FC236}">
                <a16:creationId xmlns:a16="http://schemas.microsoft.com/office/drawing/2014/main" id="{F524F74C-1787-4AF5-8D0E-3DB2EE4A5660}"/>
              </a:ext>
            </a:extLst>
          </p:cNvPr>
          <p:cNvSpPr txBox="1"/>
          <p:nvPr/>
        </p:nvSpPr>
        <p:spPr>
          <a:xfrm>
            <a:off x="8167456" y="1027906"/>
            <a:ext cx="1074198" cy="369332"/>
          </a:xfrm>
          <a:prstGeom prst="rect">
            <a:avLst/>
          </a:prstGeom>
          <a:noFill/>
        </p:spPr>
        <p:txBody>
          <a:bodyPr wrap="square" rtlCol="0">
            <a:spAutoFit/>
          </a:bodyPr>
          <a:lstStyle/>
          <a:p>
            <a:r>
              <a:rPr lang="en-US" dirty="0"/>
              <a:t>queue</a:t>
            </a:r>
          </a:p>
        </p:txBody>
      </p:sp>
      <p:sp>
        <p:nvSpPr>
          <p:cNvPr id="11" name="TextBox 10">
            <a:extLst>
              <a:ext uri="{FF2B5EF4-FFF2-40B4-BE49-F238E27FC236}">
                <a16:creationId xmlns:a16="http://schemas.microsoft.com/office/drawing/2014/main" id="{EA294256-5526-42F1-9AB3-7D5D9FC38219}"/>
              </a:ext>
            </a:extLst>
          </p:cNvPr>
          <p:cNvSpPr txBox="1"/>
          <p:nvPr/>
        </p:nvSpPr>
        <p:spPr>
          <a:xfrm>
            <a:off x="10099124" y="1018604"/>
            <a:ext cx="1468480" cy="369332"/>
          </a:xfrm>
          <a:prstGeom prst="rect">
            <a:avLst/>
          </a:prstGeom>
          <a:noFill/>
        </p:spPr>
        <p:txBody>
          <a:bodyPr wrap="square" rtlCol="0">
            <a:spAutoFit/>
          </a:bodyPr>
          <a:lstStyle/>
          <a:p>
            <a:r>
              <a:rPr lang="en-US" dirty="0"/>
              <a:t>Pipe/wire</a:t>
            </a:r>
          </a:p>
        </p:txBody>
      </p:sp>
      <p:cxnSp>
        <p:nvCxnSpPr>
          <p:cNvPr id="13" name="Straight Arrow Connector 12">
            <a:extLst>
              <a:ext uri="{FF2B5EF4-FFF2-40B4-BE49-F238E27FC236}">
                <a16:creationId xmlns:a16="http://schemas.microsoft.com/office/drawing/2014/main" id="{D710A05A-3BC1-4861-88BF-D381C98304A5}"/>
              </a:ext>
            </a:extLst>
          </p:cNvPr>
          <p:cNvCxnSpPr>
            <a:stCxn id="10" idx="2"/>
            <a:endCxn id="6" idx="0"/>
          </p:cNvCxnSpPr>
          <p:nvPr/>
        </p:nvCxnSpPr>
        <p:spPr>
          <a:xfrm>
            <a:off x="8704555" y="1397238"/>
            <a:ext cx="664172" cy="50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E40866-BECA-47E6-9B44-B2FBE3408F87}"/>
              </a:ext>
            </a:extLst>
          </p:cNvPr>
          <p:cNvCxnSpPr>
            <a:cxnSpLocks/>
          </p:cNvCxnSpPr>
          <p:nvPr/>
        </p:nvCxnSpPr>
        <p:spPr>
          <a:xfrm flipH="1">
            <a:off x="10153201" y="1387936"/>
            <a:ext cx="512474" cy="64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5A4BA-4C8B-4887-8612-FD4D9D55EB74}"/>
              </a:ext>
            </a:extLst>
          </p:cNvPr>
          <p:cNvSpPr txBox="1"/>
          <p:nvPr/>
        </p:nvSpPr>
        <p:spPr>
          <a:xfrm>
            <a:off x="7951488" y="2941250"/>
            <a:ext cx="3616116" cy="646331"/>
          </a:xfrm>
          <a:prstGeom prst="rect">
            <a:avLst/>
          </a:prstGeom>
          <a:noFill/>
        </p:spPr>
        <p:txBody>
          <a:bodyPr wrap="square" rtlCol="0">
            <a:spAutoFit/>
          </a:bodyPr>
          <a:lstStyle/>
          <a:p>
            <a:r>
              <a:rPr lang="en-US" dirty="0"/>
              <a:t>Single event queue to order the packets everywhere.</a:t>
            </a:r>
          </a:p>
        </p:txBody>
      </p:sp>
    </p:spTree>
    <p:extLst>
      <p:ext uri="{BB962C8B-B14F-4D97-AF65-F5344CB8AC3E}">
        <p14:creationId xmlns:p14="http://schemas.microsoft.com/office/powerpoint/2010/main" val="375002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FB77-32BE-406C-8149-37DB9E1B6BF7}"/>
              </a:ext>
            </a:extLst>
          </p:cNvPr>
          <p:cNvSpPr>
            <a:spLocks noGrp="1"/>
          </p:cNvSpPr>
          <p:nvPr>
            <p:ph type="title"/>
          </p:nvPr>
        </p:nvSpPr>
        <p:spPr/>
        <p:txBody>
          <a:bodyPr/>
          <a:lstStyle/>
          <a:p>
            <a:r>
              <a:rPr lang="en-US"/>
              <a:t>Model with Event Queue</a:t>
            </a:r>
          </a:p>
        </p:txBody>
      </p:sp>
      <p:sp>
        <p:nvSpPr>
          <p:cNvPr id="3" name="Content Placeholder 2">
            <a:extLst>
              <a:ext uri="{FF2B5EF4-FFF2-40B4-BE49-F238E27FC236}">
                <a16:creationId xmlns:a16="http://schemas.microsoft.com/office/drawing/2014/main" id="{711D7E82-FA2B-4D8B-B07E-35E94FA483C1}"/>
              </a:ext>
            </a:extLst>
          </p:cNvPr>
          <p:cNvSpPr>
            <a:spLocks noGrp="1"/>
          </p:cNvSpPr>
          <p:nvPr>
            <p:ph idx="1"/>
          </p:nvPr>
        </p:nvSpPr>
        <p:spPr/>
        <p:txBody>
          <a:bodyPr>
            <a:normAutofit lnSpcReduction="10000"/>
          </a:bodyPr>
          <a:lstStyle/>
          <a:p>
            <a:r>
              <a:rPr lang="en-US" dirty="0"/>
              <a:t>Resolution parameter in Nodes and Clients are not used in Event Queue model</a:t>
            </a:r>
          </a:p>
          <a:p>
            <a:r>
              <a:rPr lang="en-US" dirty="0" err="1"/>
              <a:t>EventQueue</a:t>
            </a:r>
            <a:r>
              <a:rPr lang="en-US" dirty="0"/>
              <a:t> with actual time will create </a:t>
            </a:r>
            <a:r>
              <a:rPr lang="en-US" b="1" dirty="0"/>
              <a:t>time gaps </a:t>
            </a:r>
            <a:r>
              <a:rPr lang="en-US" dirty="0"/>
              <a:t>in creating and routing packets, because of processing of events. So, instead, we create simulation timestep which increases by 1 after each step. The resolution parameter says whether it’s a </a:t>
            </a:r>
            <a:r>
              <a:rPr lang="en-US" dirty="0" err="1"/>
              <a:t>ms</a:t>
            </a:r>
            <a:r>
              <a:rPr lang="en-US" dirty="0"/>
              <a:t>/</a:t>
            </a:r>
            <a:r>
              <a:rPr lang="en-US" dirty="0" err="1"/>
              <a:t>mcs</a:t>
            </a:r>
            <a:r>
              <a:rPr lang="en-US" dirty="0"/>
              <a:t>/ns. A lot of other parameters are defined in </a:t>
            </a:r>
            <a:r>
              <a:rPr lang="en-US" dirty="0" err="1"/>
              <a:t>ms</a:t>
            </a:r>
            <a:r>
              <a:rPr lang="en-US" dirty="0"/>
              <a:t>/s. So, we need to adjust their calculations based on simulation timestep unit.</a:t>
            </a:r>
          </a:p>
          <a:p>
            <a:r>
              <a:rPr lang="en-US" dirty="0"/>
              <a:t>Heap is sometime reconstructed and events with the same time can be reordered. So, we need to serialize events by adding microseconds.</a:t>
            </a:r>
          </a:p>
        </p:txBody>
      </p:sp>
    </p:spTree>
    <p:extLst>
      <p:ext uri="{BB962C8B-B14F-4D97-AF65-F5344CB8AC3E}">
        <p14:creationId xmlns:p14="http://schemas.microsoft.com/office/powerpoint/2010/main" val="200806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493D-F2E8-46C3-A547-911E124EB9F8}"/>
              </a:ext>
            </a:extLst>
          </p:cNvPr>
          <p:cNvSpPr>
            <a:spLocks noGrp="1"/>
          </p:cNvSpPr>
          <p:nvPr>
            <p:ph type="title"/>
          </p:nvPr>
        </p:nvSpPr>
        <p:spPr/>
        <p:txBody>
          <a:bodyPr/>
          <a:lstStyle/>
          <a:p>
            <a:r>
              <a:rPr lang="en-US" dirty="0"/>
              <a:t>Transmission delay in MS</a:t>
            </a:r>
          </a:p>
        </p:txBody>
      </p:sp>
      <p:sp>
        <p:nvSpPr>
          <p:cNvPr id="3" name="Content Placeholder 2">
            <a:extLst>
              <a:ext uri="{FF2B5EF4-FFF2-40B4-BE49-F238E27FC236}">
                <a16:creationId xmlns:a16="http://schemas.microsoft.com/office/drawing/2014/main" id="{A1DD7359-0EBE-4A37-B0D8-ADB0C7585AF8}"/>
              </a:ext>
            </a:extLst>
          </p:cNvPr>
          <p:cNvSpPr>
            <a:spLocks noGrp="1"/>
          </p:cNvSpPr>
          <p:nvPr>
            <p:ph idx="1"/>
          </p:nvPr>
        </p:nvSpPr>
        <p:spPr/>
        <p:txBody>
          <a:bodyPr/>
          <a:lstStyle/>
          <a:p>
            <a:pPr marL="0" indent="0">
              <a:buNone/>
            </a:pPr>
            <a:r>
              <a:rPr lang="en-US" dirty="0"/>
              <a:t>Transmission delay is the amount of time required to push one BYTE to a channel: A 20 B packet requires: </a:t>
            </a:r>
          </a:p>
          <a:p>
            <a:pPr marL="0" indent="0">
              <a:buNone/>
            </a:pPr>
            <a:r>
              <a:rPr lang="en-US" dirty="0"/>
              <a:t>20 * </a:t>
            </a:r>
            <a:r>
              <a:rPr lang="en-US" dirty="0" err="1"/>
              <a:t>transmissionDelayPerByte</a:t>
            </a:r>
            <a:r>
              <a:rPr lang="en-US" dirty="0"/>
              <a:t> amount of time.</a:t>
            </a:r>
          </a:p>
          <a:p>
            <a:pPr marL="0" indent="0">
              <a:buNone/>
            </a:pPr>
            <a:endParaRPr lang="en-US" dirty="0"/>
          </a:p>
          <a:p>
            <a:pPr marL="0" indent="0">
              <a:buNone/>
            </a:pPr>
            <a:r>
              <a:rPr lang="en-US" dirty="0"/>
              <a:t>If </a:t>
            </a:r>
            <a:r>
              <a:rPr lang="en-US" b="1" dirty="0" err="1"/>
              <a:t>transmissionDelayPerByte</a:t>
            </a:r>
            <a:r>
              <a:rPr lang="en-US" dirty="0"/>
              <a:t> is 0.0001ms, it would take 0.002 </a:t>
            </a:r>
            <a:r>
              <a:rPr lang="en-US" dirty="0" err="1"/>
              <a:t>ms</a:t>
            </a:r>
            <a:r>
              <a:rPr lang="en-US" dirty="0"/>
              <a:t> or 2 </a:t>
            </a:r>
            <a:r>
              <a:rPr lang="en-US"/>
              <a:t>micro seconds </a:t>
            </a:r>
            <a:r>
              <a:rPr lang="en-US" dirty="0"/>
              <a:t>to push the packet into a channel. </a:t>
            </a:r>
          </a:p>
          <a:p>
            <a:endParaRPr lang="en-US" dirty="0"/>
          </a:p>
        </p:txBody>
      </p:sp>
    </p:spTree>
    <p:extLst>
      <p:ext uri="{BB962C8B-B14F-4D97-AF65-F5344CB8AC3E}">
        <p14:creationId xmlns:p14="http://schemas.microsoft.com/office/powerpoint/2010/main" val="317171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9BCD-2DDB-49AE-A814-1FC20D297545}"/>
              </a:ext>
            </a:extLst>
          </p:cNvPr>
          <p:cNvSpPr>
            <a:spLocks noGrp="1"/>
          </p:cNvSpPr>
          <p:nvPr>
            <p:ph type="title"/>
          </p:nvPr>
        </p:nvSpPr>
        <p:spPr/>
        <p:txBody>
          <a:bodyPr/>
          <a:lstStyle/>
          <a:p>
            <a:r>
              <a:rPr lang="en-US" dirty="0"/>
              <a:t>Where there will be no queuing</a:t>
            </a:r>
          </a:p>
        </p:txBody>
      </p:sp>
      <p:sp>
        <p:nvSpPr>
          <p:cNvPr id="3" name="Content Placeholder 2">
            <a:extLst>
              <a:ext uri="{FF2B5EF4-FFF2-40B4-BE49-F238E27FC236}">
                <a16:creationId xmlns:a16="http://schemas.microsoft.com/office/drawing/2014/main" id="{62CDB0F8-7CA7-423C-8485-0B4986D5C0B4}"/>
              </a:ext>
            </a:extLst>
          </p:cNvPr>
          <p:cNvSpPr>
            <a:spLocks noGrp="1"/>
          </p:cNvSpPr>
          <p:nvPr>
            <p:ph idx="1"/>
          </p:nvPr>
        </p:nvSpPr>
        <p:spPr/>
        <p:txBody>
          <a:bodyPr>
            <a:normAutofit fontScale="92500" lnSpcReduction="10000"/>
          </a:bodyPr>
          <a:lstStyle/>
          <a:p>
            <a:pPr marL="0" indent="0">
              <a:buNone/>
            </a:pPr>
            <a:r>
              <a:rPr lang="en-US" dirty="0"/>
              <a:t>Let’s say our queue size is 5 and 5 packets arrived at time 1000Here are the events that will happen:</a:t>
            </a:r>
          </a:p>
          <a:p>
            <a:pPr marL="0" indent="0">
              <a:buNone/>
            </a:pPr>
            <a:r>
              <a:rPr lang="en-US" dirty="0"/>
              <a:t>Arrive p1</a:t>
            </a:r>
          </a:p>
          <a:p>
            <a:pPr marL="0" indent="0">
              <a:buNone/>
            </a:pPr>
            <a:r>
              <a:rPr lang="en-US" dirty="0"/>
              <a:t>Channel p1 (because as queue was empty, p1 will be pushed to the channel at 1000)</a:t>
            </a:r>
          </a:p>
          <a:p>
            <a:pPr marL="0" indent="0">
              <a:buNone/>
            </a:pPr>
            <a:r>
              <a:rPr lang="en-US" dirty="0"/>
              <a:t>Arrive p2</a:t>
            </a:r>
          </a:p>
          <a:p>
            <a:pPr marL="0" indent="0">
              <a:buNone/>
            </a:pPr>
            <a:r>
              <a:rPr lang="en-US" dirty="0"/>
              <a:t>Channel p2</a:t>
            </a:r>
          </a:p>
          <a:p>
            <a:pPr marL="0" indent="0">
              <a:buNone/>
            </a:pPr>
            <a:r>
              <a:rPr lang="en-US" dirty="0" err="1"/>
              <a:t>Arri</a:t>
            </a:r>
            <a:r>
              <a:rPr lang="en-US" dirty="0"/>
              <a:t>…</a:t>
            </a:r>
          </a:p>
          <a:p>
            <a:pPr marL="0" indent="0">
              <a:buNone/>
            </a:pPr>
            <a:r>
              <a:rPr lang="en-US" dirty="0"/>
              <a:t>Because even if we had [A1, A2, A3, A4, A5] in the event queue at time 1000. Each of the arrival event will be put before the pending arrival events. So, queue will never have </a:t>
            </a:r>
            <a:r>
              <a:rPr lang="en-US"/>
              <a:t>more than 1 item.</a:t>
            </a:r>
            <a:endParaRPr lang="en-US" dirty="0"/>
          </a:p>
          <a:p>
            <a:pPr marL="0" indent="0">
              <a:buNone/>
            </a:pPr>
            <a:endParaRPr lang="en-US" dirty="0"/>
          </a:p>
        </p:txBody>
      </p:sp>
    </p:spTree>
    <p:extLst>
      <p:ext uri="{BB962C8B-B14F-4D97-AF65-F5344CB8AC3E}">
        <p14:creationId xmlns:p14="http://schemas.microsoft.com/office/powerpoint/2010/main" val="289341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110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70A4-35A3-43E8-AD80-82FD792280FF}"/>
              </a:ext>
            </a:extLst>
          </p:cNvPr>
          <p:cNvSpPr>
            <a:spLocks noGrp="1"/>
          </p:cNvSpPr>
          <p:nvPr>
            <p:ph type="title"/>
          </p:nvPr>
        </p:nvSpPr>
        <p:spPr/>
        <p:txBody>
          <a:bodyPr/>
          <a:lstStyle/>
          <a:p>
            <a:r>
              <a:rPr lang="en-US" dirty="0"/>
              <a:t>Experimental plan</a:t>
            </a:r>
          </a:p>
        </p:txBody>
      </p:sp>
      <p:sp>
        <p:nvSpPr>
          <p:cNvPr id="3" name="Content Placeholder 2">
            <a:extLst>
              <a:ext uri="{FF2B5EF4-FFF2-40B4-BE49-F238E27FC236}">
                <a16:creationId xmlns:a16="http://schemas.microsoft.com/office/drawing/2014/main" id="{1731DBBB-F2FA-4BC9-A09D-13DCC5696929}"/>
              </a:ext>
            </a:extLst>
          </p:cNvPr>
          <p:cNvSpPr>
            <a:spLocks noGrp="1"/>
          </p:cNvSpPr>
          <p:nvPr>
            <p:ph idx="1"/>
          </p:nvPr>
        </p:nvSpPr>
        <p:spPr/>
        <p:txBody>
          <a:bodyPr/>
          <a:lstStyle/>
          <a:p>
            <a:r>
              <a:rPr lang="en-US" dirty="0"/>
              <a:t>Analysis RTT change over n-RTT time</a:t>
            </a:r>
          </a:p>
          <a:p>
            <a:r>
              <a:rPr lang="en-US" dirty="0"/>
              <a:t>Some power calculation which considers both expected throughput and RTT</a:t>
            </a:r>
          </a:p>
          <a:p>
            <a:r>
              <a:rPr lang="en-US" dirty="0"/>
              <a:t>Try to stress the network and see what would be the highest throughput.</a:t>
            </a:r>
          </a:p>
          <a:p>
            <a:r>
              <a:rPr lang="en-US" dirty="0"/>
              <a:t>Then try to achieve the best RTT</a:t>
            </a:r>
          </a:p>
          <a:p>
            <a:r>
              <a:rPr lang="en-US" dirty="0"/>
              <a:t>Then try to optimize a trade-off function.</a:t>
            </a:r>
          </a:p>
        </p:txBody>
      </p:sp>
    </p:spTree>
    <p:extLst>
      <p:ext uri="{BB962C8B-B14F-4D97-AF65-F5344CB8AC3E}">
        <p14:creationId xmlns:p14="http://schemas.microsoft.com/office/powerpoint/2010/main" val="2091914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FC0A-7D4A-40F2-85A2-321E33FA648A}"/>
              </a:ext>
            </a:extLst>
          </p:cNvPr>
          <p:cNvSpPr>
            <a:spLocks noGrp="1"/>
          </p:cNvSpPr>
          <p:nvPr>
            <p:ph type="title"/>
          </p:nvPr>
        </p:nvSpPr>
        <p:spPr/>
        <p:txBody>
          <a:bodyPr/>
          <a:lstStyle/>
          <a:p>
            <a:r>
              <a:rPr lang="en-US" dirty="0" err="1"/>
              <a:t>Visualisation</a:t>
            </a:r>
            <a:endParaRPr lang="en-US" dirty="0"/>
          </a:p>
        </p:txBody>
      </p:sp>
      <p:sp>
        <p:nvSpPr>
          <p:cNvPr id="3" name="Content Placeholder 2">
            <a:extLst>
              <a:ext uri="{FF2B5EF4-FFF2-40B4-BE49-F238E27FC236}">
                <a16:creationId xmlns:a16="http://schemas.microsoft.com/office/drawing/2014/main" id="{A8D8E5E7-0E73-4A7B-8470-B3A396E106CB}"/>
              </a:ext>
            </a:extLst>
          </p:cNvPr>
          <p:cNvSpPr>
            <a:spLocks noGrp="1"/>
          </p:cNvSpPr>
          <p:nvPr>
            <p:ph idx="1"/>
          </p:nvPr>
        </p:nvSpPr>
        <p:spPr/>
        <p:txBody>
          <a:bodyPr/>
          <a:lstStyle/>
          <a:p>
            <a:r>
              <a:rPr lang="en-US" dirty="0"/>
              <a:t>Node summary every 100ms.</a:t>
            </a:r>
          </a:p>
          <a:p>
            <a:r>
              <a:rPr lang="en-US" dirty="0"/>
              <a:t>All nodes like a </a:t>
            </a:r>
            <a:r>
              <a:rPr lang="en-US" dirty="0" err="1"/>
              <a:t>barchart</a:t>
            </a:r>
            <a:endParaRPr lang="en-US" dirty="0"/>
          </a:p>
          <a:p>
            <a:r>
              <a:rPr lang="en-US" dirty="0"/>
              <a:t>Client summary every 100ms and put on the nodes.</a:t>
            </a:r>
          </a:p>
        </p:txBody>
      </p:sp>
    </p:spTree>
    <p:extLst>
      <p:ext uri="{BB962C8B-B14F-4D97-AF65-F5344CB8AC3E}">
        <p14:creationId xmlns:p14="http://schemas.microsoft.com/office/powerpoint/2010/main" val="364317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E467-FBF4-4803-93EE-B751D0688E2F}"/>
              </a:ext>
            </a:extLst>
          </p:cNvPr>
          <p:cNvSpPr>
            <a:spLocks noGrp="1"/>
          </p:cNvSpPr>
          <p:nvPr>
            <p:ph type="title"/>
          </p:nvPr>
        </p:nvSpPr>
        <p:spPr>
          <a:xfrm>
            <a:off x="682289" y="293489"/>
            <a:ext cx="10515600" cy="1325563"/>
          </a:xfrm>
        </p:spPr>
        <p:txBody>
          <a:bodyPr/>
          <a:lstStyle/>
          <a:p>
            <a:r>
              <a:rPr lang="en-US" dirty="0"/>
              <a:t>Experimental Setups</a:t>
            </a:r>
          </a:p>
        </p:txBody>
      </p:sp>
      <p:graphicFrame>
        <p:nvGraphicFramePr>
          <p:cNvPr id="4" name="Table 3">
            <a:extLst>
              <a:ext uri="{FF2B5EF4-FFF2-40B4-BE49-F238E27FC236}">
                <a16:creationId xmlns:a16="http://schemas.microsoft.com/office/drawing/2014/main" id="{9F3569AA-935C-4B26-A148-47E631F348E4}"/>
              </a:ext>
            </a:extLst>
          </p:cNvPr>
          <p:cNvGraphicFramePr>
            <a:graphicFrameLocks noGrp="1"/>
          </p:cNvGraphicFramePr>
          <p:nvPr>
            <p:extLst>
              <p:ext uri="{D42A27DB-BD31-4B8C-83A1-F6EECF244321}">
                <p14:modId xmlns:p14="http://schemas.microsoft.com/office/powerpoint/2010/main" val="3600561230"/>
              </p:ext>
            </p:extLst>
          </p:nvPr>
        </p:nvGraphicFramePr>
        <p:xfrm>
          <a:off x="682289" y="1764695"/>
          <a:ext cx="10724535" cy="2966720"/>
        </p:xfrm>
        <a:graphic>
          <a:graphicData uri="http://schemas.openxmlformats.org/drawingml/2006/table">
            <a:tbl>
              <a:tblPr firstRow="1" bandRow="1">
                <a:tableStyleId>{5C22544A-7EE6-4342-B048-85BDC9FD1C3A}</a:tableStyleId>
              </a:tblPr>
              <a:tblGrid>
                <a:gridCol w="1399340">
                  <a:extLst>
                    <a:ext uri="{9D8B030D-6E8A-4147-A177-3AD203B41FA5}">
                      <a16:colId xmlns:a16="http://schemas.microsoft.com/office/drawing/2014/main" val="2374639023"/>
                    </a:ext>
                  </a:extLst>
                </a:gridCol>
                <a:gridCol w="3962928">
                  <a:extLst>
                    <a:ext uri="{9D8B030D-6E8A-4147-A177-3AD203B41FA5}">
                      <a16:colId xmlns:a16="http://schemas.microsoft.com/office/drawing/2014/main" val="3821475244"/>
                    </a:ext>
                  </a:extLst>
                </a:gridCol>
                <a:gridCol w="1358483">
                  <a:extLst>
                    <a:ext uri="{9D8B030D-6E8A-4147-A177-3AD203B41FA5}">
                      <a16:colId xmlns:a16="http://schemas.microsoft.com/office/drawing/2014/main" val="4072503055"/>
                    </a:ext>
                  </a:extLst>
                </a:gridCol>
                <a:gridCol w="2663218">
                  <a:extLst>
                    <a:ext uri="{9D8B030D-6E8A-4147-A177-3AD203B41FA5}">
                      <a16:colId xmlns:a16="http://schemas.microsoft.com/office/drawing/2014/main" val="2684069863"/>
                    </a:ext>
                  </a:extLst>
                </a:gridCol>
                <a:gridCol w="1340566">
                  <a:extLst>
                    <a:ext uri="{9D8B030D-6E8A-4147-A177-3AD203B41FA5}">
                      <a16:colId xmlns:a16="http://schemas.microsoft.com/office/drawing/2014/main" val="1184187100"/>
                    </a:ext>
                  </a:extLst>
                </a:gridCol>
              </a:tblGrid>
              <a:tr h="370840">
                <a:tc>
                  <a:txBody>
                    <a:bodyPr/>
                    <a:lstStyle/>
                    <a:p>
                      <a:r>
                        <a:rPr lang="en-US" sz="1100" dirty="0"/>
                        <a:t>Client 1 </a:t>
                      </a:r>
                      <a:r>
                        <a:rPr lang="en-US" sz="1100" dirty="0" err="1"/>
                        <a:t>DeliveryR</a:t>
                      </a:r>
                      <a:endParaRPr lang="en-US" sz="1100" dirty="0"/>
                    </a:p>
                  </a:txBody>
                  <a:tcPr/>
                </a:tc>
                <a:tc>
                  <a:txBody>
                    <a:bodyPr/>
                    <a:lstStyle/>
                    <a:p>
                      <a:r>
                        <a:rPr lang="en-US" sz="1100" dirty="0"/>
                        <a:t>Client 1 Outs. P</a:t>
                      </a:r>
                    </a:p>
                  </a:txBody>
                  <a:tcPr/>
                </a:tc>
                <a:tc>
                  <a:txBody>
                    <a:bodyPr/>
                    <a:lstStyle/>
                    <a:p>
                      <a:r>
                        <a:rPr lang="en-US" sz="1100" dirty="0"/>
                        <a:t>Client 2 </a:t>
                      </a:r>
                      <a:r>
                        <a:rPr lang="en-US" sz="1100" dirty="0" err="1"/>
                        <a:t>DeliveryR</a:t>
                      </a:r>
                      <a:endParaRPr lang="en-US" sz="1100" dirty="0"/>
                    </a:p>
                  </a:txBody>
                  <a:tcPr/>
                </a:tc>
                <a:tc>
                  <a:txBody>
                    <a:bodyPr/>
                    <a:lstStyle/>
                    <a:p>
                      <a:r>
                        <a:rPr lang="en-US" sz="1100" dirty="0"/>
                        <a:t>Client 2 Outs. P</a:t>
                      </a:r>
                    </a:p>
                  </a:txBody>
                  <a:tcPr/>
                </a:tc>
                <a:tc>
                  <a:txBody>
                    <a:bodyPr/>
                    <a:lstStyle/>
                    <a:p>
                      <a:endParaRPr lang="en-US" sz="1100" dirty="0"/>
                    </a:p>
                  </a:txBody>
                  <a:tcPr/>
                </a:tc>
                <a:extLst>
                  <a:ext uri="{0D108BD9-81ED-4DB2-BD59-A6C34878D82A}">
                    <a16:rowId xmlns:a16="http://schemas.microsoft.com/office/drawing/2014/main" val="2965219117"/>
                  </a:ext>
                </a:extLst>
              </a:tr>
              <a:tr h="370840">
                <a:tc>
                  <a:txBody>
                    <a:bodyPr/>
                    <a:lstStyle/>
                    <a:p>
                      <a:r>
                        <a:rPr lang="en-US" sz="1100" dirty="0"/>
                        <a:t>3000</a:t>
                      </a:r>
                    </a:p>
                  </a:txBody>
                  <a:tcPr/>
                </a:tc>
                <a:tc>
                  <a:txBody>
                    <a:bodyPr/>
                    <a:lstStyle/>
                    <a:p>
                      <a:r>
                        <a:rPr lang="en-US" sz="1100" dirty="0"/>
                        <a:t>10</a:t>
                      </a:r>
                    </a:p>
                  </a:txBody>
                  <a:tcPr/>
                </a:tc>
                <a:tc>
                  <a:txBody>
                    <a:bodyPr/>
                    <a:lstStyle/>
                    <a:p>
                      <a:r>
                        <a:rPr lang="en-US" sz="1100" dirty="0"/>
                        <a:t>3000</a:t>
                      </a:r>
                    </a:p>
                  </a:txBody>
                  <a:tcPr/>
                </a:tc>
                <a:tc>
                  <a:txBody>
                    <a:bodyPr/>
                    <a:lstStyle/>
                    <a:p>
                      <a:r>
                        <a:rPr lang="en-US" sz="1100" dirty="0"/>
                        <a:t>10</a:t>
                      </a:r>
                    </a:p>
                  </a:txBody>
                  <a:tcPr/>
                </a:tc>
                <a:tc>
                  <a:txBody>
                    <a:bodyPr/>
                    <a:lstStyle/>
                    <a:p>
                      <a:r>
                        <a:rPr lang="en-US" sz="1100" dirty="0"/>
                        <a:t>done</a:t>
                      </a:r>
                    </a:p>
                  </a:txBody>
                  <a:tcPr/>
                </a:tc>
                <a:extLst>
                  <a:ext uri="{0D108BD9-81ED-4DB2-BD59-A6C34878D82A}">
                    <a16:rowId xmlns:a16="http://schemas.microsoft.com/office/drawing/2014/main" val="3443055959"/>
                  </a:ext>
                </a:extLst>
              </a:tr>
              <a:tr h="370840">
                <a:tc>
                  <a:txBody>
                    <a:bodyPr/>
                    <a:lstStyle/>
                    <a:p>
                      <a:r>
                        <a:rPr lang="en-US" sz="1100" dirty="0"/>
                        <a:t>3000</a:t>
                      </a:r>
                    </a:p>
                  </a:txBody>
                  <a:tcPr/>
                </a:tc>
                <a:tc>
                  <a:txBody>
                    <a:bodyPr/>
                    <a:lstStyle/>
                    <a:p>
                      <a:r>
                        <a:rPr lang="en-US" sz="1100" dirty="0"/>
                        <a:t>100</a:t>
                      </a:r>
                    </a:p>
                  </a:txBody>
                  <a:tcPr/>
                </a:tc>
                <a:tc>
                  <a:txBody>
                    <a:bodyPr/>
                    <a:lstStyle/>
                    <a:p>
                      <a:r>
                        <a:rPr lang="en-US" sz="1100" dirty="0"/>
                        <a:t>3000</a:t>
                      </a:r>
                    </a:p>
                  </a:txBody>
                  <a:tcPr/>
                </a:tc>
                <a:tc>
                  <a:txBody>
                    <a:bodyPr/>
                    <a:lstStyle/>
                    <a:p>
                      <a:r>
                        <a:rPr lang="en-US" sz="1100" dirty="0"/>
                        <a:t>100</a:t>
                      </a:r>
                    </a:p>
                  </a:txBody>
                  <a:tcPr/>
                </a:tc>
                <a:tc>
                  <a:txBody>
                    <a:bodyPr/>
                    <a:lstStyle/>
                    <a:p>
                      <a:r>
                        <a:rPr lang="en-US" sz="1100" dirty="0"/>
                        <a:t>done</a:t>
                      </a:r>
                    </a:p>
                  </a:txBody>
                  <a:tcPr/>
                </a:tc>
                <a:extLst>
                  <a:ext uri="{0D108BD9-81ED-4DB2-BD59-A6C34878D82A}">
                    <a16:rowId xmlns:a16="http://schemas.microsoft.com/office/drawing/2014/main" val="1217165072"/>
                  </a:ext>
                </a:extLst>
              </a:tr>
              <a:tr h="370840">
                <a:tc>
                  <a:txBody>
                    <a:bodyPr/>
                    <a:lstStyle/>
                    <a:p>
                      <a:r>
                        <a:rPr lang="en-US" sz="1100" dirty="0"/>
                        <a:t>2000</a:t>
                      </a:r>
                    </a:p>
                  </a:txBody>
                  <a:tcPr/>
                </a:tc>
                <a:tc>
                  <a:txBody>
                    <a:bodyPr/>
                    <a:lstStyle/>
                    <a:p>
                      <a:r>
                        <a:rPr lang="en-US" sz="1100" dirty="0"/>
                        <a:t>10</a:t>
                      </a:r>
                    </a:p>
                  </a:txBody>
                  <a:tcPr/>
                </a:tc>
                <a:tc>
                  <a:txBody>
                    <a:bodyPr/>
                    <a:lstStyle/>
                    <a:p>
                      <a:r>
                        <a:rPr lang="en-US" sz="1100" dirty="0"/>
                        <a:t>2000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3040960851"/>
                  </a:ext>
                </a:extLst>
              </a:tr>
              <a:tr h="370840">
                <a:tc>
                  <a:txBody>
                    <a:bodyPr/>
                    <a:lstStyle/>
                    <a:p>
                      <a:r>
                        <a:rPr lang="en-US" sz="1100" dirty="0"/>
                        <a:t>2000</a:t>
                      </a:r>
                    </a:p>
                  </a:txBody>
                  <a:tcPr/>
                </a:tc>
                <a:tc>
                  <a:txBody>
                    <a:bodyPr/>
                    <a:lstStyle/>
                    <a:p>
                      <a:r>
                        <a:rPr lang="en-US" sz="1100" dirty="0"/>
                        <a:t>100</a:t>
                      </a:r>
                    </a:p>
                  </a:txBody>
                  <a:tcPr/>
                </a:tc>
                <a:tc>
                  <a:txBody>
                    <a:bodyPr/>
                    <a:lstStyle/>
                    <a:p>
                      <a:r>
                        <a:rPr lang="en-US" sz="1100" dirty="0"/>
                        <a:t>2000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132704960"/>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3000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1932248190"/>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100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750240695"/>
                  </a:ext>
                </a:extLst>
              </a:tr>
              <a:tr h="370840">
                <a:tc>
                  <a:txBody>
                    <a:bodyPr/>
                    <a:lstStyle/>
                    <a:p>
                      <a:r>
                        <a:rPr lang="en-US" sz="1100" dirty="0"/>
                        <a:t>1500</a:t>
                      </a:r>
                    </a:p>
                  </a:txBody>
                  <a:tcPr/>
                </a:tc>
                <a:tc>
                  <a:txBody>
                    <a:bodyPr/>
                    <a:lstStyle/>
                    <a:p>
                      <a:r>
                        <a:rPr lang="en-US" sz="1100" dirty="0"/>
                        <a:t>10</a:t>
                      </a:r>
                    </a:p>
                  </a:txBody>
                  <a:tcPr/>
                </a:tc>
                <a:tc>
                  <a:txBody>
                    <a:bodyPr/>
                    <a:lstStyle/>
                    <a:p>
                      <a:r>
                        <a:rPr lang="en-US" sz="1100" dirty="0"/>
                        <a:t>500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546591980"/>
                  </a:ext>
                </a:extLst>
              </a:tr>
            </a:tbl>
          </a:graphicData>
        </a:graphic>
      </p:graphicFrame>
    </p:spTree>
    <p:extLst>
      <p:ext uri="{BB962C8B-B14F-4D97-AF65-F5344CB8AC3E}">
        <p14:creationId xmlns:p14="http://schemas.microsoft.com/office/powerpoint/2010/main" val="121222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delivery rate (node 2 at 2000/s)</a:t>
            </a:r>
          </a:p>
        </p:txBody>
      </p:sp>
      <p:graphicFrame>
        <p:nvGraphicFramePr>
          <p:cNvPr id="4" name="Table 3">
            <a:extLst>
              <a:ext uri="{FF2B5EF4-FFF2-40B4-BE49-F238E27FC236}">
                <a16:creationId xmlns:a16="http://schemas.microsoft.com/office/drawing/2014/main" id="{E41291CA-DC61-4A6A-AEF1-119EE3AA43DE}"/>
              </a:ext>
            </a:extLst>
          </p:cNvPr>
          <p:cNvGraphicFramePr>
            <a:graphicFrameLocks noGrp="1"/>
          </p:cNvGraphicFramePr>
          <p:nvPr>
            <p:extLst>
              <p:ext uri="{D42A27DB-BD31-4B8C-83A1-F6EECF244321}">
                <p14:modId xmlns:p14="http://schemas.microsoft.com/office/powerpoint/2010/main" val="3514257680"/>
              </p:ext>
            </p:extLst>
          </p:nvPr>
        </p:nvGraphicFramePr>
        <p:xfrm>
          <a:off x="923109" y="1764695"/>
          <a:ext cx="9644743" cy="3656393"/>
        </p:xfrm>
        <a:graphic>
          <a:graphicData uri="http://schemas.openxmlformats.org/drawingml/2006/table">
            <a:tbl>
              <a:tblPr firstRow="1" bandRow="1">
                <a:tableStyleId>{5C22544A-7EE6-4342-B048-85BDC9FD1C3A}</a:tableStyleId>
              </a:tblPr>
              <a:tblGrid>
                <a:gridCol w="629224">
                  <a:extLst>
                    <a:ext uri="{9D8B030D-6E8A-4147-A177-3AD203B41FA5}">
                      <a16:colId xmlns:a16="http://schemas.microsoft.com/office/drawing/2014/main" val="2374639023"/>
                    </a:ext>
                  </a:extLst>
                </a:gridCol>
                <a:gridCol w="950074">
                  <a:extLst>
                    <a:ext uri="{9D8B030D-6E8A-4147-A177-3AD203B41FA5}">
                      <a16:colId xmlns:a16="http://schemas.microsoft.com/office/drawing/2014/main" val="1972232827"/>
                    </a:ext>
                  </a:extLst>
                </a:gridCol>
                <a:gridCol w="1092531">
                  <a:extLst>
                    <a:ext uri="{9D8B030D-6E8A-4147-A177-3AD203B41FA5}">
                      <a16:colId xmlns:a16="http://schemas.microsoft.com/office/drawing/2014/main" val="3821475244"/>
                    </a:ext>
                  </a:extLst>
                </a:gridCol>
                <a:gridCol w="990717">
                  <a:extLst>
                    <a:ext uri="{9D8B030D-6E8A-4147-A177-3AD203B41FA5}">
                      <a16:colId xmlns:a16="http://schemas.microsoft.com/office/drawing/2014/main" val="4072503055"/>
                    </a:ext>
                  </a:extLst>
                </a:gridCol>
                <a:gridCol w="1002465">
                  <a:extLst>
                    <a:ext uri="{9D8B030D-6E8A-4147-A177-3AD203B41FA5}">
                      <a16:colId xmlns:a16="http://schemas.microsoft.com/office/drawing/2014/main" val="2684069863"/>
                    </a:ext>
                  </a:extLst>
                </a:gridCol>
                <a:gridCol w="4979732">
                  <a:extLst>
                    <a:ext uri="{9D8B030D-6E8A-4147-A177-3AD203B41FA5}">
                      <a16:colId xmlns:a16="http://schemas.microsoft.com/office/drawing/2014/main" val="1184187100"/>
                    </a:ext>
                  </a:extLst>
                </a:gridCol>
              </a:tblGrid>
              <a:tr h="281261">
                <a:tc>
                  <a:txBody>
                    <a:bodyPr/>
                    <a:lstStyle/>
                    <a:p>
                      <a:r>
                        <a:rPr lang="en-US" sz="800" dirty="0"/>
                        <a:t>id</a:t>
                      </a:r>
                    </a:p>
                  </a:txBody>
                  <a:tcPr marT="0" marB="0" anchor="ctr"/>
                </a:tc>
                <a:tc>
                  <a:txBody>
                    <a:bodyPr/>
                    <a:lstStyle/>
                    <a:p>
                      <a:r>
                        <a:rPr lang="en-US" sz="800" dirty="0"/>
                        <a:t>Client 1 </a:t>
                      </a:r>
                      <a:r>
                        <a:rPr lang="en-US" sz="800" dirty="0" err="1"/>
                        <a:t>DeliveryR</a:t>
                      </a:r>
                      <a:endParaRPr lang="en-US" sz="800" dirty="0"/>
                    </a:p>
                  </a:txBody>
                  <a:tcPr marT="0" marB="0" anchor="ctr"/>
                </a:tc>
                <a:tc>
                  <a:txBody>
                    <a:bodyPr/>
                    <a:lstStyle/>
                    <a:p>
                      <a:r>
                        <a:rPr lang="en-US" sz="800" dirty="0"/>
                        <a:t>Client 1 Outs. P</a:t>
                      </a:r>
                    </a:p>
                  </a:txBody>
                  <a:tcPr marT="0" marB="0" anchor="ctr"/>
                </a:tc>
                <a:tc>
                  <a:txBody>
                    <a:bodyPr/>
                    <a:lstStyle/>
                    <a:p>
                      <a:r>
                        <a:rPr lang="en-US" sz="800" dirty="0"/>
                        <a:t>Client 2 </a:t>
                      </a:r>
                      <a:r>
                        <a:rPr lang="en-US" sz="800" dirty="0" err="1"/>
                        <a:t>DeliveryR</a:t>
                      </a:r>
                      <a:endParaRPr lang="en-US" sz="800" dirty="0"/>
                    </a:p>
                  </a:txBody>
                  <a:tcPr marT="0" marB="0" anchor="ctr"/>
                </a:tc>
                <a:tc>
                  <a:txBody>
                    <a:bodyPr/>
                    <a:lstStyle/>
                    <a:p>
                      <a:r>
                        <a:rPr lang="en-US" sz="800" dirty="0"/>
                        <a:t>Client 2 Outs. P</a:t>
                      </a:r>
                    </a:p>
                  </a:txBody>
                  <a:tcPr marT="0" marB="0" anchor="ctr"/>
                </a:tc>
                <a:tc>
                  <a:txBody>
                    <a:bodyPr/>
                    <a:lstStyle/>
                    <a:p>
                      <a:r>
                        <a:rPr lang="en-US" sz="800" dirty="0"/>
                        <a:t>Comments on queue and </a:t>
                      </a:r>
                      <a:r>
                        <a:rPr lang="en-US" sz="800" dirty="0" err="1"/>
                        <a:t>rtt</a:t>
                      </a:r>
                      <a:endParaRPr lang="en-US" sz="800" dirty="0"/>
                    </a:p>
                  </a:txBody>
                  <a:tcPr marT="0" marB="0" anchor="ctr"/>
                </a:tc>
                <a:extLst>
                  <a:ext uri="{0D108BD9-81ED-4DB2-BD59-A6C34878D82A}">
                    <a16:rowId xmlns:a16="http://schemas.microsoft.com/office/drawing/2014/main" val="2965219117"/>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Outstanding packets (30, 40), </a:t>
                      </a:r>
                      <a:r>
                        <a:rPr lang="en-US" sz="800" dirty="0" err="1"/>
                        <a:t>rtt</a:t>
                      </a:r>
                      <a:r>
                        <a:rPr lang="en-US" sz="800" dirty="0"/>
                        <a:t>(60, 70), </a:t>
                      </a:r>
                      <a:r>
                        <a:rPr lang="en-US" sz="800" dirty="0">
                          <a:solidFill>
                            <a:srgbClr val="FF0000"/>
                          </a:solidFill>
                        </a:rPr>
                        <a:t>queue (110, 120)</a:t>
                      </a:r>
                    </a:p>
                  </a:txBody>
                  <a:tcPr marT="0" marB="0" anchor="ctr"/>
                </a:tc>
                <a:extLst>
                  <a:ext uri="{0D108BD9-81ED-4DB2-BD59-A6C34878D82A}">
                    <a16:rowId xmlns:a16="http://schemas.microsoft.com/office/drawing/2014/main" val="3443055959"/>
                  </a:ext>
                </a:extLst>
              </a:tr>
              <a:tr h="281261">
                <a:tc>
                  <a:txBody>
                    <a:bodyPr/>
                    <a:lstStyle/>
                    <a:p>
                      <a:endParaRPr lang="en-US" sz="800" dirty="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(30, 40), </a:t>
                      </a:r>
                      <a:r>
                        <a:rPr lang="en-US" sz="800" dirty="0" err="1"/>
                        <a:t>rtt</a:t>
                      </a:r>
                      <a:r>
                        <a:rPr lang="en-US" sz="800" dirty="0"/>
                        <a:t>(60, 70), </a:t>
                      </a:r>
                      <a:r>
                        <a:rPr lang="en-US" sz="800" dirty="0">
                          <a:solidFill>
                            <a:srgbClr val="FF0000"/>
                          </a:solidFill>
                        </a:rPr>
                        <a:t>queue (110, 120)</a:t>
                      </a:r>
                    </a:p>
                  </a:txBody>
                  <a:tcPr marT="0" marB="0" anchor="ctr"/>
                </a:tc>
                <a:extLst>
                  <a:ext uri="{0D108BD9-81ED-4DB2-BD59-A6C34878D82A}">
                    <a16:rowId xmlns:a16="http://schemas.microsoft.com/office/drawing/2014/main" val="1217165072"/>
                  </a:ext>
                </a:extLst>
              </a:tr>
              <a:tr h="281261">
                <a:tc>
                  <a:txBody>
                    <a:bodyPr/>
                    <a:lstStyle/>
                    <a:p>
                      <a:endParaRPr lang="en-US" sz="800"/>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(2, 2.5), queue (2, 3)</a:t>
                      </a:r>
                    </a:p>
                  </a:txBody>
                  <a:tcPr marT="0" marB="0" anchor="ctr"/>
                </a:tc>
                <a:extLst>
                  <a:ext uri="{0D108BD9-81ED-4DB2-BD59-A6C34878D82A}">
                    <a16:rowId xmlns:a16="http://schemas.microsoft.com/office/drawing/2014/main" val="3040960851"/>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(40, 50), </a:t>
                      </a:r>
                      <a:r>
                        <a:rPr lang="en-US" sz="800" dirty="0" err="1"/>
                        <a:t>rtt</a:t>
                      </a:r>
                      <a:r>
                        <a:rPr lang="en-US" sz="800" dirty="0"/>
                        <a:t>(2, 2.5), </a:t>
                      </a:r>
                      <a:r>
                        <a:rPr lang="en-US" sz="800" dirty="0">
                          <a:solidFill>
                            <a:srgbClr val="FF0000"/>
                          </a:solidFill>
                        </a:rPr>
                        <a:t>queue (80)</a:t>
                      </a:r>
                    </a:p>
                  </a:txBody>
                  <a:tcPr marT="0" marB="0" anchor="ctr"/>
                </a:tc>
                <a:extLst>
                  <a:ext uri="{0D108BD9-81ED-4DB2-BD59-A6C34878D82A}">
                    <a16:rowId xmlns:a16="http://schemas.microsoft.com/office/drawing/2014/main" val="113270496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(1.5, 2.5), queue (1, 2)</a:t>
                      </a:r>
                    </a:p>
                  </a:txBody>
                  <a:tcPr marT="0" marB="0" anchor="ctr"/>
                </a:tc>
                <a:extLst>
                  <a:ext uri="{0D108BD9-81ED-4DB2-BD59-A6C34878D82A}">
                    <a16:rowId xmlns:a16="http://schemas.microsoft.com/office/drawing/2014/main" val="193224819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a:t>
                      </a:r>
                      <a:r>
                        <a:rPr lang="en-US" sz="800" dirty="0" err="1"/>
                        <a:t>rtt</a:t>
                      </a:r>
                      <a:r>
                        <a:rPr lang="en-US" sz="800" dirty="0"/>
                        <a:t>(1.3), queue (0)</a:t>
                      </a:r>
                    </a:p>
                  </a:txBody>
                  <a:tcPr marT="0" marB="0" anchor="ctr"/>
                </a:tc>
                <a:extLst>
                  <a:ext uri="{0D108BD9-81ED-4DB2-BD59-A6C34878D82A}">
                    <a16:rowId xmlns:a16="http://schemas.microsoft.com/office/drawing/2014/main" val="2750240695"/>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1010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2), </a:t>
                      </a:r>
                      <a:r>
                        <a:rPr lang="en-US" sz="800" dirty="0" err="1"/>
                        <a:t>rtt</a:t>
                      </a:r>
                      <a:r>
                        <a:rPr lang="en-US" sz="800" dirty="0"/>
                        <a:t>(1.5, 2.5), </a:t>
                      </a:r>
                      <a:r>
                        <a:rPr lang="en-US" sz="800" dirty="0">
                          <a:solidFill>
                            <a:schemeClr val="accent6"/>
                          </a:solidFill>
                        </a:rPr>
                        <a:t>queue (1, 2)</a:t>
                      </a:r>
                    </a:p>
                    <a:p>
                      <a:endParaRPr lang="en-US" sz="800" dirty="0"/>
                    </a:p>
                  </a:txBody>
                  <a:tcPr marT="0" marB="0" anchor="ctr"/>
                </a:tc>
                <a:extLst>
                  <a:ext uri="{0D108BD9-81ED-4DB2-BD59-A6C34878D82A}">
                    <a16:rowId xmlns:a16="http://schemas.microsoft.com/office/drawing/2014/main" val="2546591980"/>
                  </a:ext>
                </a:extLst>
              </a:tr>
              <a:tr h="281261">
                <a:tc>
                  <a:txBody>
                    <a:bodyPr/>
                    <a:lstStyle/>
                    <a:p>
                      <a:endParaRPr lang="en-US" sz="80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1050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323560015"/>
                  </a:ext>
                </a:extLst>
              </a:tr>
              <a:tr h="281261">
                <a:tc>
                  <a:txBody>
                    <a:bodyPr/>
                    <a:lstStyle/>
                    <a:p>
                      <a:endParaRPr lang="en-US" sz="800" dirty="0"/>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r>
                        <a:rPr lang="en-US" sz="800" dirty="0"/>
                        <a:t>1100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256455244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(1, 3), </a:t>
                      </a:r>
                      <a:r>
                        <a:rPr lang="en-US" sz="800" dirty="0" err="1"/>
                        <a:t>rtt</a:t>
                      </a:r>
                      <a:r>
                        <a:rPr lang="en-US" sz="800" dirty="0"/>
                        <a:t>(1.5, 2.5), queue (1, 3)</a:t>
                      </a:r>
                    </a:p>
                  </a:txBody>
                  <a:tcPr marT="0" marB="0" anchor="ctr"/>
                </a:tc>
                <a:extLst>
                  <a:ext uri="{0D108BD9-81ED-4DB2-BD59-A6C34878D82A}">
                    <a16:rowId xmlns:a16="http://schemas.microsoft.com/office/drawing/2014/main" val="1321165657"/>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1000</a:t>
                      </a:r>
                    </a:p>
                  </a:txBody>
                  <a:tcPr marT="0" marB="0" anchor="ctr"/>
                </a:tc>
                <a:tc>
                  <a:txBody>
                    <a:bodyPr/>
                    <a:lstStyle/>
                    <a:p>
                      <a:r>
                        <a:rPr lang="en-US" sz="800" dirty="0"/>
                        <a:t>100</a:t>
                      </a:r>
                    </a:p>
                  </a:txBody>
                  <a:tcPr marT="0" marB="0" anchor="ctr"/>
                </a:tc>
                <a:tc>
                  <a:txBody>
                    <a:bodyPr/>
                    <a:lstStyle/>
                    <a:p>
                      <a:endParaRPr lang="en-US" sz="800" dirty="0"/>
                    </a:p>
                  </a:txBody>
                  <a:tcPr marT="0" marB="0" anchor="ctr"/>
                </a:tc>
                <a:extLst>
                  <a:ext uri="{0D108BD9-81ED-4DB2-BD59-A6C34878D82A}">
                    <a16:rowId xmlns:a16="http://schemas.microsoft.com/office/drawing/2014/main" val="3324065408"/>
                  </a:ext>
                </a:extLst>
              </a:tr>
              <a:tr h="281261">
                <a:tc>
                  <a:txBody>
                    <a:bodyPr/>
                    <a:lstStyle/>
                    <a:p>
                      <a:endParaRPr lang="en-US" sz="400" dirty="0"/>
                    </a:p>
                  </a:txBody>
                  <a:tcPr marT="0" marB="0" anchor="ctr"/>
                </a:tc>
                <a:tc>
                  <a:txBody>
                    <a:bodyPr/>
                    <a:lstStyle/>
                    <a:p>
                      <a:r>
                        <a:rPr lang="en-US" sz="800" dirty="0"/>
                        <a:t>500</a:t>
                      </a:r>
                    </a:p>
                  </a:txBody>
                  <a:tcPr marT="0" marB="0" anchor="ctr"/>
                </a:tc>
                <a:tc>
                  <a:txBody>
                    <a:bodyPr/>
                    <a:lstStyle/>
                    <a:p>
                      <a:r>
                        <a:rPr lang="en-US" sz="800" dirty="0"/>
                        <a:t>100</a:t>
                      </a:r>
                    </a:p>
                  </a:txBody>
                  <a:tcPr marT="0" marB="0" anchor="ctr"/>
                </a:tc>
                <a:tc>
                  <a:txBody>
                    <a:bodyPr/>
                    <a:lstStyle/>
                    <a:p>
                      <a:r>
                        <a:rPr lang="en-US" sz="800" dirty="0"/>
                        <a:t>2500</a:t>
                      </a:r>
                    </a:p>
                  </a:txBody>
                  <a:tcPr marT="0" marB="0" anchor="ctr"/>
                </a:tc>
                <a:tc>
                  <a:txBody>
                    <a:bodyPr/>
                    <a:lstStyle/>
                    <a:p>
                      <a:r>
                        <a:rPr lang="en-US" sz="800" dirty="0"/>
                        <a:t>100</a:t>
                      </a:r>
                    </a:p>
                  </a:txBody>
                  <a:tcPr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Outstanding packets (70, 80), </a:t>
                      </a:r>
                      <a:r>
                        <a:rPr lang="en-US" sz="800" dirty="0" err="1"/>
                        <a:t>rtt</a:t>
                      </a:r>
                      <a:r>
                        <a:rPr lang="en-US" sz="800" dirty="0"/>
                        <a:t>(50, 60), </a:t>
                      </a:r>
                      <a:r>
                        <a:rPr lang="en-US" sz="800" dirty="0">
                          <a:solidFill>
                            <a:srgbClr val="FF0000"/>
                          </a:solidFill>
                        </a:rPr>
                        <a:t>queue (80)</a:t>
                      </a:r>
                    </a:p>
                  </a:txBody>
                  <a:tcPr marT="0" marB="0" anchor="ctr"/>
                </a:tc>
                <a:extLst>
                  <a:ext uri="{0D108BD9-81ED-4DB2-BD59-A6C34878D82A}">
                    <a16:rowId xmlns:a16="http://schemas.microsoft.com/office/drawing/2014/main" val="1394368208"/>
                  </a:ext>
                </a:extLst>
              </a:tr>
            </a:tbl>
          </a:graphicData>
        </a:graphic>
      </p:graphicFrame>
      <p:sp>
        <p:nvSpPr>
          <p:cNvPr id="5" name="TextBox 4">
            <a:extLst>
              <a:ext uri="{FF2B5EF4-FFF2-40B4-BE49-F238E27FC236}">
                <a16:creationId xmlns:a16="http://schemas.microsoft.com/office/drawing/2014/main" id="{73D11FCA-871B-4DBB-8327-2AEAE758A4AC}"/>
              </a:ext>
            </a:extLst>
          </p:cNvPr>
          <p:cNvSpPr txBox="1"/>
          <p:nvPr/>
        </p:nvSpPr>
        <p:spPr>
          <a:xfrm>
            <a:off x="962297" y="5630091"/>
            <a:ext cx="9644743" cy="646331"/>
          </a:xfrm>
          <a:prstGeom prst="rect">
            <a:avLst/>
          </a:prstGeom>
          <a:noFill/>
        </p:spPr>
        <p:txBody>
          <a:bodyPr wrap="square" rtlCol="0">
            <a:spAutoFit/>
          </a:bodyPr>
          <a:lstStyle/>
          <a:p>
            <a:r>
              <a:rPr lang="en-US" dirty="0"/>
              <a:t>When the combined delivery rate (delay between packets) of the clients is higher than the bottleneck’s channeling rate, convergence is very slow.</a:t>
            </a:r>
          </a:p>
        </p:txBody>
      </p:sp>
    </p:spTree>
    <p:extLst>
      <p:ext uri="{BB962C8B-B14F-4D97-AF65-F5344CB8AC3E}">
        <p14:creationId xmlns:p14="http://schemas.microsoft.com/office/powerpoint/2010/main" val="14306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delivery rate (node 2 at 500/s)</a:t>
            </a:r>
          </a:p>
        </p:txBody>
      </p:sp>
      <p:graphicFrame>
        <p:nvGraphicFramePr>
          <p:cNvPr id="4" name="Table 3">
            <a:extLst>
              <a:ext uri="{FF2B5EF4-FFF2-40B4-BE49-F238E27FC236}">
                <a16:creationId xmlns:a16="http://schemas.microsoft.com/office/drawing/2014/main" id="{E41291CA-DC61-4A6A-AEF1-119EE3AA43DE}"/>
              </a:ext>
            </a:extLst>
          </p:cNvPr>
          <p:cNvGraphicFramePr>
            <a:graphicFrameLocks noGrp="1"/>
          </p:cNvGraphicFramePr>
          <p:nvPr/>
        </p:nvGraphicFramePr>
        <p:xfrm>
          <a:off x="682289" y="1764695"/>
          <a:ext cx="10724535" cy="5044440"/>
        </p:xfrm>
        <a:graphic>
          <a:graphicData uri="http://schemas.openxmlformats.org/drawingml/2006/table">
            <a:tbl>
              <a:tblPr firstRow="1" bandRow="1">
                <a:tableStyleId>{5C22544A-7EE6-4342-B048-85BDC9FD1C3A}</a:tableStyleId>
              </a:tblPr>
              <a:tblGrid>
                <a:gridCol w="699670">
                  <a:extLst>
                    <a:ext uri="{9D8B030D-6E8A-4147-A177-3AD203B41FA5}">
                      <a16:colId xmlns:a16="http://schemas.microsoft.com/office/drawing/2014/main" val="2374639023"/>
                    </a:ext>
                  </a:extLst>
                </a:gridCol>
                <a:gridCol w="1056441">
                  <a:extLst>
                    <a:ext uri="{9D8B030D-6E8A-4147-A177-3AD203B41FA5}">
                      <a16:colId xmlns:a16="http://schemas.microsoft.com/office/drawing/2014/main" val="1972232827"/>
                    </a:ext>
                  </a:extLst>
                </a:gridCol>
                <a:gridCol w="1214846">
                  <a:extLst>
                    <a:ext uri="{9D8B030D-6E8A-4147-A177-3AD203B41FA5}">
                      <a16:colId xmlns:a16="http://schemas.microsoft.com/office/drawing/2014/main" val="3821475244"/>
                    </a:ext>
                  </a:extLst>
                </a:gridCol>
                <a:gridCol w="1519645">
                  <a:extLst>
                    <a:ext uri="{9D8B030D-6E8A-4147-A177-3AD203B41FA5}">
                      <a16:colId xmlns:a16="http://schemas.microsoft.com/office/drawing/2014/main" val="4072503055"/>
                    </a:ext>
                  </a:extLst>
                </a:gridCol>
                <a:gridCol w="1362892">
                  <a:extLst>
                    <a:ext uri="{9D8B030D-6E8A-4147-A177-3AD203B41FA5}">
                      <a16:colId xmlns:a16="http://schemas.microsoft.com/office/drawing/2014/main" val="2684069863"/>
                    </a:ext>
                  </a:extLst>
                </a:gridCol>
                <a:gridCol w="4871041">
                  <a:extLst>
                    <a:ext uri="{9D8B030D-6E8A-4147-A177-3AD203B41FA5}">
                      <a16:colId xmlns:a16="http://schemas.microsoft.com/office/drawing/2014/main" val="1184187100"/>
                    </a:ext>
                  </a:extLst>
                </a:gridCol>
              </a:tblGrid>
              <a:tr h="370840">
                <a:tc>
                  <a:txBody>
                    <a:bodyPr/>
                    <a:lstStyle/>
                    <a:p>
                      <a:r>
                        <a:rPr lang="en-US" sz="1100" dirty="0"/>
                        <a:t>id</a:t>
                      </a:r>
                    </a:p>
                  </a:txBody>
                  <a:tcPr/>
                </a:tc>
                <a:tc>
                  <a:txBody>
                    <a:bodyPr/>
                    <a:lstStyle/>
                    <a:p>
                      <a:r>
                        <a:rPr lang="en-US" sz="1100" dirty="0"/>
                        <a:t>Client 1 </a:t>
                      </a:r>
                      <a:r>
                        <a:rPr lang="en-US" sz="1100" dirty="0" err="1"/>
                        <a:t>DeliveryR</a:t>
                      </a:r>
                      <a:endParaRPr lang="en-US" sz="1100" dirty="0"/>
                    </a:p>
                  </a:txBody>
                  <a:tcPr/>
                </a:tc>
                <a:tc>
                  <a:txBody>
                    <a:bodyPr/>
                    <a:lstStyle/>
                    <a:p>
                      <a:r>
                        <a:rPr lang="en-US" sz="1100" dirty="0"/>
                        <a:t>Client 1 Outs. P</a:t>
                      </a:r>
                    </a:p>
                  </a:txBody>
                  <a:tcPr/>
                </a:tc>
                <a:tc>
                  <a:txBody>
                    <a:bodyPr/>
                    <a:lstStyle/>
                    <a:p>
                      <a:r>
                        <a:rPr lang="en-US" sz="1100" dirty="0"/>
                        <a:t>Client 2 </a:t>
                      </a:r>
                      <a:r>
                        <a:rPr lang="en-US" sz="1100" dirty="0" err="1"/>
                        <a:t>DeliveryR</a:t>
                      </a:r>
                      <a:endParaRPr lang="en-US" sz="1100" dirty="0"/>
                    </a:p>
                  </a:txBody>
                  <a:tcPr/>
                </a:tc>
                <a:tc>
                  <a:txBody>
                    <a:bodyPr/>
                    <a:lstStyle/>
                    <a:p>
                      <a:r>
                        <a:rPr lang="en-US" sz="1100" dirty="0"/>
                        <a:t>Client 2 Outs. P</a:t>
                      </a:r>
                    </a:p>
                  </a:txBody>
                  <a:tcPr/>
                </a:tc>
                <a:tc>
                  <a:txBody>
                    <a:bodyPr/>
                    <a:lstStyle/>
                    <a:p>
                      <a:r>
                        <a:rPr lang="en-US" sz="1100" dirty="0"/>
                        <a:t>Comments on queue and </a:t>
                      </a:r>
                      <a:r>
                        <a:rPr lang="en-US" sz="1100" dirty="0" err="1"/>
                        <a:t>rtt</a:t>
                      </a:r>
                      <a:endParaRPr lang="en-US" sz="1100" dirty="0"/>
                    </a:p>
                  </a:txBody>
                  <a:tcPr/>
                </a:tc>
                <a:extLst>
                  <a:ext uri="{0D108BD9-81ED-4DB2-BD59-A6C34878D82A}">
                    <a16:rowId xmlns:a16="http://schemas.microsoft.com/office/drawing/2014/main" val="2965219117"/>
                  </a:ext>
                </a:extLst>
              </a:tr>
              <a:tr h="370840">
                <a:tc>
                  <a:txBody>
                    <a:bodyPr/>
                    <a:lstStyle/>
                    <a:p>
                      <a:r>
                        <a:rPr lang="en-US" sz="1100" dirty="0"/>
                        <a:t>15-100-15-100</a:t>
                      </a:r>
                    </a:p>
                  </a:txBody>
                  <a:tcPr/>
                </a:tc>
                <a:tc>
                  <a:txBody>
                    <a:bodyPr/>
                    <a:lstStyle/>
                    <a:p>
                      <a:r>
                        <a:rPr lang="en-US" sz="1100" dirty="0"/>
                        <a:t>1500</a:t>
                      </a:r>
                    </a:p>
                  </a:txBody>
                  <a:tcPr/>
                </a:tc>
                <a:tc>
                  <a:txBody>
                    <a:bodyPr/>
                    <a:lstStyle/>
                    <a:p>
                      <a:r>
                        <a:rPr lang="en-US" sz="1100" dirty="0"/>
                        <a:t>100</a:t>
                      </a:r>
                    </a:p>
                  </a:txBody>
                  <a:tcPr/>
                </a:tc>
                <a:tc>
                  <a:txBody>
                    <a:bodyPr/>
                    <a:lstStyle/>
                    <a:p>
                      <a:r>
                        <a:rPr lang="en-US" sz="1100" dirty="0"/>
                        <a:t>1500</a:t>
                      </a:r>
                    </a:p>
                  </a:txBody>
                  <a:tcPr/>
                </a:tc>
                <a:tc>
                  <a:txBody>
                    <a:bodyPr/>
                    <a:lstStyle/>
                    <a:p>
                      <a:r>
                        <a:rPr lang="en-US" sz="1100" dirty="0"/>
                        <a:t>100</a:t>
                      </a:r>
                    </a:p>
                  </a:txBody>
                  <a:tcPr/>
                </a:tc>
                <a:tc>
                  <a:txBody>
                    <a:bodyPr/>
                    <a:lstStyle/>
                    <a:p>
                      <a:r>
                        <a:rPr lang="en-US" sz="1100" dirty="0"/>
                        <a:t>Outstanding packets (30, 40), </a:t>
                      </a:r>
                      <a:r>
                        <a:rPr lang="en-US" sz="1100" dirty="0" err="1"/>
                        <a:t>rtt</a:t>
                      </a:r>
                      <a:r>
                        <a:rPr lang="en-US" sz="1100" dirty="0"/>
                        <a:t>(60, 70), queue (110, 120)</a:t>
                      </a:r>
                    </a:p>
                  </a:txBody>
                  <a:tcPr/>
                </a:tc>
                <a:extLst>
                  <a:ext uri="{0D108BD9-81ED-4DB2-BD59-A6C34878D82A}">
                    <a16:rowId xmlns:a16="http://schemas.microsoft.com/office/drawing/2014/main" val="3443055959"/>
                  </a:ext>
                </a:extLst>
              </a:tr>
              <a:tr h="370840">
                <a:tc>
                  <a:txBody>
                    <a:bodyPr/>
                    <a:lstStyle/>
                    <a:p>
                      <a:r>
                        <a:rPr lang="en-US" sz="1100" dirty="0"/>
                        <a:t>15-100-10-100</a:t>
                      </a:r>
                    </a:p>
                  </a:txBody>
                  <a:tcPr/>
                </a:tc>
                <a:tc>
                  <a:txBody>
                    <a:bodyPr/>
                    <a:lstStyle/>
                    <a:p>
                      <a:r>
                        <a:rPr lang="en-US" sz="1100" dirty="0"/>
                        <a:t>1500</a:t>
                      </a:r>
                    </a:p>
                  </a:txBody>
                  <a:tcPr/>
                </a:tc>
                <a:tc>
                  <a:txBody>
                    <a:bodyPr/>
                    <a:lstStyle/>
                    <a:p>
                      <a:r>
                        <a:rPr lang="en-US" sz="1100" dirty="0"/>
                        <a:t>100</a:t>
                      </a:r>
                    </a:p>
                  </a:txBody>
                  <a:tcPr/>
                </a:tc>
                <a:tc>
                  <a:txBody>
                    <a:bodyPr/>
                    <a:lstStyle/>
                    <a:p>
                      <a:r>
                        <a:rPr lang="en-US" sz="1100" dirty="0"/>
                        <a:t>1000</a:t>
                      </a:r>
                    </a:p>
                  </a:txBody>
                  <a:tcPr/>
                </a:tc>
                <a:tc>
                  <a:txBody>
                    <a:bodyPr/>
                    <a:lstStyle/>
                    <a:p>
                      <a:r>
                        <a:rPr lang="en-US" sz="11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Outstanding packets (30, 40), </a:t>
                      </a:r>
                      <a:r>
                        <a:rPr lang="en-US" sz="1100" dirty="0" err="1"/>
                        <a:t>rtt</a:t>
                      </a:r>
                      <a:r>
                        <a:rPr lang="en-US" sz="1100" dirty="0"/>
                        <a:t>(60, 70), queue (110, 120)</a:t>
                      </a:r>
                    </a:p>
                  </a:txBody>
                  <a:tcPr/>
                </a:tc>
                <a:extLst>
                  <a:ext uri="{0D108BD9-81ED-4DB2-BD59-A6C34878D82A}">
                    <a16:rowId xmlns:a16="http://schemas.microsoft.com/office/drawing/2014/main" val="1217165072"/>
                  </a:ext>
                </a:extLst>
              </a:tr>
              <a:tr h="370840">
                <a:tc>
                  <a:txBody>
                    <a:bodyPr/>
                    <a:lstStyle/>
                    <a:p>
                      <a:endParaRPr lang="en-US" sz="1100"/>
                    </a:p>
                  </a:txBody>
                  <a:tcPr/>
                </a:tc>
                <a:tc>
                  <a:txBody>
                    <a:bodyPr/>
                    <a:lstStyle/>
                    <a:p>
                      <a:r>
                        <a:rPr lang="en-US" sz="1100" dirty="0"/>
                        <a:t>1500</a:t>
                      </a:r>
                    </a:p>
                  </a:txBody>
                  <a:tcPr/>
                </a:tc>
                <a:tc>
                  <a:txBody>
                    <a:bodyPr/>
                    <a:lstStyle/>
                    <a:p>
                      <a:r>
                        <a:rPr lang="en-US" sz="1100" dirty="0"/>
                        <a:t>100</a:t>
                      </a:r>
                    </a:p>
                  </a:txBody>
                  <a:tcPr/>
                </a:tc>
                <a:tc>
                  <a:txBody>
                    <a:bodyPr/>
                    <a:lstStyle/>
                    <a:p>
                      <a:r>
                        <a:rPr lang="en-US" sz="1100" dirty="0"/>
                        <a:t>500</a:t>
                      </a:r>
                    </a:p>
                  </a:txBody>
                  <a:tcPr/>
                </a:tc>
                <a:tc>
                  <a:txBody>
                    <a:bodyPr/>
                    <a:lstStyle/>
                    <a:p>
                      <a:r>
                        <a:rPr lang="en-US" sz="11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Outstanding packets (1, 2), </a:t>
                      </a:r>
                      <a:r>
                        <a:rPr lang="en-US" sz="1100" dirty="0" err="1"/>
                        <a:t>rtt</a:t>
                      </a:r>
                      <a:r>
                        <a:rPr lang="en-US" sz="1100" dirty="0"/>
                        <a:t>(2, 2.5), queue (2, 3)</a:t>
                      </a:r>
                    </a:p>
                    <a:p>
                      <a:endParaRPr lang="en-US" sz="1100" dirty="0"/>
                    </a:p>
                  </a:txBody>
                  <a:tcPr/>
                </a:tc>
                <a:extLst>
                  <a:ext uri="{0D108BD9-81ED-4DB2-BD59-A6C34878D82A}">
                    <a16:rowId xmlns:a16="http://schemas.microsoft.com/office/drawing/2014/main" val="3040960851"/>
                  </a:ext>
                </a:extLst>
              </a:tr>
              <a:tr h="370840">
                <a:tc>
                  <a:txBody>
                    <a:bodyPr/>
                    <a:lstStyle/>
                    <a:p>
                      <a:endParaRPr lang="en-US" sz="1100"/>
                    </a:p>
                  </a:txBody>
                  <a:tcPr/>
                </a:tc>
                <a:tc>
                  <a:txBody>
                    <a:bodyPr/>
                    <a:lstStyle/>
                    <a:p>
                      <a:r>
                        <a:rPr lang="en-US" sz="1100" dirty="0"/>
                        <a:t>1000</a:t>
                      </a:r>
                    </a:p>
                  </a:txBody>
                  <a:tcPr/>
                </a:tc>
                <a:tc>
                  <a:txBody>
                    <a:bodyPr/>
                    <a:lstStyle/>
                    <a:p>
                      <a:r>
                        <a:rPr lang="en-US" sz="1100" dirty="0"/>
                        <a:t>100</a:t>
                      </a:r>
                    </a:p>
                  </a:txBody>
                  <a:tcPr/>
                </a:tc>
                <a:tc>
                  <a:txBody>
                    <a:bodyPr/>
                    <a:lstStyle/>
                    <a:p>
                      <a:r>
                        <a:rPr lang="en-US" sz="1100" dirty="0"/>
                        <a:t>1500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132704960"/>
                  </a:ext>
                </a:extLst>
              </a:tr>
              <a:tr h="370840">
                <a:tc>
                  <a:txBody>
                    <a:bodyPr/>
                    <a:lstStyle/>
                    <a:p>
                      <a:endParaRPr lang="en-US" sz="1100"/>
                    </a:p>
                  </a:txBody>
                  <a:tcPr/>
                </a:tc>
                <a:tc>
                  <a:txBody>
                    <a:bodyPr/>
                    <a:lstStyle/>
                    <a:p>
                      <a:r>
                        <a:rPr lang="en-US" sz="1100" dirty="0"/>
                        <a:t>1000</a:t>
                      </a:r>
                    </a:p>
                  </a:txBody>
                  <a:tcPr/>
                </a:tc>
                <a:tc>
                  <a:txBody>
                    <a:bodyPr/>
                    <a:lstStyle/>
                    <a:p>
                      <a:r>
                        <a:rPr lang="en-US" sz="1100" dirty="0"/>
                        <a:t>100</a:t>
                      </a:r>
                    </a:p>
                  </a:txBody>
                  <a:tcPr/>
                </a:tc>
                <a:tc>
                  <a:txBody>
                    <a:bodyPr/>
                    <a:lstStyle/>
                    <a:p>
                      <a:r>
                        <a:rPr lang="en-US" sz="1100" dirty="0"/>
                        <a:t>1000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932248190"/>
                  </a:ext>
                </a:extLst>
              </a:tr>
              <a:tr h="370840">
                <a:tc>
                  <a:txBody>
                    <a:bodyPr/>
                    <a:lstStyle/>
                    <a:p>
                      <a:endParaRPr lang="en-US" sz="1100"/>
                    </a:p>
                  </a:txBody>
                  <a:tcPr/>
                </a:tc>
                <a:tc>
                  <a:txBody>
                    <a:bodyPr/>
                    <a:lstStyle/>
                    <a:p>
                      <a:r>
                        <a:rPr lang="en-US" sz="1100" dirty="0"/>
                        <a:t>1000</a:t>
                      </a:r>
                    </a:p>
                  </a:txBody>
                  <a:tcPr/>
                </a:tc>
                <a:tc>
                  <a:txBody>
                    <a:bodyPr/>
                    <a:lstStyle/>
                    <a:p>
                      <a:r>
                        <a:rPr lang="en-US" sz="1100" dirty="0"/>
                        <a:t>100</a:t>
                      </a:r>
                    </a:p>
                  </a:txBody>
                  <a:tcPr/>
                </a:tc>
                <a:tc>
                  <a:txBody>
                    <a:bodyPr/>
                    <a:lstStyle/>
                    <a:p>
                      <a:r>
                        <a:rPr lang="en-US" sz="1100" dirty="0"/>
                        <a:t>500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2750240695"/>
                  </a:ext>
                </a:extLst>
              </a:tr>
              <a:tr h="370840">
                <a:tc>
                  <a:txBody>
                    <a:bodyPr/>
                    <a:lstStyle/>
                    <a:p>
                      <a:endParaRPr lang="en-US" sz="1100"/>
                    </a:p>
                  </a:txBody>
                  <a:tcPr/>
                </a:tc>
                <a:tc>
                  <a:txBody>
                    <a:bodyPr/>
                    <a:lstStyle/>
                    <a:p>
                      <a:r>
                        <a:rPr lang="en-US" sz="1100" dirty="0"/>
                        <a:t>1500</a:t>
                      </a:r>
                    </a:p>
                  </a:txBody>
                  <a:tcPr/>
                </a:tc>
                <a:tc>
                  <a:txBody>
                    <a:bodyPr/>
                    <a:lstStyle/>
                    <a:p>
                      <a:r>
                        <a:rPr lang="en-US" sz="1100" dirty="0"/>
                        <a:t>10</a:t>
                      </a:r>
                    </a:p>
                  </a:txBody>
                  <a:tcPr/>
                </a:tc>
                <a:tc>
                  <a:txBody>
                    <a:bodyPr/>
                    <a:lstStyle/>
                    <a:p>
                      <a:r>
                        <a:rPr lang="en-US" sz="1100" dirty="0"/>
                        <a:t>1000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546591980"/>
                  </a:ext>
                </a:extLst>
              </a:tr>
              <a:tr h="370840">
                <a:tc>
                  <a:txBody>
                    <a:bodyPr/>
                    <a:lstStyle/>
                    <a:p>
                      <a:endParaRPr lang="en-US" sz="1100"/>
                    </a:p>
                  </a:txBody>
                  <a:tcPr/>
                </a:tc>
                <a:tc>
                  <a:txBody>
                    <a:bodyPr/>
                    <a:lstStyle/>
                    <a:p>
                      <a:r>
                        <a:rPr lang="en-US" sz="1100" dirty="0"/>
                        <a:t>1500</a:t>
                      </a:r>
                    </a:p>
                  </a:txBody>
                  <a:tcPr/>
                </a:tc>
                <a:tc>
                  <a:txBody>
                    <a:bodyPr/>
                    <a:lstStyle/>
                    <a:p>
                      <a:r>
                        <a:rPr lang="en-US" sz="1100" dirty="0"/>
                        <a:t>10</a:t>
                      </a:r>
                    </a:p>
                  </a:txBody>
                  <a:tcPr/>
                </a:tc>
                <a:tc>
                  <a:txBody>
                    <a:bodyPr/>
                    <a:lstStyle/>
                    <a:p>
                      <a:r>
                        <a:rPr lang="en-US" sz="1100" dirty="0"/>
                        <a:t>500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323560015"/>
                  </a:ext>
                </a:extLst>
              </a:tr>
              <a:tr h="370840">
                <a:tc>
                  <a:txBody>
                    <a:bodyPr/>
                    <a:lstStyle/>
                    <a:p>
                      <a:endParaRPr lang="en-US" sz="1100" dirty="0"/>
                    </a:p>
                  </a:txBody>
                  <a:tcPr/>
                </a:tc>
                <a:tc>
                  <a:txBody>
                    <a:bodyPr/>
                    <a:lstStyle/>
                    <a:p>
                      <a:r>
                        <a:rPr lang="en-US" sz="1100" dirty="0"/>
                        <a:t>1500</a:t>
                      </a:r>
                    </a:p>
                  </a:txBody>
                  <a:tcPr/>
                </a:tc>
                <a:tc>
                  <a:txBody>
                    <a:bodyPr/>
                    <a:lstStyle/>
                    <a:p>
                      <a:r>
                        <a:rPr lang="en-US" sz="1100" dirty="0"/>
                        <a:t>10</a:t>
                      </a:r>
                    </a:p>
                  </a:txBody>
                  <a:tcPr/>
                </a:tc>
                <a:tc>
                  <a:txBody>
                    <a:bodyPr/>
                    <a:lstStyle/>
                    <a:p>
                      <a:r>
                        <a:rPr lang="en-US" sz="1100" dirty="0"/>
                        <a:t>300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564552447"/>
                  </a:ext>
                </a:extLst>
              </a:tr>
              <a:tr h="370840">
                <a:tc>
                  <a:txBody>
                    <a:bodyPr/>
                    <a:lstStyle/>
                    <a:p>
                      <a:endParaRPr lang="en-US" sz="800" dirty="0"/>
                    </a:p>
                  </a:txBody>
                  <a:tcPr/>
                </a:tc>
                <a:tc>
                  <a:txBody>
                    <a:bodyPr/>
                    <a:lstStyle/>
                    <a:p>
                      <a:r>
                        <a:rPr lang="en-US" sz="1100" dirty="0"/>
                        <a:t>500</a:t>
                      </a:r>
                    </a:p>
                  </a:txBody>
                  <a:tcPr/>
                </a:tc>
                <a:tc>
                  <a:txBody>
                    <a:bodyPr/>
                    <a:lstStyle/>
                    <a:p>
                      <a:r>
                        <a:rPr lang="en-US" sz="1100" dirty="0"/>
                        <a:t>100</a:t>
                      </a:r>
                    </a:p>
                  </a:txBody>
                  <a:tcPr/>
                </a:tc>
                <a:tc>
                  <a:txBody>
                    <a:bodyPr/>
                    <a:lstStyle/>
                    <a:p>
                      <a:r>
                        <a:rPr lang="en-US" sz="1100" dirty="0"/>
                        <a:t>1500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321165657"/>
                  </a:ext>
                </a:extLst>
              </a:tr>
              <a:tr h="370840">
                <a:tc>
                  <a:txBody>
                    <a:bodyPr/>
                    <a:lstStyle/>
                    <a:p>
                      <a:endParaRPr lang="en-US" sz="800" dirty="0"/>
                    </a:p>
                  </a:txBody>
                  <a:tcPr/>
                </a:tc>
                <a:tc>
                  <a:txBody>
                    <a:bodyPr/>
                    <a:lstStyle/>
                    <a:p>
                      <a:r>
                        <a:rPr lang="en-US" sz="1100" dirty="0"/>
                        <a:t>500</a:t>
                      </a:r>
                    </a:p>
                  </a:txBody>
                  <a:tcPr/>
                </a:tc>
                <a:tc>
                  <a:txBody>
                    <a:bodyPr/>
                    <a:lstStyle/>
                    <a:p>
                      <a:r>
                        <a:rPr lang="en-US" sz="1100" dirty="0"/>
                        <a:t>100</a:t>
                      </a:r>
                    </a:p>
                  </a:txBody>
                  <a:tcPr/>
                </a:tc>
                <a:tc>
                  <a:txBody>
                    <a:bodyPr/>
                    <a:lstStyle/>
                    <a:p>
                      <a:r>
                        <a:rPr lang="en-US" sz="1100" dirty="0"/>
                        <a:t>1000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3324065408"/>
                  </a:ext>
                </a:extLst>
              </a:tr>
              <a:tr h="370840">
                <a:tc>
                  <a:txBody>
                    <a:bodyPr/>
                    <a:lstStyle/>
                    <a:p>
                      <a:endParaRPr lang="en-US" sz="800" dirty="0"/>
                    </a:p>
                  </a:txBody>
                  <a:tcPr/>
                </a:tc>
                <a:tc>
                  <a:txBody>
                    <a:bodyPr/>
                    <a:lstStyle/>
                    <a:p>
                      <a:r>
                        <a:rPr lang="en-US" sz="1100" dirty="0"/>
                        <a:t>500</a:t>
                      </a:r>
                    </a:p>
                  </a:txBody>
                  <a:tcPr/>
                </a:tc>
                <a:tc>
                  <a:txBody>
                    <a:bodyPr/>
                    <a:lstStyle/>
                    <a:p>
                      <a:r>
                        <a:rPr lang="en-US" sz="1100" dirty="0"/>
                        <a:t>100</a:t>
                      </a:r>
                    </a:p>
                  </a:txBody>
                  <a:tcPr/>
                </a:tc>
                <a:tc>
                  <a:txBody>
                    <a:bodyPr/>
                    <a:lstStyle/>
                    <a:p>
                      <a:r>
                        <a:rPr lang="en-US" sz="1100" dirty="0"/>
                        <a:t>2500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394368208"/>
                  </a:ext>
                </a:extLst>
              </a:tr>
            </a:tbl>
          </a:graphicData>
        </a:graphic>
      </p:graphicFrame>
    </p:spTree>
    <p:extLst>
      <p:ext uri="{BB962C8B-B14F-4D97-AF65-F5344CB8AC3E}">
        <p14:creationId xmlns:p14="http://schemas.microsoft.com/office/powerpoint/2010/main" val="306186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611-C458-4C72-977D-E381CEA25715}"/>
              </a:ext>
            </a:extLst>
          </p:cNvPr>
          <p:cNvSpPr>
            <a:spLocks noGrp="1"/>
          </p:cNvSpPr>
          <p:nvPr>
            <p:ph type="title"/>
          </p:nvPr>
        </p:nvSpPr>
        <p:spPr/>
        <p:txBody>
          <a:bodyPr/>
          <a:lstStyle/>
          <a:p>
            <a:r>
              <a:rPr lang="en-US" dirty="0"/>
              <a:t>Impact of exploration when </a:t>
            </a:r>
            <a:r>
              <a:rPr lang="en-US"/>
              <a:t>power increases.</a:t>
            </a:r>
            <a:endParaRPr lang="en-US" dirty="0"/>
          </a:p>
        </p:txBody>
      </p:sp>
      <p:graphicFrame>
        <p:nvGraphicFramePr>
          <p:cNvPr id="4" name="Table 3">
            <a:extLst>
              <a:ext uri="{FF2B5EF4-FFF2-40B4-BE49-F238E27FC236}">
                <a16:creationId xmlns:a16="http://schemas.microsoft.com/office/drawing/2014/main" id="{E41291CA-DC61-4A6A-AEF1-119EE3AA43DE}"/>
              </a:ext>
            </a:extLst>
          </p:cNvPr>
          <p:cNvGraphicFramePr>
            <a:graphicFrameLocks noGrp="1"/>
          </p:cNvGraphicFramePr>
          <p:nvPr/>
        </p:nvGraphicFramePr>
        <p:xfrm>
          <a:off x="682289" y="1764695"/>
          <a:ext cx="10724535" cy="5044440"/>
        </p:xfrm>
        <a:graphic>
          <a:graphicData uri="http://schemas.openxmlformats.org/drawingml/2006/table">
            <a:tbl>
              <a:tblPr firstRow="1" bandRow="1">
                <a:tableStyleId>{5C22544A-7EE6-4342-B048-85BDC9FD1C3A}</a:tableStyleId>
              </a:tblPr>
              <a:tblGrid>
                <a:gridCol w="699670">
                  <a:extLst>
                    <a:ext uri="{9D8B030D-6E8A-4147-A177-3AD203B41FA5}">
                      <a16:colId xmlns:a16="http://schemas.microsoft.com/office/drawing/2014/main" val="2374639023"/>
                    </a:ext>
                  </a:extLst>
                </a:gridCol>
                <a:gridCol w="1056441">
                  <a:extLst>
                    <a:ext uri="{9D8B030D-6E8A-4147-A177-3AD203B41FA5}">
                      <a16:colId xmlns:a16="http://schemas.microsoft.com/office/drawing/2014/main" val="1972232827"/>
                    </a:ext>
                  </a:extLst>
                </a:gridCol>
                <a:gridCol w="1214846">
                  <a:extLst>
                    <a:ext uri="{9D8B030D-6E8A-4147-A177-3AD203B41FA5}">
                      <a16:colId xmlns:a16="http://schemas.microsoft.com/office/drawing/2014/main" val="3821475244"/>
                    </a:ext>
                  </a:extLst>
                </a:gridCol>
                <a:gridCol w="1519645">
                  <a:extLst>
                    <a:ext uri="{9D8B030D-6E8A-4147-A177-3AD203B41FA5}">
                      <a16:colId xmlns:a16="http://schemas.microsoft.com/office/drawing/2014/main" val="4072503055"/>
                    </a:ext>
                  </a:extLst>
                </a:gridCol>
                <a:gridCol w="1362892">
                  <a:extLst>
                    <a:ext uri="{9D8B030D-6E8A-4147-A177-3AD203B41FA5}">
                      <a16:colId xmlns:a16="http://schemas.microsoft.com/office/drawing/2014/main" val="2684069863"/>
                    </a:ext>
                  </a:extLst>
                </a:gridCol>
                <a:gridCol w="4871041">
                  <a:extLst>
                    <a:ext uri="{9D8B030D-6E8A-4147-A177-3AD203B41FA5}">
                      <a16:colId xmlns:a16="http://schemas.microsoft.com/office/drawing/2014/main" val="1184187100"/>
                    </a:ext>
                  </a:extLst>
                </a:gridCol>
              </a:tblGrid>
              <a:tr h="370840">
                <a:tc>
                  <a:txBody>
                    <a:bodyPr/>
                    <a:lstStyle/>
                    <a:p>
                      <a:r>
                        <a:rPr lang="en-US" sz="1100" dirty="0"/>
                        <a:t>id</a:t>
                      </a:r>
                    </a:p>
                  </a:txBody>
                  <a:tcPr/>
                </a:tc>
                <a:tc>
                  <a:txBody>
                    <a:bodyPr/>
                    <a:lstStyle/>
                    <a:p>
                      <a:r>
                        <a:rPr lang="en-US" sz="1100" dirty="0"/>
                        <a:t>Client 1 </a:t>
                      </a:r>
                      <a:r>
                        <a:rPr lang="en-US" sz="1100" dirty="0" err="1"/>
                        <a:t>DeliveryR</a:t>
                      </a:r>
                      <a:endParaRPr lang="en-US" sz="1100" dirty="0"/>
                    </a:p>
                  </a:txBody>
                  <a:tcPr/>
                </a:tc>
                <a:tc>
                  <a:txBody>
                    <a:bodyPr/>
                    <a:lstStyle/>
                    <a:p>
                      <a:r>
                        <a:rPr lang="en-US" sz="1100" dirty="0"/>
                        <a:t>Client 1 Outs. P</a:t>
                      </a:r>
                    </a:p>
                  </a:txBody>
                  <a:tcPr/>
                </a:tc>
                <a:tc>
                  <a:txBody>
                    <a:bodyPr/>
                    <a:lstStyle/>
                    <a:p>
                      <a:r>
                        <a:rPr lang="en-US" sz="1100" dirty="0"/>
                        <a:t>Client 2 </a:t>
                      </a:r>
                      <a:r>
                        <a:rPr lang="en-US" sz="1100" dirty="0" err="1"/>
                        <a:t>DeliveryR</a:t>
                      </a:r>
                      <a:endParaRPr lang="en-US" sz="1100" dirty="0"/>
                    </a:p>
                  </a:txBody>
                  <a:tcPr/>
                </a:tc>
                <a:tc>
                  <a:txBody>
                    <a:bodyPr/>
                    <a:lstStyle/>
                    <a:p>
                      <a:r>
                        <a:rPr lang="en-US" sz="1100" dirty="0"/>
                        <a:t>Client 2 Outs. P</a:t>
                      </a:r>
                    </a:p>
                  </a:txBody>
                  <a:tcPr/>
                </a:tc>
                <a:tc>
                  <a:txBody>
                    <a:bodyPr/>
                    <a:lstStyle/>
                    <a:p>
                      <a:r>
                        <a:rPr lang="en-US" sz="1100" dirty="0"/>
                        <a:t>Comments on queue and </a:t>
                      </a:r>
                      <a:r>
                        <a:rPr lang="en-US" sz="1100" dirty="0" err="1"/>
                        <a:t>rtt</a:t>
                      </a:r>
                      <a:endParaRPr lang="en-US" sz="1100" dirty="0"/>
                    </a:p>
                  </a:txBody>
                  <a:tcPr/>
                </a:tc>
                <a:extLst>
                  <a:ext uri="{0D108BD9-81ED-4DB2-BD59-A6C34878D82A}">
                    <a16:rowId xmlns:a16="http://schemas.microsoft.com/office/drawing/2014/main" val="2965219117"/>
                  </a:ext>
                </a:extLst>
              </a:tr>
              <a:tr h="370840">
                <a:tc>
                  <a:txBody>
                    <a:bodyPr/>
                    <a:lstStyle/>
                    <a:p>
                      <a:r>
                        <a:rPr lang="en-US" sz="1100" dirty="0"/>
                        <a:t>15-100-15-100</a:t>
                      </a:r>
                    </a:p>
                  </a:txBody>
                  <a:tcPr/>
                </a:tc>
                <a:tc>
                  <a:txBody>
                    <a:bodyPr/>
                    <a:lstStyle/>
                    <a:p>
                      <a:r>
                        <a:rPr lang="en-US" sz="1100" dirty="0"/>
                        <a:t>1500</a:t>
                      </a:r>
                    </a:p>
                  </a:txBody>
                  <a:tcPr/>
                </a:tc>
                <a:tc>
                  <a:txBody>
                    <a:bodyPr/>
                    <a:lstStyle/>
                    <a:p>
                      <a:r>
                        <a:rPr lang="en-US" sz="1100" dirty="0"/>
                        <a:t>100</a:t>
                      </a:r>
                    </a:p>
                  </a:txBody>
                  <a:tcPr/>
                </a:tc>
                <a:tc>
                  <a:txBody>
                    <a:bodyPr/>
                    <a:lstStyle/>
                    <a:p>
                      <a:r>
                        <a:rPr lang="en-US" sz="1100" dirty="0"/>
                        <a:t>1500</a:t>
                      </a:r>
                    </a:p>
                  </a:txBody>
                  <a:tcPr/>
                </a:tc>
                <a:tc>
                  <a:txBody>
                    <a:bodyPr/>
                    <a:lstStyle/>
                    <a:p>
                      <a:r>
                        <a:rPr lang="en-US" sz="1100" dirty="0"/>
                        <a:t>100</a:t>
                      </a:r>
                    </a:p>
                  </a:txBody>
                  <a:tcPr/>
                </a:tc>
                <a:tc>
                  <a:txBody>
                    <a:bodyPr/>
                    <a:lstStyle/>
                    <a:p>
                      <a:r>
                        <a:rPr lang="en-US" sz="1100" dirty="0"/>
                        <a:t>Outstanding packets (30, 40), </a:t>
                      </a:r>
                      <a:r>
                        <a:rPr lang="en-US" sz="1100" dirty="0" err="1"/>
                        <a:t>rtt</a:t>
                      </a:r>
                      <a:r>
                        <a:rPr lang="en-US" sz="1100" dirty="0"/>
                        <a:t>(60, 70), queue (110, 120)</a:t>
                      </a:r>
                    </a:p>
                  </a:txBody>
                  <a:tcPr/>
                </a:tc>
                <a:extLst>
                  <a:ext uri="{0D108BD9-81ED-4DB2-BD59-A6C34878D82A}">
                    <a16:rowId xmlns:a16="http://schemas.microsoft.com/office/drawing/2014/main" val="3443055959"/>
                  </a:ext>
                </a:extLst>
              </a:tr>
              <a:tr h="370840">
                <a:tc>
                  <a:txBody>
                    <a:bodyPr/>
                    <a:lstStyle/>
                    <a:p>
                      <a:r>
                        <a:rPr lang="en-US" sz="1100" dirty="0"/>
                        <a:t>15-100-10-100</a:t>
                      </a:r>
                    </a:p>
                  </a:txBody>
                  <a:tcPr/>
                </a:tc>
                <a:tc>
                  <a:txBody>
                    <a:bodyPr/>
                    <a:lstStyle/>
                    <a:p>
                      <a:r>
                        <a:rPr lang="en-US" sz="1100" dirty="0"/>
                        <a:t>1500</a:t>
                      </a:r>
                    </a:p>
                  </a:txBody>
                  <a:tcPr/>
                </a:tc>
                <a:tc>
                  <a:txBody>
                    <a:bodyPr/>
                    <a:lstStyle/>
                    <a:p>
                      <a:r>
                        <a:rPr lang="en-US" sz="1100" dirty="0"/>
                        <a:t>100</a:t>
                      </a:r>
                    </a:p>
                  </a:txBody>
                  <a:tcPr/>
                </a:tc>
                <a:tc>
                  <a:txBody>
                    <a:bodyPr/>
                    <a:lstStyle/>
                    <a:p>
                      <a:r>
                        <a:rPr lang="en-US" sz="1100" dirty="0"/>
                        <a:t>1000</a:t>
                      </a:r>
                    </a:p>
                  </a:txBody>
                  <a:tcPr/>
                </a:tc>
                <a:tc>
                  <a:txBody>
                    <a:bodyPr/>
                    <a:lstStyle/>
                    <a:p>
                      <a:r>
                        <a:rPr lang="en-US" sz="11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Outstanding packets (30, 40), </a:t>
                      </a:r>
                      <a:r>
                        <a:rPr lang="en-US" sz="1100" dirty="0" err="1"/>
                        <a:t>rtt</a:t>
                      </a:r>
                      <a:r>
                        <a:rPr lang="en-US" sz="1100" dirty="0"/>
                        <a:t>(60, 70), queue (110, 120)</a:t>
                      </a:r>
                    </a:p>
                  </a:txBody>
                  <a:tcPr/>
                </a:tc>
                <a:extLst>
                  <a:ext uri="{0D108BD9-81ED-4DB2-BD59-A6C34878D82A}">
                    <a16:rowId xmlns:a16="http://schemas.microsoft.com/office/drawing/2014/main" val="1217165072"/>
                  </a:ext>
                </a:extLst>
              </a:tr>
              <a:tr h="370840">
                <a:tc>
                  <a:txBody>
                    <a:bodyPr/>
                    <a:lstStyle/>
                    <a:p>
                      <a:endParaRPr lang="en-US" sz="1100"/>
                    </a:p>
                  </a:txBody>
                  <a:tcPr/>
                </a:tc>
                <a:tc>
                  <a:txBody>
                    <a:bodyPr/>
                    <a:lstStyle/>
                    <a:p>
                      <a:r>
                        <a:rPr lang="en-US" sz="1100" dirty="0"/>
                        <a:t>1500</a:t>
                      </a:r>
                    </a:p>
                  </a:txBody>
                  <a:tcPr/>
                </a:tc>
                <a:tc>
                  <a:txBody>
                    <a:bodyPr/>
                    <a:lstStyle/>
                    <a:p>
                      <a:r>
                        <a:rPr lang="en-US" sz="1100" dirty="0"/>
                        <a:t>100</a:t>
                      </a:r>
                    </a:p>
                  </a:txBody>
                  <a:tcPr/>
                </a:tc>
                <a:tc>
                  <a:txBody>
                    <a:bodyPr/>
                    <a:lstStyle/>
                    <a:p>
                      <a:r>
                        <a:rPr lang="en-US" sz="1100" dirty="0"/>
                        <a:t>500</a:t>
                      </a:r>
                    </a:p>
                  </a:txBody>
                  <a:tcPr/>
                </a:tc>
                <a:tc>
                  <a:txBody>
                    <a:bodyPr/>
                    <a:lstStyle/>
                    <a:p>
                      <a:r>
                        <a:rPr lang="en-US" sz="11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Outstanding packets (1, 2), </a:t>
                      </a:r>
                      <a:r>
                        <a:rPr lang="en-US" sz="1100" dirty="0" err="1"/>
                        <a:t>rtt</a:t>
                      </a:r>
                      <a:r>
                        <a:rPr lang="en-US" sz="1100" dirty="0"/>
                        <a:t>(2, 2.5), queue (2, 3)</a:t>
                      </a:r>
                    </a:p>
                    <a:p>
                      <a:endParaRPr lang="en-US" sz="1100" dirty="0"/>
                    </a:p>
                  </a:txBody>
                  <a:tcPr/>
                </a:tc>
                <a:extLst>
                  <a:ext uri="{0D108BD9-81ED-4DB2-BD59-A6C34878D82A}">
                    <a16:rowId xmlns:a16="http://schemas.microsoft.com/office/drawing/2014/main" val="3040960851"/>
                  </a:ext>
                </a:extLst>
              </a:tr>
              <a:tr h="370840">
                <a:tc>
                  <a:txBody>
                    <a:bodyPr/>
                    <a:lstStyle/>
                    <a:p>
                      <a:endParaRPr lang="en-US" sz="1100"/>
                    </a:p>
                  </a:txBody>
                  <a:tcPr/>
                </a:tc>
                <a:tc>
                  <a:txBody>
                    <a:bodyPr/>
                    <a:lstStyle/>
                    <a:p>
                      <a:r>
                        <a:rPr lang="en-US" sz="1100" dirty="0"/>
                        <a:t>1000</a:t>
                      </a:r>
                    </a:p>
                  </a:txBody>
                  <a:tcPr/>
                </a:tc>
                <a:tc>
                  <a:txBody>
                    <a:bodyPr/>
                    <a:lstStyle/>
                    <a:p>
                      <a:r>
                        <a:rPr lang="en-US" sz="1100" dirty="0"/>
                        <a:t>100</a:t>
                      </a:r>
                    </a:p>
                  </a:txBody>
                  <a:tcPr/>
                </a:tc>
                <a:tc>
                  <a:txBody>
                    <a:bodyPr/>
                    <a:lstStyle/>
                    <a:p>
                      <a:r>
                        <a:rPr lang="en-US" sz="1100" dirty="0"/>
                        <a:t>1500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132704960"/>
                  </a:ext>
                </a:extLst>
              </a:tr>
              <a:tr h="370840">
                <a:tc>
                  <a:txBody>
                    <a:bodyPr/>
                    <a:lstStyle/>
                    <a:p>
                      <a:endParaRPr lang="en-US" sz="1100"/>
                    </a:p>
                  </a:txBody>
                  <a:tcPr/>
                </a:tc>
                <a:tc>
                  <a:txBody>
                    <a:bodyPr/>
                    <a:lstStyle/>
                    <a:p>
                      <a:r>
                        <a:rPr lang="en-US" sz="1100" dirty="0"/>
                        <a:t>1000</a:t>
                      </a:r>
                    </a:p>
                  </a:txBody>
                  <a:tcPr/>
                </a:tc>
                <a:tc>
                  <a:txBody>
                    <a:bodyPr/>
                    <a:lstStyle/>
                    <a:p>
                      <a:r>
                        <a:rPr lang="en-US" sz="1100" dirty="0"/>
                        <a:t>100</a:t>
                      </a:r>
                    </a:p>
                  </a:txBody>
                  <a:tcPr/>
                </a:tc>
                <a:tc>
                  <a:txBody>
                    <a:bodyPr/>
                    <a:lstStyle/>
                    <a:p>
                      <a:r>
                        <a:rPr lang="en-US" sz="1100" dirty="0"/>
                        <a:t>1000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932248190"/>
                  </a:ext>
                </a:extLst>
              </a:tr>
              <a:tr h="370840">
                <a:tc>
                  <a:txBody>
                    <a:bodyPr/>
                    <a:lstStyle/>
                    <a:p>
                      <a:endParaRPr lang="en-US" sz="1100"/>
                    </a:p>
                  </a:txBody>
                  <a:tcPr/>
                </a:tc>
                <a:tc>
                  <a:txBody>
                    <a:bodyPr/>
                    <a:lstStyle/>
                    <a:p>
                      <a:r>
                        <a:rPr lang="en-US" sz="1100" dirty="0"/>
                        <a:t>1000</a:t>
                      </a:r>
                    </a:p>
                  </a:txBody>
                  <a:tcPr/>
                </a:tc>
                <a:tc>
                  <a:txBody>
                    <a:bodyPr/>
                    <a:lstStyle/>
                    <a:p>
                      <a:r>
                        <a:rPr lang="en-US" sz="1100" dirty="0"/>
                        <a:t>100</a:t>
                      </a:r>
                    </a:p>
                  </a:txBody>
                  <a:tcPr/>
                </a:tc>
                <a:tc>
                  <a:txBody>
                    <a:bodyPr/>
                    <a:lstStyle/>
                    <a:p>
                      <a:r>
                        <a:rPr lang="en-US" sz="1100" dirty="0"/>
                        <a:t>500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2750240695"/>
                  </a:ext>
                </a:extLst>
              </a:tr>
              <a:tr h="370840">
                <a:tc>
                  <a:txBody>
                    <a:bodyPr/>
                    <a:lstStyle/>
                    <a:p>
                      <a:endParaRPr lang="en-US" sz="1100"/>
                    </a:p>
                  </a:txBody>
                  <a:tcPr/>
                </a:tc>
                <a:tc>
                  <a:txBody>
                    <a:bodyPr/>
                    <a:lstStyle/>
                    <a:p>
                      <a:r>
                        <a:rPr lang="en-US" sz="1100" dirty="0"/>
                        <a:t>1500</a:t>
                      </a:r>
                    </a:p>
                  </a:txBody>
                  <a:tcPr/>
                </a:tc>
                <a:tc>
                  <a:txBody>
                    <a:bodyPr/>
                    <a:lstStyle/>
                    <a:p>
                      <a:r>
                        <a:rPr lang="en-US" sz="1100" dirty="0"/>
                        <a:t>10</a:t>
                      </a:r>
                    </a:p>
                  </a:txBody>
                  <a:tcPr/>
                </a:tc>
                <a:tc>
                  <a:txBody>
                    <a:bodyPr/>
                    <a:lstStyle/>
                    <a:p>
                      <a:r>
                        <a:rPr lang="en-US" sz="1100" dirty="0"/>
                        <a:t>1000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546591980"/>
                  </a:ext>
                </a:extLst>
              </a:tr>
              <a:tr h="370840">
                <a:tc>
                  <a:txBody>
                    <a:bodyPr/>
                    <a:lstStyle/>
                    <a:p>
                      <a:endParaRPr lang="en-US" sz="1100"/>
                    </a:p>
                  </a:txBody>
                  <a:tcPr/>
                </a:tc>
                <a:tc>
                  <a:txBody>
                    <a:bodyPr/>
                    <a:lstStyle/>
                    <a:p>
                      <a:r>
                        <a:rPr lang="en-US" sz="1100" dirty="0"/>
                        <a:t>1500</a:t>
                      </a:r>
                    </a:p>
                  </a:txBody>
                  <a:tcPr/>
                </a:tc>
                <a:tc>
                  <a:txBody>
                    <a:bodyPr/>
                    <a:lstStyle/>
                    <a:p>
                      <a:r>
                        <a:rPr lang="en-US" sz="1100" dirty="0"/>
                        <a:t>10</a:t>
                      </a:r>
                    </a:p>
                  </a:txBody>
                  <a:tcPr/>
                </a:tc>
                <a:tc>
                  <a:txBody>
                    <a:bodyPr/>
                    <a:lstStyle/>
                    <a:p>
                      <a:r>
                        <a:rPr lang="en-US" sz="1100" dirty="0"/>
                        <a:t>500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323560015"/>
                  </a:ext>
                </a:extLst>
              </a:tr>
              <a:tr h="370840">
                <a:tc>
                  <a:txBody>
                    <a:bodyPr/>
                    <a:lstStyle/>
                    <a:p>
                      <a:endParaRPr lang="en-US" sz="1100" dirty="0"/>
                    </a:p>
                  </a:txBody>
                  <a:tcPr/>
                </a:tc>
                <a:tc>
                  <a:txBody>
                    <a:bodyPr/>
                    <a:lstStyle/>
                    <a:p>
                      <a:r>
                        <a:rPr lang="en-US" sz="1100" dirty="0"/>
                        <a:t>1500</a:t>
                      </a:r>
                    </a:p>
                  </a:txBody>
                  <a:tcPr/>
                </a:tc>
                <a:tc>
                  <a:txBody>
                    <a:bodyPr/>
                    <a:lstStyle/>
                    <a:p>
                      <a:r>
                        <a:rPr lang="en-US" sz="1100" dirty="0"/>
                        <a:t>10</a:t>
                      </a:r>
                    </a:p>
                  </a:txBody>
                  <a:tcPr/>
                </a:tc>
                <a:tc>
                  <a:txBody>
                    <a:bodyPr/>
                    <a:lstStyle/>
                    <a:p>
                      <a:r>
                        <a:rPr lang="en-US" sz="1100" dirty="0"/>
                        <a:t>300</a:t>
                      </a:r>
                    </a:p>
                  </a:txBody>
                  <a:tcPr/>
                </a:tc>
                <a:tc>
                  <a:txBody>
                    <a:bodyPr/>
                    <a:lstStyle/>
                    <a:p>
                      <a:r>
                        <a:rPr lang="en-US" sz="1100" dirty="0"/>
                        <a:t>10</a:t>
                      </a:r>
                    </a:p>
                  </a:txBody>
                  <a:tcPr/>
                </a:tc>
                <a:tc>
                  <a:txBody>
                    <a:bodyPr/>
                    <a:lstStyle/>
                    <a:p>
                      <a:endParaRPr lang="en-US" sz="1100" dirty="0"/>
                    </a:p>
                  </a:txBody>
                  <a:tcPr/>
                </a:tc>
                <a:extLst>
                  <a:ext uri="{0D108BD9-81ED-4DB2-BD59-A6C34878D82A}">
                    <a16:rowId xmlns:a16="http://schemas.microsoft.com/office/drawing/2014/main" val="2564552447"/>
                  </a:ext>
                </a:extLst>
              </a:tr>
              <a:tr h="370840">
                <a:tc>
                  <a:txBody>
                    <a:bodyPr/>
                    <a:lstStyle/>
                    <a:p>
                      <a:endParaRPr lang="en-US" sz="800" dirty="0"/>
                    </a:p>
                  </a:txBody>
                  <a:tcPr/>
                </a:tc>
                <a:tc>
                  <a:txBody>
                    <a:bodyPr/>
                    <a:lstStyle/>
                    <a:p>
                      <a:r>
                        <a:rPr lang="en-US" sz="1100" dirty="0"/>
                        <a:t>500</a:t>
                      </a:r>
                    </a:p>
                  </a:txBody>
                  <a:tcPr/>
                </a:tc>
                <a:tc>
                  <a:txBody>
                    <a:bodyPr/>
                    <a:lstStyle/>
                    <a:p>
                      <a:r>
                        <a:rPr lang="en-US" sz="1100" dirty="0"/>
                        <a:t>100</a:t>
                      </a:r>
                    </a:p>
                  </a:txBody>
                  <a:tcPr/>
                </a:tc>
                <a:tc>
                  <a:txBody>
                    <a:bodyPr/>
                    <a:lstStyle/>
                    <a:p>
                      <a:r>
                        <a:rPr lang="en-US" sz="1100" dirty="0"/>
                        <a:t>1500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321165657"/>
                  </a:ext>
                </a:extLst>
              </a:tr>
              <a:tr h="370840">
                <a:tc>
                  <a:txBody>
                    <a:bodyPr/>
                    <a:lstStyle/>
                    <a:p>
                      <a:endParaRPr lang="en-US" sz="800" dirty="0"/>
                    </a:p>
                  </a:txBody>
                  <a:tcPr/>
                </a:tc>
                <a:tc>
                  <a:txBody>
                    <a:bodyPr/>
                    <a:lstStyle/>
                    <a:p>
                      <a:r>
                        <a:rPr lang="en-US" sz="1100" dirty="0"/>
                        <a:t>500</a:t>
                      </a:r>
                    </a:p>
                  </a:txBody>
                  <a:tcPr/>
                </a:tc>
                <a:tc>
                  <a:txBody>
                    <a:bodyPr/>
                    <a:lstStyle/>
                    <a:p>
                      <a:r>
                        <a:rPr lang="en-US" sz="1100" dirty="0"/>
                        <a:t>100</a:t>
                      </a:r>
                    </a:p>
                  </a:txBody>
                  <a:tcPr/>
                </a:tc>
                <a:tc>
                  <a:txBody>
                    <a:bodyPr/>
                    <a:lstStyle/>
                    <a:p>
                      <a:r>
                        <a:rPr lang="en-US" sz="1100" dirty="0"/>
                        <a:t>1000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3324065408"/>
                  </a:ext>
                </a:extLst>
              </a:tr>
              <a:tr h="370840">
                <a:tc>
                  <a:txBody>
                    <a:bodyPr/>
                    <a:lstStyle/>
                    <a:p>
                      <a:endParaRPr lang="en-US" sz="800" dirty="0"/>
                    </a:p>
                  </a:txBody>
                  <a:tcPr/>
                </a:tc>
                <a:tc>
                  <a:txBody>
                    <a:bodyPr/>
                    <a:lstStyle/>
                    <a:p>
                      <a:r>
                        <a:rPr lang="en-US" sz="1100" dirty="0"/>
                        <a:t>500</a:t>
                      </a:r>
                    </a:p>
                  </a:txBody>
                  <a:tcPr/>
                </a:tc>
                <a:tc>
                  <a:txBody>
                    <a:bodyPr/>
                    <a:lstStyle/>
                    <a:p>
                      <a:r>
                        <a:rPr lang="en-US" sz="1100" dirty="0"/>
                        <a:t>100</a:t>
                      </a:r>
                    </a:p>
                  </a:txBody>
                  <a:tcPr/>
                </a:tc>
                <a:tc>
                  <a:txBody>
                    <a:bodyPr/>
                    <a:lstStyle/>
                    <a:p>
                      <a:r>
                        <a:rPr lang="en-US" sz="1100" dirty="0"/>
                        <a:t>2500</a:t>
                      </a:r>
                    </a:p>
                  </a:txBody>
                  <a:tcPr/>
                </a:tc>
                <a:tc>
                  <a:txBody>
                    <a:bodyPr/>
                    <a:lstStyle/>
                    <a:p>
                      <a:r>
                        <a:rPr lang="en-US" sz="1100" dirty="0"/>
                        <a:t>100</a:t>
                      </a:r>
                    </a:p>
                  </a:txBody>
                  <a:tcPr/>
                </a:tc>
                <a:tc>
                  <a:txBody>
                    <a:bodyPr/>
                    <a:lstStyle/>
                    <a:p>
                      <a:endParaRPr lang="en-US" sz="1100" dirty="0"/>
                    </a:p>
                  </a:txBody>
                  <a:tcPr/>
                </a:tc>
                <a:extLst>
                  <a:ext uri="{0D108BD9-81ED-4DB2-BD59-A6C34878D82A}">
                    <a16:rowId xmlns:a16="http://schemas.microsoft.com/office/drawing/2014/main" val="1394368208"/>
                  </a:ext>
                </a:extLst>
              </a:tr>
            </a:tbl>
          </a:graphicData>
        </a:graphic>
      </p:graphicFrame>
    </p:spTree>
    <p:extLst>
      <p:ext uri="{BB962C8B-B14F-4D97-AF65-F5344CB8AC3E}">
        <p14:creationId xmlns:p14="http://schemas.microsoft.com/office/powerpoint/2010/main" val="294550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55F7-8FBB-41A8-A991-97A5867E58C6}"/>
              </a:ext>
            </a:extLst>
          </p:cNvPr>
          <p:cNvSpPr>
            <a:spLocks noGrp="1"/>
          </p:cNvSpPr>
          <p:nvPr>
            <p:ph type="title"/>
          </p:nvPr>
        </p:nvSpPr>
        <p:spPr/>
        <p:txBody>
          <a:bodyPr/>
          <a:lstStyle/>
          <a:p>
            <a:r>
              <a:rPr lang="en-US" dirty="0"/>
              <a:t>Impact of initial </a:t>
            </a:r>
            <a:r>
              <a:rPr lang="en-US" dirty="0" err="1"/>
              <a:t>max_outstanding</a:t>
            </a:r>
            <a:r>
              <a:rPr lang="en-US" dirty="0"/>
              <a:t> packets</a:t>
            </a:r>
          </a:p>
        </p:txBody>
      </p:sp>
    </p:spTree>
    <p:extLst>
      <p:ext uri="{BB962C8B-B14F-4D97-AF65-F5344CB8AC3E}">
        <p14:creationId xmlns:p14="http://schemas.microsoft.com/office/powerpoint/2010/main" val="1290269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D013-2A75-480E-827F-A26CE8C08FA7}"/>
              </a:ext>
            </a:extLst>
          </p:cNvPr>
          <p:cNvSpPr>
            <a:spLocks noGrp="1"/>
          </p:cNvSpPr>
          <p:nvPr>
            <p:ph type="title"/>
          </p:nvPr>
        </p:nvSpPr>
        <p:spPr/>
        <p:txBody>
          <a:bodyPr/>
          <a:lstStyle/>
          <a:p>
            <a:r>
              <a:rPr lang="en-US" dirty="0"/>
              <a:t>RTT estimation and policy update cycles</a:t>
            </a:r>
          </a:p>
        </p:txBody>
      </p:sp>
      <p:sp>
        <p:nvSpPr>
          <p:cNvPr id="4" name="Rectangle 3">
            <a:extLst>
              <a:ext uri="{FF2B5EF4-FFF2-40B4-BE49-F238E27FC236}">
                <a16:creationId xmlns:a16="http://schemas.microsoft.com/office/drawing/2014/main" id="{80A62BAE-B800-42D4-AE6E-26781DAFB45F}"/>
              </a:ext>
            </a:extLst>
          </p:cNvPr>
          <p:cNvSpPr/>
          <p:nvPr/>
        </p:nvSpPr>
        <p:spPr>
          <a:xfrm>
            <a:off x="1007104" y="2785338"/>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7" name="Rectangle 6">
            <a:extLst>
              <a:ext uri="{FF2B5EF4-FFF2-40B4-BE49-F238E27FC236}">
                <a16:creationId xmlns:a16="http://schemas.microsoft.com/office/drawing/2014/main" id="{9D8886FF-139A-47B5-88B0-558C5C55766A}"/>
              </a:ext>
            </a:extLst>
          </p:cNvPr>
          <p:cNvSpPr/>
          <p:nvPr/>
        </p:nvSpPr>
        <p:spPr>
          <a:xfrm>
            <a:off x="7084844" y="2480936"/>
            <a:ext cx="1601957"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Rtt</a:t>
            </a:r>
            <a:r>
              <a:rPr lang="en-US" sz="900" dirty="0"/>
              <a:t> estimation on P(m+1)</a:t>
            </a:r>
          </a:p>
        </p:txBody>
      </p:sp>
      <p:sp>
        <p:nvSpPr>
          <p:cNvPr id="8" name="Rectangle 7">
            <a:extLst>
              <a:ext uri="{FF2B5EF4-FFF2-40B4-BE49-F238E27FC236}">
                <a16:creationId xmlns:a16="http://schemas.microsoft.com/office/drawing/2014/main" id="{EE243961-4E71-42BE-B90B-4F2DD4E6E7FC}"/>
              </a:ext>
            </a:extLst>
          </p:cNvPr>
          <p:cNvSpPr/>
          <p:nvPr/>
        </p:nvSpPr>
        <p:spPr>
          <a:xfrm>
            <a:off x="1007105" y="2974959"/>
            <a:ext cx="876476" cy="2149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Policy update</a:t>
            </a:r>
          </a:p>
        </p:txBody>
      </p:sp>
      <p:sp>
        <p:nvSpPr>
          <p:cNvPr id="10" name="Freeform: Shape 9">
            <a:extLst>
              <a:ext uri="{FF2B5EF4-FFF2-40B4-BE49-F238E27FC236}">
                <a16:creationId xmlns:a16="http://schemas.microsoft.com/office/drawing/2014/main" id="{5A62039F-6CD7-4C78-9087-6B87F1F55D5C}"/>
              </a:ext>
            </a:extLst>
          </p:cNvPr>
          <p:cNvSpPr/>
          <p:nvPr/>
        </p:nvSpPr>
        <p:spPr>
          <a:xfrm>
            <a:off x="1883580" y="2551236"/>
            <a:ext cx="5201264" cy="524856"/>
          </a:xfrm>
          <a:custGeom>
            <a:avLst/>
            <a:gdLst>
              <a:gd name="connsiteX0" fmla="*/ 0 w 2193859"/>
              <a:gd name="connsiteY0" fmla="*/ 524856 h 524856"/>
              <a:gd name="connsiteX1" fmla="*/ 838551 w 2193859"/>
              <a:gd name="connsiteY1" fmla="*/ 36052 h 524856"/>
              <a:gd name="connsiteX2" fmla="*/ 2022636 w 2193859"/>
              <a:gd name="connsiteY2" fmla="*/ 36052 h 524856"/>
              <a:gd name="connsiteX3" fmla="*/ 2161692 w 2193859"/>
              <a:gd name="connsiteY3" fmla="*/ 31839 h 524856"/>
            </a:gdLst>
            <a:ahLst/>
            <a:cxnLst>
              <a:cxn ang="0">
                <a:pos x="connsiteX0" y="connsiteY0"/>
              </a:cxn>
              <a:cxn ang="0">
                <a:pos x="connsiteX1" y="connsiteY1"/>
              </a:cxn>
              <a:cxn ang="0">
                <a:pos x="connsiteX2" y="connsiteY2"/>
              </a:cxn>
              <a:cxn ang="0">
                <a:pos x="connsiteX3" y="connsiteY3"/>
              </a:cxn>
            </a:cxnLst>
            <a:rect l="l" t="t" r="r" b="b"/>
            <a:pathLst>
              <a:path w="2193859" h="524856">
                <a:moveTo>
                  <a:pt x="0" y="524856"/>
                </a:moveTo>
                <a:cubicBezTo>
                  <a:pt x="250722" y="321187"/>
                  <a:pt x="501445" y="117519"/>
                  <a:pt x="838551" y="36052"/>
                </a:cubicBezTo>
                <a:cubicBezTo>
                  <a:pt x="1175657" y="-45415"/>
                  <a:pt x="1802113" y="36754"/>
                  <a:pt x="2022636" y="36052"/>
                </a:cubicBezTo>
                <a:cubicBezTo>
                  <a:pt x="2243159" y="35350"/>
                  <a:pt x="2202425" y="33594"/>
                  <a:pt x="2161692" y="31839"/>
                </a:cubicBez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BA7638-1061-4D38-8FC6-42F9E798A417}"/>
              </a:ext>
            </a:extLst>
          </p:cNvPr>
          <p:cNvSpPr/>
          <p:nvPr/>
        </p:nvSpPr>
        <p:spPr>
          <a:xfrm>
            <a:off x="923109" y="3792583"/>
            <a:ext cx="4702628" cy="1872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Whenever we change the policy, the impact on </a:t>
            </a:r>
            <a:r>
              <a:rPr lang="en-US" dirty="0" err="1"/>
              <a:t>rtt</a:t>
            </a:r>
            <a:r>
              <a:rPr lang="en-US" dirty="0"/>
              <a:t> can only be reliably measured after 2 </a:t>
            </a:r>
            <a:r>
              <a:rPr lang="en-US" dirty="0" err="1"/>
              <a:t>currentRTT</a:t>
            </a:r>
            <a:r>
              <a:rPr lang="en-US" dirty="0"/>
              <a:t> time</a:t>
            </a:r>
          </a:p>
        </p:txBody>
      </p:sp>
      <p:sp>
        <p:nvSpPr>
          <p:cNvPr id="12" name="Rectangle 11">
            <a:extLst>
              <a:ext uri="{FF2B5EF4-FFF2-40B4-BE49-F238E27FC236}">
                <a16:creationId xmlns:a16="http://schemas.microsoft.com/office/drawing/2014/main" id="{5DE908D9-657B-40B4-9029-F125F3D1C66B}"/>
              </a:ext>
            </a:extLst>
          </p:cNvPr>
          <p:cNvSpPr/>
          <p:nvPr/>
        </p:nvSpPr>
        <p:spPr>
          <a:xfrm>
            <a:off x="4045974" y="2785572"/>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13" name="Rectangle 12">
            <a:extLst>
              <a:ext uri="{FF2B5EF4-FFF2-40B4-BE49-F238E27FC236}">
                <a16:creationId xmlns:a16="http://schemas.microsoft.com/office/drawing/2014/main" id="{5815FE10-81B3-4FFE-803A-C2C1AEE4BF7E}"/>
              </a:ext>
            </a:extLst>
          </p:cNvPr>
          <p:cNvSpPr/>
          <p:nvPr/>
        </p:nvSpPr>
        <p:spPr>
          <a:xfrm>
            <a:off x="7084844" y="2785338"/>
            <a:ext cx="2911753" cy="10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1 RTT</a:t>
            </a:r>
          </a:p>
        </p:txBody>
      </p:sp>
      <p:sp>
        <p:nvSpPr>
          <p:cNvPr id="14" name="Rectangle 13">
            <a:extLst>
              <a:ext uri="{FF2B5EF4-FFF2-40B4-BE49-F238E27FC236}">
                <a16:creationId xmlns:a16="http://schemas.microsoft.com/office/drawing/2014/main" id="{18EAC5F6-64E9-423D-B033-241C48E0FE44}"/>
              </a:ext>
            </a:extLst>
          </p:cNvPr>
          <p:cNvSpPr/>
          <p:nvPr/>
        </p:nvSpPr>
        <p:spPr>
          <a:xfrm>
            <a:off x="1007104" y="2484049"/>
            <a:ext cx="486416"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P1 sent</a:t>
            </a:r>
          </a:p>
        </p:txBody>
      </p:sp>
      <p:sp>
        <p:nvSpPr>
          <p:cNvPr id="15" name="Rectangle 14">
            <a:extLst>
              <a:ext uri="{FF2B5EF4-FFF2-40B4-BE49-F238E27FC236}">
                <a16:creationId xmlns:a16="http://schemas.microsoft.com/office/drawing/2014/main" id="{7B5D7B4D-03D1-4957-8C1E-B00F6979F94A}"/>
              </a:ext>
            </a:extLst>
          </p:cNvPr>
          <p:cNvSpPr/>
          <p:nvPr/>
        </p:nvSpPr>
        <p:spPr>
          <a:xfrm>
            <a:off x="4045974" y="2947453"/>
            <a:ext cx="486416"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P1 ack</a:t>
            </a:r>
          </a:p>
        </p:txBody>
      </p:sp>
      <p:sp>
        <p:nvSpPr>
          <p:cNvPr id="16" name="Rectangle 15">
            <a:extLst>
              <a:ext uri="{FF2B5EF4-FFF2-40B4-BE49-F238E27FC236}">
                <a16:creationId xmlns:a16="http://schemas.microsoft.com/office/drawing/2014/main" id="{5656FADB-3224-4C5A-BA0F-838A2DAF9DB6}"/>
              </a:ext>
            </a:extLst>
          </p:cNvPr>
          <p:cNvSpPr/>
          <p:nvPr/>
        </p:nvSpPr>
        <p:spPr>
          <a:xfrm>
            <a:off x="3361508" y="2506171"/>
            <a:ext cx="557349"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Pm sent</a:t>
            </a:r>
          </a:p>
        </p:txBody>
      </p:sp>
      <p:sp>
        <p:nvSpPr>
          <p:cNvPr id="17" name="Rectangle 16">
            <a:extLst>
              <a:ext uri="{FF2B5EF4-FFF2-40B4-BE49-F238E27FC236}">
                <a16:creationId xmlns:a16="http://schemas.microsoft.com/office/drawing/2014/main" id="{A660FE5D-2875-4064-9664-1F714AF0641B}"/>
              </a:ext>
            </a:extLst>
          </p:cNvPr>
          <p:cNvSpPr/>
          <p:nvPr/>
        </p:nvSpPr>
        <p:spPr>
          <a:xfrm>
            <a:off x="6400378" y="2933828"/>
            <a:ext cx="557349" cy="2233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Pm ack</a:t>
            </a:r>
          </a:p>
        </p:txBody>
      </p:sp>
      <p:sp>
        <p:nvSpPr>
          <p:cNvPr id="18" name="Rectangle 17">
            <a:extLst>
              <a:ext uri="{FF2B5EF4-FFF2-40B4-BE49-F238E27FC236}">
                <a16:creationId xmlns:a16="http://schemas.microsoft.com/office/drawing/2014/main" id="{961E5C50-A161-4F38-B0BB-80A64415E5E0}"/>
              </a:ext>
            </a:extLst>
          </p:cNvPr>
          <p:cNvSpPr/>
          <p:nvPr/>
        </p:nvSpPr>
        <p:spPr>
          <a:xfrm>
            <a:off x="7084844" y="2961101"/>
            <a:ext cx="876476" cy="2149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Policy update</a:t>
            </a:r>
          </a:p>
        </p:txBody>
      </p:sp>
    </p:spTree>
    <p:extLst>
      <p:ext uri="{BB962C8B-B14F-4D97-AF65-F5344CB8AC3E}">
        <p14:creationId xmlns:p14="http://schemas.microsoft.com/office/powerpoint/2010/main" val="3168435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5CBF-331B-4F81-BD56-8D36BE1E542F}"/>
              </a:ext>
            </a:extLst>
          </p:cNvPr>
          <p:cNvSpPr>
            <a:spLocks noGrp="1"/>
          </p:cNvSpPr>
          <p:nvPr>
            <p:ph type="title"/>
          </p:nvPr>
        </p:nvSpPr>
        <p:spPr/>
        <p:txBody>
          <a:bodyPr>
            <a:normAutofit fontScale="90000"/>
          </a:bodyPr>
          <a:lstStyle/>
          <a:p>
            <a:r>
              <a:rPr lang="en-US" dirty="0"/>
              <a:t>Interesting observations for 100 max outstanding packets with delivery rate 1.5k both clients</a:t>
            </a:r>
          </a:p>
        </p:txBody>
      </p:sp>
      <p:sp>
        <p:nvSpPr>
          <p:cNvPr id="3" name="Content Placeholder 2">
            <a:extLst>
              <a:ext uri="{FF2B5EF4-FFF2-40B4-BE49-F238E27FC236}">
                <a16:creationId xmlns:a16="http://schemas.microsoft.com/office/drawing/2014/main" id="{94EAF537-792E-4ED5-A20B-8A833EB8225E}"/>
              </a:ext>
            </a:extLst>
          </p:cNvPr>
          <p:cNvSpPr>
            <a:spLocks noGrp="1"/>
          </p:cNvSpPr>
          <p:nvPr>
            <p:ph idx="1"/>
          </p:nvPr>
        </p:nvSpPr>
        <p:spPr/>
        <p:txBody>
          <a:bodyPr/>
          <a:lstStyle/>
          <a:p>
            <a:r>
              <a:rPr lang="en-US" sz="1600" dirty="0"/>
              <a:t>The client does not try to optimize after a lower boundary</a:t>
            </a:r>
          </a:p>
          <a:p>
            <a:r>
              <a:rPr lang="en-US" sz="1600" dirty="0"/>
              <a:t>We need to add some exploration mechanism</a:t>
            </a:r>
          </a:p>
          <a:p>
            <a:r>
              <a:rPr lang="en-US" sz="1600" dirty="0"/>
              <a:t>What to do when </a:t>
            </a:r>
            <a:r>
              <a:rPr lang="en-US" sz="1600" dirty="0" err="1"/>
              <a:t>rtt</a:t>
            </a:r>
            <a:r>
              <a:rPr lang="en-US" sz="1600" dirty="0"/>
              <a:t> does not change?</a:t>
            </a:r>
          </a:p>
          <a:p>
            <a:endParaRPr lang="en-US" dirty="0"/>
          </a:p>
        </p:txBody>
      </p:sp>
      <p:pic>
        <p:nvPicPr>
          <p:cNvPr id="5" name="Picture 4">
            <a:extLst>
              <a:ext uri="{FF2B5EF4-FFF2-40B4-BE49-F238E27FC236}">
                <a16:creationId xmlns:a16="http://schemas.microsoft.com/office/drawing/2014/main" id="{DD479213-2E5C-492E-B401-8131CFB82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75" y="2820661"/>
            <a:ext cx="9218022" cy="3428927"/>
          </a:xfrm>
          <a:prstGeom prst="rect">
            <a:avLst/>
          </a:prstGeom>
        </p:spPr>
      </p:pic>
    </p:spTree>
    <p:extLst>
      <p:ext uri="{BB962C8B-B14F-4D97-AF65-F5344CB8AC3E}">
        <p14:creationId xmlns:p14="http://schemas.microsoft.com/office/powerpoint/2010/main" val="1270941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A9D9-40E6-4D6B-80BC-BBB5F41BE15B}"/>
              </a:ext>
            </a:extLst>
          </p:cNvPr>
          <p:cNvSpPr>
            <a:spLocks noGrp="1"/>
          </p:cNvSpPr>
          <p:nvPr>
            <p:ph type="title"/>
          </p:nvPr>
        </p:nvSpPr>
        <p:spPr/>
        <p:txBody>
          <a:bodyPr/>
          <a:lstStyle/>
          <a:p>
            <a:r>
              <a:rPr lang="en-US" dirty="0"/>
              <a:t>Client ideas</a:t>
            </a:r>
          </a:p>
        </p:txBody>
      </p:sp>
      <p:sp>
        <p:nvSpPr>
          <p:cNvPr id="3" name="Content Placeholder 2">
            <a:extLst>
              <a:ext uri="{FF2B5EF4-FFF2-40B4-BE49-F238E27FC236}">
                <a16:creationId xmlns:a16="http://schemas.microsoft.com/office/drawing/2014/main" id="{874F4BE4-161C-4D8A-84DB-AFFE40E936BB}"/>
              </a:ext>
            </a:extLst>
          </p:cNvPr>
          <p:cNvSpPr>
            <a:spLocks noGrp="1"/>
          </p:cNvSpPr>
          <p:nvPr>
            <p:ph idx="1"/>
          </p:nvPr>
        </p:nvSpPr>
        <p:spPr/>
        <p:txBody>
          <a:bodyPr/>
          <a:lstStyle/>
          <a:p>
            <a:r>
              <a:rPr lang="en-US" dirty="0"/>
              <a:t>Find optimal </a:t>
            </a:r>
            <a:r>
              <a:rPr lang="en-US" dirty="0" err="1"/>
              <a:t>rtt</a:t>
            </a:r>
            <a:r>
              <a:rPr lang="en-US" dirty="0"/>
              <a:t> and throughput in the beginning. And try to find a trade off. </a:t>
            </a:r>
          </a:p>
          <a:p>
            <a:r>
              <a:rPr lang="en-US" dirty="0"/>
              <a:t>RL: state (an MDP on S = (</a:t>
            </a:r>
            <a:r>
              <a:rPr lang="en-US" dirty="0" err="1"/>
              <a:t>rtt</a:t>
            </a:r>
            <a:r>
              <a:rPr lang="en-US" dirty="0"/>
              <a:t>, max outstanding, </a:t>
            </a:r>
            <a:r>
              <a:rPr lang="en-US" dirty="0" err="1"/>
              <a:t>curr</a:t>
            </a:r>
            <a:r>
              <a:rPr lang="en-US" dirty="0"/>
              <a:t> outstanding) A = amount of increase/decrease = {+-10%, 20 %) = discrete values.</a:t>
            </a:r>
          </a:p>
          <a:p>
            <a:r>
              <a:rPr lang="en-US" dirty="0"/>
              <a:t>Q(</a:t>
            </a:r>
            <a:r>
              <a:rPr lang="en-US" dirty="0" err="1"/>
              <a:t>s,a</a:t>
            </a:r>
            <a:r>
              <a:rPr lang="en-US" dirty="0"/>
              <a:t>) = goal </a:t>
            </a:r>
            <a:r>
              <a:rPr lang="en-US" dirty="0" err="1"/>
              <a:t>rtt</a:t>
            </a:r>
            <a:r>
              <a:rPr lang="en-US" dirty="0"/>
              <a:t> – </a:t>
            </a:r>
            <a:r>
              <a:rPr lang="en-US" dirty="0" err="1"/>
              <a:t>curRtt</a:t>
            </a:r>
            <a:r>
              <a:rPr lang="en-US" dirty="0"/>
              <a:t>.</a:t>
            </a:r>
          </a:p>
          <a:p>
            <a:r>
              <a:rPr lang="en-US" dirty="0"/>
              <a:t>Exploration, e = 0.1 or a function. E can be reset.</a:t>
            </a:r>
          </a:p>
        </p:txBody>
      </p:sp>
    </p:spTree>
    <p:extLst>
      <p:ext uri="{BB962C8B-B14F-4D97-AF65-F5344CB8AC3E}">
        <p14:creationId xmlns:p14="http://schemas.microsoft.com/office/powerpoint/2010/main" val="114893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75-A0AD-4F54-9037-FD8B876ACF52}"/>
              </a:ext>
            </a:extLst>
          </p:cNvPr>
          <p:cNvSpPr>
            <a:spLocks noGrp="1"/>
          </p:cNvSpPr>
          <p:nvPr>
            <p:ph type="title"/>
          </p:nvPr>
        </p:nvSpPr>
        <p:spPr/>
        <p:txBody>
          <a:bodyPr/>
          <a:lstStyle/>
          <a:p>
            <a:r>
              <a:rPr lang="en-US" dirty="0"/>
              <a:t>Simple control system</a:t>
            </a:r>
          </a:p>
        </p:txBody>
      </p:sp>
      <p:sp>
        <p:nvSpPr>
          <p:cNvPr id="3" name="Content Placeholder 2">
            <a:extLst>
              <a:ext uri="{FF2B5EF4-FFF2-40B4-BE49-F238E27FC236}">
                <a16:creationId xmlns:a16="http://schemas.microsoft.com/office/drawing/2014/main" id="{C2C79370-DC47-4418-8951-637493398ED7}"/>
              </a:ext>
            </a:extLst>
          </p:cNvPr>
          <p:cNvSpPr>
            <a:spLocks noGrp="1"/>
          </p:cNvSpPr>
          <p:nvPr>
            <p:ph idx="1"/>
          </p:nvPr>
        </p:nvSpPr>
        <p:spPr/>
        <p:txBody>
          <a:bodyPr/>
          <a:lstStyle/>
          <a:p>
            <a:r>
              <a:rPr lang="en-US" dirty="0"/>
              <a:t>A learning sender</a:t>
            </a:r>
          </a:p>
          <a:p>
            <a:r>
              <a:rPr lang="en-US" dirty="0"/>
              <a:t>The </a:t>
            </a:r>
            <a:r>
              <a:rPr lang="en-US" dirty="0" err="1"/>
              <a:t>bbr</a:t>
            </a:r>
            <a:r>
              <a:rPr lang="en-US" dirty="0"/>
              <a:t> system has </a:t>
            </a:r>
            <a:r>
              <a:rPr lang="en-US" dirty="0" err="1"/>
              <a:t>adhoc</a:t>
            </a:r>
            <a:r>
              <a:rPr lang="en-US" dirty="0"/>
              <a:t> assumptions</a:t>
            </a:r>
          </a:p>
          <a:p>
            <a:r>
              <a:rPr lang="en-US" dirty="0"/>
              <a:t>Learn noise</a:t>
            </a:r>
          </a:p>
          <a:p>
            <a:r>
              <a:rPr lang="en-US" dirty="0"/>
              <a:t>Getting a large </a:t>
            </a:r>
            <a:r>
              <a:rPr lang="en-US" dirty="0" err="1"/>
              <a:t>ttl</a:t>
            </a:r>
            <a:r>
              <a:rPr lang="en-US" dirty="0"/>
              <a:t> does not reflect network congestion properly</a:t>
            </a:r>
          </a:p>
          <a:p>
            <a:r>
              <a:rPr lang="en-US" dirty="0"/>
              <a:t>Beliefs that can adapt fast. Round trip time bounds given a path.</a:t>
            </a:r>
          </a:p>
          <a:p>
            <a:r>
              <a:rPr lang="en-US" dirty="0"/>
              <a:t>How can we estimate the actual roundtrip time.</a:t>
            </a:r>
          </a:p>
        </p:txBody>
      </p:sp>
    </p:spTree>
    <p:extLst>
      <p:ext uri="{BB962C8B-B14F-4D97-AF65-F5344CB8AC3E}">
        <p14:creationId xmlns:p14="http://schemas.microsoft.com/office/powerpoint/2010/main" val="7350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1DEC-9C9F-4990-BD0D-66AF656B129A}"/>
              </a:ext>
            </a:extLst>
          </p:cNvPr>
          <p:cNvSpPr>
            <a:spLocks noGrp="1"/>
          </p:cNvSpPr>
          <p:nvPr>
            <p:ph type="title"/>
          </p:nvPr>
        </p:nvSpPr>
        <p:spPr/>
        <p:txBody>
          <a:bodyPr/>
          <a:lstStyle/>
          <a:p>
            <a:r>
              <a:rPr lang="en-US" dirty="0"/>
              <a:t>Packet level sim</a:t>
            </a:r>
          </a:p>
        </p:txBody>
      </p:sp>
      <p:sp>
        <p:nvSpPr>
          <p:cNvPr id="3" name="Content Placeholder 2">
            <a:extLst>
              <a:ext uri="{FF2B5EF4-FFF2-40B4-BE49-F238E27FC236}">
                <a16:creationId xmlns:a16="http://schemas.microsoft.com/office/drawing/2014/main" id="{1891DBD6-5CFE-4569-A923-B26D6878C78B}"/>
              </a:ext>
            </a:extLst>
          </p:cNvPr>
          <p:cNvSpPr>
            <a:spLocks noGrp="1"/>
          </p:cNvSpPr>
          <p:nvPr>
            <p:ph idx="1"/>
          </p:nvPr>
        </p:nvSpPr>
        <p:spPr/>
        <p:txBody>
          <a:bodyPr/>
          <a:lstStyle/>
          <a:p>
            <a:r>
              <a:rPr lang="en-US" dirty="0"/>
              <a:t>Multi-node network.</a:t>
            </a:r>
          </a:p>
        </p:txBody>
      </p:sp>
    </p:spTree>
    <p:extLst>
      <p:ext uri="{BB962C8B-B14F-4D97-AF65-F5344CB8AC3E}">
        <p14:creationId xmlns:p14="http://schemas.microsoft.com/office/powerpoint/2010/main" val="123738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68C-DCDB-44C8-94AE-55B9D9247B2A}"/>
              </a:ext>
            </a:extLst>
          </p:cNvPr>
          <p:cNvSpPr>
            <a:spLocks noGrp="1"/>
          </p:cNvSpPr>
          <p:nvPr>
            <p:ph type="title"/>
          </p:nvPr>
        </p:nvSpPr>
        <p:spPr/>
        <p:txBody>
          <a:bodyPr/>
          <a:lstStyle/>
          <a:p>
            <a:r>
              <a:rPr lang="en-US" dirty="0"/>
              <a:t>NS3</a:t>
            </a:r>
          </a:p>
        </p:txBody>
      </p:sp>
      <p:sp>
        <p:nvSpPr>
          <p:cNvPr id="3" name="Content Placeholder 2">
            <a:extLst>
              <a:ext uri="{FF2B5EF4-FFF2-40B4-BE49-F238E27FC236}">
                <a16:creationId xmlns:a16="http://schemas.microsoft.com/office/drawing/2014/main" id="{ABB93275-C4B1-4CE1-A2F4-A08CAD61C6AA}"/>
              </a:ext>
            </a:extLst>
          </p:cNvPr>
          <p:cNvSpPr>
            <a:spLocks noGrp="1"/>
          </p:cNvSpPr>
          <p:nvPr>
            <p:ph idx="1"/>
          </p:nvPr>
        </p:nvSpPr>
        <p:spPr/>
        <p:txBody>
          <a:bodyPr/>
          <a:lstStyle/>
          <a:p>
            <a:r>
              <a:rPr lang="en-US" dirty="0"/>
              <a:t>Do the </a:t>
            </a:r>
            <a:r>
              <a:rPr lang="en-US"/>
              <a:t>same operations on NS3</a:t>
            </a:r>
          </a:p>
        </p:txBody>
      </p:sp>
    </p:spTree>
    <p:extLst>
      <p:ext uri="{BB962C8B-B14F-4D97-AF65-F5344CB8AC3E}">
        <p14:creationId xmlns:p14="http://schemas.microsoft.com/office/powerpoint/2010/main" val="29920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B47-38DB-4A5D-BE23-3D53A4FDC082}"/>
              </a:ext>
            </a:extLst>
          </p:cNvPr>
          <p:cNvSpPr>
            <a:spLocks noGrp="1"/>
          </p:cNvSpPr>
          <p:nvPr>
            <p:ph type="title"/>
          </p:nvPr>
        </p:nvSpPr>
        <p:spPr/>
        <p:txBody>
          <a:bodyPr/>
          <a:lstStyle/>
          <a:p>
            <a:r>
              <a:rPr lang="en-US" dirty="0"/>
              <a:t>What does a sender know about traffic?</a:t>
            </a:r>
          </a:p>
        </p:txBody>
      </p:sp>
      <p:sp>
        <p:nvSpPr>
          <p:cNvPr id="3" name="Content Placeholder 2">
            <a:extLst>
              <a:ext uri="{FF2B5EF4-FFF2-40B4-BE49-F238E27FC236}">
                <a16:creationId xmlns:a16="http://schemas.microsoft.com/office/drawing/2014/main" id="{2B55E802-4A84-471D-91CF-635329A5EEAF}"/>
              </a:ext>
            </a:extLst>
          </p:cNvPr>
          <p:cNvSpPr>
            <a:spLocks noGrp="1"/>
          </p:cNvSpPr>
          <p:nvPr>
            <p:ph idx="1"/>
          </p:nvPr>
        </p:nvSpPr>
        <p:spPr/>
        <p:txBody>
          <a:bodyPr>
            <a:normAutofit lnSpcReduction="10000"/>
          </a:bodyPr>
          <a:lstStyle/>
          <a:p>
            <a:r>
              <a:rPr lang="en-US" dirty="0"/>
              <a:t>Source</a:t>
            </a:r>
          </a:p>
          <a:p>
            <a:r>
              <a:rPr lang="en-US" dirty="0"/>
              <a:t>Destination (might be our path identifier at a given period)</a:t>
            </a:r>
          </a:p>
          <a:p>
            <a:r>
              <a:rPr lang="en-US" dirty="0"/>
              <a:t>Date and time</a:t>
            </a:r>
          </a:p>
          <a:p>
            <a:r>
              <a:rPr lang="en-US" dirty="0"/>
              <a:t>Packet distribution over several factors</a:t>
            </a:r>
          </a:p>
          <a:p>
            <a:r>
              <a:rPr lang="en-US" dirty="0"/>
              <a:t>RTT</a:t>
            </a:r>
          </a:p>
          <a:p>
            <a:r>
              <a:rPr lang="en-US" dirty="0"/>
              <a:t>Neither </a:t>
            </a:r>
            <a:r>
              <a:rPr lang="en-US" dirty="0" err="1"/>
              <a:t>RTProp</a:t>
            </a:r>
            <a:r>
              <a:rPr lang="en-US" dirty="0"/>
              <a:t>, nor </a:t>
            </a:r>
            <a:r>
              <a:rPr lang="en-US" dirty="0" err="1"/>
              <a:t>BtlBw</a:t>
            </a:r>
            <a:endParaRPr lang="en-US" dirty="0"/>
          </a:p>
          <a:p>
            <a:r>
              <a:rPr lang="en-US" dirty="0"/>
              <a:t>IP addresses, ports of source and </a:t>
            </a:r>
            <a:r>
              <a:rPr lang="en-US" dirty="0" err="1"/>
              <a:t>dest</a:t>
            </a:r>
            <a:r>
              <a:rPr lang="en-US" dirty="0"/>
              <a:t>, ethernet addresses of source but not always the </a:t>
            </a:r>
            <a:r>
              <a:rPr lang="en-US" dirty="0" err="1"/>
              <a:t>dest</a:t>
            </a:r>
            <a:r>
              <a:rPr lang="en-US" dirty="0"/>
              <a:t> (indirect communication).</a:t>
            </a:r>
          </a:p>
          <a:p>
            <a:r>
              <a:rPr lang="en-US" dirty="0"/>
              <a:t>Does it know about the ACK strategy? </a:t>
            </a:r>
          </a:p>
          <a:p>
            <a:endParaRPr lang="en-US" dirty="0"/>
          </a:p>
        </p:txBody>
      </p:sp>
    </p:spTree>
    <p:extLst>
      <p:ext uri="{BB962C8B-B14F-4D97-AF65-F5344CB8AC3E}">
        <p14:creationId xmlns:p14="http://schemas.microsoft.com/office/powerpoint/2010/main" val="15686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6B9-B0D9-45EE-8B76-5DF4D0E454B7}"/>
              </a:ext>
            </a:extLst>
          </p:cNvPr>
          <p:cNvSpPr>
            <a:spLocks noGrp="1"/>
          </p:cNvSpPr>
          <p:nvPr>
            <p:ph type="title"/>
          </p:nvPr>
        </p:nvSpPr>
        <p:spPr/>
        <p:txBody>
          <a:bodyPr/>
          <a:lstStyle/>
          <a:p>
            <a:r>
              <a:rPr lang="en-US" dirty="0"/>
              <a:t>What is the goal RTT (=Actual </a:t>
            </a:r>
            <a:r>
              <a:rPr lang="en-US" dirty="0" err="1"/>
              <a:t>RTProp</a:t>
            </a:r>
            <a:r>
              <a:rPr lang="en-US" dirty="0"/>
              <a:t>?)</a:t>
            </a:r>
          </a:p>
        </p:txBody>
      </p:sp>
      <p:sp>
        <p:nvSpPr>
          <p:cNvPr id="3" name="Content Placeholder 2">
            <a:extLst>
              <a:ext uri="{FF2B5EF4-FFF2-40B4-BE49-F238E27FC236}">
                <a16:creationId xmlns:a16="http://schemas.microsoft.com/office/drawing/2014/main" id="{E8FA29E4-1A7F-4264-9AC6-02D49199ADB6}"/>
              </a:ext>
            </a:extLst>
          </p:cNvPr>
          <p:cNvSpPr>
            <a:spLocks noGrp="1"/>
          </p:cNvSpPr>
          <p:nvPr>
            <p:ph idx="1"/>
          </p:nvPr>
        </p:nvSpPr>
        <p:spPr/>
        <p:txBody>
          <a:bodyPr/>
          <a:lstStyle/>
          <a:p>
            <a:r>
              <a:rPr lang="en-US" dirty="0"/>
              <a:t>The goal RTT needs to be determined by a model which adapts fast</a:t>
            </a:r>
          </a:p>
          <a:p>
            <a:r>
              <a:rPr lang="en-US" dirty="0"/>
              <a:t>Adaption rate at a given state</a:t>
            </a:r>
          </a:p>
          <a:p>
            <a:r>
              <a:rPr lang="en-US" dirty="0"/>
              <a:t>Can we only think of estimating </a:t>
            </a:r>
            <a:r>
              <a:rPr lang="en-US" dirty="0" err="1"/>
              <a:t>RTProp</a:t>
            </a:r>
            <a:r>
              <a:rPr lang="en-US" dirty="0"/>
              <a:t> and optimizing goal RTT?</a:t>
            </a:r>
          </a:p>
          <a:p>
            <a:r>
              <a:rPr lang="en-US" dirty="0"/>
              <a:t>What can RTT trend in a short time span indicate?</a:t>
            </a:r>
          </a:p>
          <a:p>
            <a:r>
              <a:rPr lang="en-US" dirty="0"/>
              <a:t>Traffic changes based on the time on the day, day of the week, day of the month, or year, etc. Traffic changes based on real world events. Traffic also changes due to network topology and path selection process.</a:t>
            </a:r>
          </a:p>
          <a:p>
            <a:endParaRPr lang="en-US" dirty="0"/>
          </a:p>
        </p:txBody>
      </p:sp>
    </p:spTree>
    <p:extLst>
      <p:ext uri="{BB962C8B-B14F-4D97-AF65-F5344CB8AC3E}">
        <p14:creationId xmlns:p14="http://schemas.microsoft.com/office/powerpoint/2010/main" val="1810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DDF-4BE4-43A5-8630-5393E2EDF8B8}"/>
              </a:ext>
            </a:extLst>
          </p:cNvPr>
          <p:cNvSpPr>
            <a:spLocks noGrp="1"/>
          </p:cNvSpPr>
          <p:nvPr>
            <p:ph type="title"/>
          </p:nvPr>
        </p:nvSpPr>
        <p:spPr/>
        <p:txBody>
          <a:bodyPr/>
          <a:lstStyle/>
          <a:p>
            <a:r>
              <a:rPr lang="en-US" dirty="0"/>
              <a:t>BBR	</a:t>
            </a:r>
          </a:p>
        </p:txBody>
      </p:sp>
      <p:sp>
        <p:nvSpPr>
          <p:cNvPr id="3" name="Content Placeholder 2">
            <a:extLst>
              <a:ext uri="{FF2B5EF4-FFF2-40B4-BE49-F238E27FC236}">
                <a16:creationId xmlns:a16="http://schemas.microsoft.com/office/drawing/2014/main" id="{82FF8997-ED57-44EB-9EE7-F48217795F13}"/>
              </a:ext>
            </a:extLst>
          </p:cNvPr>
          <p:cNvSpPr>
            <a:spLocks noGrp="1"/>
          </p:cNvSpPr>
          <p:nvPr>
            <p:ph idx="1"/>
          </p:nvPr>
        </p:nvSpPr>
        <p:spPr/>
        <p:txBody>
          <a:bodyPr/>
          <a:lstStyle/>
          <a:p>
            <a:r>
              <a:rPr lang="en-US" dirty="0"/>
              <a:t>In a time window for a connection,</a:t>
            </a:r>
          </a:p>
          <a:p>
            <a:pPr lvl="1"/>
            <a:r>
              <a:rPr lang="en-US" dirty="0"/>
              <a:t>Estimate </a:t>
            </a:r>
            <a:r>
              <a:rPr lang="en-US" dirty="0" err="1"/>
              <a:t>RTProp</a:t>
            </a:r>
            <a:endParaRPr lang="en-US" dirty="0"/>
          </a:p>
          <a:p>
            <a:pPr lvl="1"/>
            <a:r>
              <a:rPr lang="en-US" dirty="0"/>
              <a:t>Estimate </a:t>
            </a:r>
            <a:r>
              <a:rPr lang="en-US" dirty="0" err="1"/>
              <a:t>BtlBw</a:t>
            </a:r>
            <a:endParaRPr lang="en-US" dirty="0"/>
          </a:p>
          <a:p>
            <a:pPr lvl="1"/>
            <a:r>
              <a:rPr lang="en-US" dirty="0"/>
              <a:t>Estimate both only one at every ACK based on a check</a:t>
            </a:r>
          </a:p>
          <a:p>
            <a:pPr lvl="1"/>
            <a:r>
              <a:rPr lang="en-US" dirty="0"/>
              <a:t>Pacing delivery</a:t>
            </a:r>
          </a:p>
          <a:p>
            <a:pPr lvl="1"/>
            <a:endParaRPr lang="en-US" dirty="0"/>
          </a:p>
        </p:txBody>
      </p:sp>
    </p:spTree>
    <p:extLst>
      <p:ext uri="{BB962C8B-B14F-4D97-AF65-F5344CB8AC3E}">
        <p14:creationId xmlns:p14="http://schemas.microsoft.com/office/powerpoint/2010/main" val="312221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14F43-FF0F-4765-9E22-D4EB8B547359}"/>
              </a:ext>
            </a:extLst>
          </p:cNvPr>
          <p:cNvSpPr/>
          <p:nvPr/>
        </p:nvSpPr>
        <p:spPr>
          <a:xfrm>
            <a:off x="1977970" y="194289"/>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Client 1</a:t>
            </a:r>
          </a:p>
        </p:txBody>
      </p:sp>
      <p:sp>
        <p:nvSpPr>
          <p:cNvPr id="5" name="Rectangle 4">
            <a:extLst>
              <a:ext uri="{FF2B5EF4-FFF2-40B4-BE49-F238E27FC236}">
                <a16:creationId xmlns:a16="http://schemas.microsoft.com/office/drawing/2014/main" id="{31D5EF34-D497-4028-9896-C669212CCD06}"/>
              </a:ext>
            </a:extLst>
          </p:cNvPr>
          <p:cNvSpPr/>
          <p:nvPr/>
        </p:nvSpPr>
        <p:spPr>
          <a:xfrm>
            <a:off x="479291" y="1230811"/>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sp>
        <p:nvSpPr>
          <p:cNvPr id="6" name="Rectangle 5">
            <a:extLst>
              <a:ext uri="{FF2B5EF4-FFF2-40B4-BE49-F238E27FC236}">
                <a16:creationId xmlns:a16="http://schemas.microsoft.com/office/drawing/2014/main" id="{3EE916F8-315A-4969-9EA2-39212661897D}"/>
              </a:ext>
            </a:extLst>
          </p:cNvPr>
          <p:cNvSpPr/>
          <p:nvPr/>
        </p:nvSpPr>
        <p:spPr>
          <a:xfrm>
            <a:off x="718177" y="4120558"/>
            <a:ext cx="1217795" cy="518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3</a:t>
            </a:r>
          </a:p>
        </p:txBody>
      </p:sp>
      <p:grpSp>
        <p:nvGrpSpPr>
          <p:cNvPr id="13" name="Group 12">
            <a:extLst>
              <a:ext uri="{FF2B5EF4-FFF2-40B4-BE49-F238E27FC236}">
                <a16:creationId xmlns:a16="http://schemas.microsoft.com/office/drawing/2014/main" id="{A4C796AE-D53B-49BB-8905-464E48497150}"/>
              </a:ext>
            </a:extLst>
          </p:cNvPr>
          <p:cNvGrpSpPr/>
          <p:nvPr/>
        </p:nvGrpSpPr>
        <p:grpSpPr>
          <a:xfrm>
            <a:off x="3734999" y="1477261"/>
            <a:ext cx="1567543" cy="518300"/>
            <a:chOff x="5874072" y="1759973"/>
            <a:chExt cx="1567543" cy="518300"/>
          </a:xfrm>
        </p:grpSpPr>
        <p:sp>
          <p:nvSpPr>
            <p:cNvPr id="8" name="Rectangle 7">
              <a:extLst>
                <a:ext uri="{FF2B5EF4-FFF2-40B4-BE49-F238E27FC236}">
                  <a16:creationId xmlns:a16="http://schemas.microsoft.com/office/drawing/2014/main" id="{56D7752C-E020-4936-8AFB-F92D7DCE8EAC}"/>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5133A8-EF76-4830-BB1A-D3E8A1EC2D37}"/>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9ECACD-D309-4852-93E3-168936F48D6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1DBD7EF7-298C-4A40-B61C-A61ED932F34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CA42-DB0F-4084-822E-10839CC9995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4606E7-AA02-4D4C-AD7A-D6462AD2EA76}"/>
              </a:ext>
            </a:extLst>
          </p:cNvPr>
          <p:cNvGrpSpPr/>
          <p:nvPr/>
        </p:nvGrpSpPr>
        <p:grpSpPr>
          <a:xfrm>
            <a:off x="2890263" y="4120558"/>
            <a:ext cx="1567543" cy="518300"/>
            <a:chOff x="5874072" y="1759973"/>
            <a:chExt cx="1567543" cy="518300"/>
          </a:xfrm>
        </p:grpSpPr>
        <p:sp>
          <p:nvSpPr>
            <p:cNvPr id="15" name="Rectangle 14">
              <a:extLst>
                <a:ext uri="{FF2B5EF4-FFF2-40B4-BE49-F238E27FC236}">
                  <a16:creationId xmlns:a16="http://schemas.microsoft.com/office/drawing/2014/main" id="{FB26B63B-01DC-4B87-A328-CF846E638F20}"/>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27B53D0-1C49-4A1F-A5A1-E8B11B0F21D3}"/>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456C8CB-5D30-46D9-9227-B5F11315BA4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298A273D-0B1A-41F5-8714-1947B6BF56C9}"/>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BE7CC4-D487-460B-A26D-28CB137AC7C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9C4DBD5-0149-4ED3-82B4-AFFE30B726C8}"/>
              </a:ext>
            </a:extLst>
          </p:cNvPr>
          <p:cNvSpPr/>
          <p:nvPr/>
        </p:nvSpPr>
        <p:spPr>
          <a:xfrm>
            <a:off x="6219050" y="2942196"/>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sp>
        <p:nvSpPr>
          <p:cNvPr id="27" name="Rectangle 26">
            <a:extLst>
              <a:ext uri="{FF2B5EF4-FFF2-40B4-BE49-F238E27FC236}">
                <a16:creationId xmlns:a16="http://schemas.microsoft.com/office/drawing/2014/main" id="{E938732B-347E-4303-8A8B-071FB9C2023D}"/>
              </a:ext>
            </a:extLst>
          </p:cNvPr>
          <p:cNvSpPr/>
          <p:nvPr/>
        </p:nvSpPr>
        <p:spPr>
          <a:xfrm>
            <a:off x="6219050" y="1477261"/>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1</a:t>
            </a:r>
          </a:p>
        </p:txBody>
      </p:sp>
      <p:cxnSp>
        <p:nvCxnSpPr>
          <p:cNvPr id="29" name="Connector: Curved 28">
            <a:extLst>
              <a:ext uri="{FF2B5EF4-FFF2-40B4-BE49-F238E27FC236}">
                <a16:creationId xmlns:a16="http://schemas.microsoft.com/office/drawing/2014/main" id="{74F5EF49-411F-4446-9DD1-26D22E55C7EB}"/>
              </a:ext>
            </a:extLst>
          </p:cNvPr>
          <p:cNvCxnSpPr>
            <a:stCxn id="4" idx="3"/>
            <a:endCxn id="12" idx="1"/>
          </p:cNvCxnSpPr>
          <p:nvPr/>
        </p:nvCxnSpPr>
        <p:spPr>
          <a:xfrm>
            <a:off x="3195765" y="453439"/>
            <a:ext cx="539234" cy="1282972"/>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8E272FA-F1DC-43A9-849F-531F0F72B571}"/>
              </a:ext>
            </a:extLst>
          </p:cNvPr>
          <p:cNvCxnSpPr>
            <a:cxnSpLocks/>
            <a:stCxn id="5" idx="3"/>
            <a:endCxn id="81" idx="1"/>
          </p:cNvCxnSpPr>
          <p:nvPr/>
        </p:nvCxnSpPr>
        <p:spPr>
          <a:xfrm flipH="1">
            <a:off x="1543459" y="1489961"/>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Connector: Curved 32">
            <a:extLst>
              <a:ext uri="{FF2B5EF4-FFF2-40B4-BE49-F238E27FC236}">
                <a16:creationId xmlns:a16="http://schemas.microsoft.com/office/drawing/2014/main" id="{29838571-1C23-4AA6-A5EC-C7738A5BF7F6}"/>
              </a:ext>
            </a:extLst>
          </p:cNvPr>
          <p:cNvCxnSpPr>
            <a:cxnSpLocks/>
            <a:stCxn id="12" idx="3"/>
            <a:endCxn id="27" idx="1"/>
          </p:cNvCxnSpPr>
          <p:nvPr/>
        </p:nvCxnSpPr>
        <p:spPr>
          <a:xfrm>
            <a:off x="5302542" y="1736411"/>
            <a:ext cx="916508" cy="12700"/>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97440C2-00DA-460A-BA3C-E52DE81E68D0}"/>
              </a:ext>
            </a:extLst>
          </p:cNvPr>
          <p:cNvCxnSpPr>
            <a:cxnSpLocks/>
            <a:stCxn id="25" idx="3"/>
            <a:endCxn id="26" idx="1"/>
          </p:cNvCxnSpPr>
          <p:nvPr/>
        </p:nvCxnSpPr>
        <p:spPr>
          <a:xfrm>
            <a:off x="5499539" y="3055388"/>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9" name="Connector: Curved 38">
            <a:extLst>
              <a:ext uri="{FF2B5EF4-FFF2-40B4-BE49-F238E27FC236}">
                <a16:creationId xmlns:a16="http://schemas.microsoft.com/office/drawing/2014/main" id="{154636C2-8F28-4CEF-BD63-0A6175B25D1D}"/>
              </a:ext>
            </a:extLst>
          </p:cNvPr>
          <p:cNvCxnSpPr>
            <a:cxnSpLocks/>
            <a:stCxn id="12" idx="3"/>
            <a:endCxn id="25" idx="0"/>
          </p:cNvCxnSpPr>
          <p:nvPr/>
        </p:nvCxnSpPr>
        <p:spPr>
          <a:xfrm flipH="1">
            <a:off x="4715768" y="1736411"/>
            <a:ext cx="586774" cy="1059827"/>
          </a:xfrm>
          <a:prstGeom prst="curvedConnector4">
            <a:avLst>
              <a:gd name="adj1" fmla="val -38959"/>
              <a:gd name="adj2" fmla="val 62226"/>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43" name="Connector: Curved 42">
            <a:extLst>
              <a:ext uri="{FF2B5EF4-FFF2-40B4-BE49-F238E27FC236}">
                <a16:creationId xmlns:a16="http://schemas.microsoft.com/office/drawing/2014/main" id="{CFCACE52-B23F-4B50-8C67-CC23E7172146}"/>
              </a:ext>
            </a:extLst>
          </p:cNvPr>
          <p:cNvCxnSpPr>
            <a:cxnSpLocks/>
            <a:stCxn id="19" idx="3"/>
            <a:endCxn id="25" idx="1"/>
          </p:cNvCxnSpPr>
          <p:nvPr/>
        </p:nvCxnSpPr>
        <p:spPr>
          <a:xfrm flipH="1" flipV="1">
            <a:off x="3931996" y="3055388"/>
            <a:ext cx="525810" cy="1324320"/>
          </a:xfrm>
          <a:prstGeom prst="curvedConnector5">
            <a:avLst>
              <a:gd name="adj1" fmla="val -43476"/>
              <a:gd name="adj2" fmla="val 50000"/>
              <a:gd name="adj3" fmla="val 143476"/>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419BFBF0-5AE2-4FF2-A9CC-3E69DACA4A7B}"/>
              </a:ext>
            </a:extLst>
          </p:cNvPr>
          <p:cNvCxnSpPr>
            <a:cxnSpLocks/>
            <a:stCxn id="6" idx="3"/>
            <a:endCxn id="19" idx="1"/>
          </p:cNvCxnSpPr>
          <p:nvPr/>
        </p:nvCxnSpPr>
        <p:spPr>
          <a:xfrm>
            <a:off x="1935972" y="4379708"/>
            <a:ext cx="954291" cy="127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135F7FB-CE46-4655-9A1C-3BC7EA484240}"/>
              </a:ext>
            </a:extLst>
          </p:cNvPr>
          <p:cNvSpPr txBox="1"/>
          <p:nvPr/>
        </p:nvSpPr>
        <p:spPr>
          <a:xfrm>
            <a:off x="8300533" y="329105"/>
            <a:ext cx="3135366" cy="7694414"/>
          </a:xfrm>
          <a:prstGeom prst="rect">
            <a:avLst/>
          </a:prstGeom>
          <a:noFill/>
        </p:spPr>
        <p:txBody>
          <a:bodyPr wrap="square" rtlCol="0">
            <a:spAutoFit/>
          </a:bodyPr>
          <a:lstStyle/>
          <a:p>
            <a:r>
              <a:rPr lang="en-US" dirty="0"/>
              <a:t>Issues:</a:t>
            </a:r>
          </a:p>
          <a:p>
            <a:pPr marL="342900" indent="-342900">
              <a:buFont typeface="+mj-lt"/>
              <a:buAutoNum type="arabicPeriod"/>
            </a:pPr>
            <a:r>
              <a:rPr lang="en-US" sz="1400" dirty="0"/>
              <a:t>How packets are sent to nodes inside the network. (always broadcasting?). Routing strategy (simple, </a:t>
            </a:r>
            <a:r>
              <a:rPr lang="en-US" sz="1400" b="1" dirty="0"/>
              <a:t>every packet exactly knows the path it need to follow</a:t>
            </a:r>
            <a:r>
              <a:rPr lang="en-US" sz="1400" dirty="0"/>
              <a:t>)</a:t>
            </a:r>
          </a:p>
          <a:p>
            <a:pPr marL="342900" indent="-342900">
              <a:buFont typeface="+mj-lt"/>
              <a:buAutoNum type="arabicPeriod"/>
            </a:pPr>
            <a:r>
              <a:rPr lang="en-US" sz="1400" dirty="0"/>
              <a:t>Addressing (standard </a:t>
            </a:r>
            <a:r>
              <a:rPr lang="en-US" sz="1400" dirty="0" err="1"/>
              <a:t>ip</a:t>
            </a:r>
            <a:r>
              <a:rPr lang="en-US" sz="1400" dirty="0"/>
              <a:t> or numeric id)</a:t>
            </a:r>
          </a:p>
          <a:p>
            <a:pPr marL="342900" indent="-342900">
              <a:buFont typeface="+mj-lt"/>
              <a:buAutoNum type="arabicPeriod"/>
            </a:pPr>
            <a:r>
              <a:rPr lang="en-US" sz="1400" dirty="0"/>
              <a:t>If sender2’s bottleneck is node 2, and client1’s bottleneck is node 1, we probably cannot replace node 2 by a random TTL value assignment. If we are only interested in the path of client1, the node simulation on its path depends on the intersection of other paths.</a:t>
            </a:r>
          </a:p>
          <a:p>
            <a:pPr marL="342900" indent="-342900">
              <a:buFont typeface="+mj-lt"/>
              <a:buAutoNum type="arabicPeriod"/>
            </a:pPr>
            <a:r>
              <a:rPr lang="en-US" sz="1400" dirty="0"/>
              <a:t>Data in flight is not only packets sent by clients and servers, but also the duplicate packets.</a:t>
            </a:r>
          </a:p>
          <a:p>
            <a:pPr marL="342900" indent="-342900">
              <a:buFont typeface="+mj-lt"/>
              <a:buAutoNum type="arabicPeriod"/>
            </a:pPr>
            <a:endParaRPr lang="en-US" sz="1400" dirty="0"/>
          </a:p>
          <a:p>
            <a:pPr marL="342900" indent="-342900">
              <a:buFont typeface="+mj-lt"/>
              <a:buAutoNum type="arabicPeriod"/>
            </a:pPr>
            <a:r>
              <a:rPr lang="en-US" sz="1400" dirty="0"/>
              <a:t>Number of outstanding packets. NO ACK strategy now.</a:t>
            </a:r>
          </a:p>
          <a:p>
            <a:pPr marL="342900" indent="-342900">
              <a:buFont typeface="+mj-lt"/>
              <a:buAutoNum type="arabicPeriod"/>
            </a:pPr>
            <a:r>
              <a:rPr lang="en-US" sz="1400" dirty="0"/>
              <a:t>Throughput and latency of each node</a:t>
            </a:r>
          </a:p>
          <a:p>
            <a:pPr marL="342900" indent="-342900">
              <a:buFont typeface="+mj-lt"/>
              <a:buAutoNum type="arabicPeriod"/>
            </a:pPr>
            <a:r>
              <a:rPr lang="en-US" sz="1400" dirty="0"/>
              <a:t>Length of each queue</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Node:</a:t>
            </a:r>
          </a:p>
          <a:p>
            <a:pPr marL="342900" indent="-342900">
              <a:buAutoNum type="arabicPeriod"/>
            </a:pPr>
            <a:r>
              <a:rPr lang="en-US" sz="1400" dirty="0"/>
              <a:t>queue: hold incoming data</a:t>
            </a:r>
          </a:p>
          <a:p>
            <a:pPr marL="342900" indent="-342900">
              <a:buAutoNum type="arabicPeriod"/>
            </a:pPr>
            <a:r>
              <a:rPr lang="en-US" sz="1400" dirty="0"/>
              <a:t>Another queue to hold data in transmission to simulate transmission delay</a:t>
            </a:r>
          </a:p>
          <a:p>
            <a:pPr marL="342900" indent="-342900">
              <a:buAutoNum type="arabicPeriod"/>
            </a:pPr>
            <a:r>
              <a:rPr lang="en-US" sz="1400" dirty="0"/>
              <a:t>Delivery rate</a:t>
            </a:r>
          </a:p>
          <a:p>
            <a:pPr marL="342900" indent="-342900">
              <a:buAutoNum type="arabicPeriod"/>
            </a:pPr>
            <a:r>
              <a:rPr lang="en-US" sz="1400" dirty="0"/>
              <a:t>List of connected nodes, clients, servers</a:t>
            </a:r>
          </a:p>
        </p:txBody>
      </p:sp>
      <p:sp>
        <p:nvSpPr>
          <p:cNvPr id="62" name="TextBox 61">
            <a:extLst>
              <a:ext uri="{FF2B5EF4-FFF2-40B4-BE49-F238E27FC236}">
                <a16:creationId xmlns:a16="http://schemas.microsoft.com/office/drawing/2014/main" id="{61F84C61-D179-495B-AD8C-F8E6EC64B809}"/>
              </a:ext>
            </a:extLst>
          </p:cNvPr>
          <p:cNvSpPr txBox="1"/>
          <p:nvPr/>
        </p:nvSpPr>
        <p:spPr>
          <a:xfrm>
            <a:off x="5084801" y="1422308"/>
            <a:ext cx="198780" cy="307777"/>
          </a:xfrm>
          <a:prstGeom prst="rect">
            <a:avLst/>
          </a:prstGeom>
          <a:noFill/>
        </p:spPr>
        <p:txBody>
          <a:bodyPr wrap="square" rtlCol="0">
            <a:spAutoFit/>
          </a:bodyPr>
          <a:lstStyle/>
          <a:p>
            <a:r>
              <a:rPr lang="en-US" sz="1400" dirty="0"/>
              <a:t>1</a:t>
            </a:r>
          </a:p>
        </p:txBody>
      </p:sp>
      <p:grpSp>
        <p:nvGrpSpPr>
          <p:cNvPr id="73" name="Group 72">
            <a:extLst>
              <a:ext uri="{FF2B5EF4-FFF2-40B4-BE49-F238E27FC236}">
                <a16:creationId xmlns:a16="http://schemas.microsoft.com/office/drawing/2014/main" id="{AC6D1191-E861-4604-BD33-55ED92ACAC11}"/>
              </a:ext>
            </a:extLst>
          </p:cNvPr>
          <p:cNvGrpSpPr/>
          <p:nvPr/>
        </p:nvGrpSpPr>
        <p:grpSpPr>
          <a:xfrm>
            <a:off x="3931996" y="2742482"/>
            <a:ext cx="1567543" cy="572056"/>
            <a:chOff x="3867735" y="2577041"/>
            <a:chExt cx="1567543" cy="572056"/>
          </a:xfrm>
        </p:grpSpPr>
        <p:grpSp>
          <p:nvGrpSpPr>
            <p:cNvPr id="20" name="Group 19">
              <a:extLst>
                <a:ext uri="{FF2B5EF4-FFF2-40B4-BE49-F238E27FC236}">
                  <a16:creationId xmlns:a16="http://schemas.microsoft.com/office/drawing/2014/main" id="{E8063543-7C36-4C5D-9248-CF87CFF89C17}"/>
                </a:ext>
              </a:extLst>
            </p:cNvPr>
            <p:cNvGrpSpPr/>
            <p:nvPr/>
          </p:nvGrpSpPr>
          <p:grpSpPr>
            <a:xfrm>
              <a:off x="3867735" y="2630797"/>
              <a:ext cx="1567543" cy="518300"/>
              <a:chOff x="5874072" y="1759973"/>
              <a:chExt cx="1567543" cy="518300"/>
            </a:xfrm>
          </p:grpSpPr>
          <p:sp>
            <p:nvSpPr>
              <p:cNvPr id="21" name="Rectangle 20">
                <a:extLst>
                  <a:ext uri="{FF2B5EF4-FFF2-40B4-BE49-F238E27FC236}">
                    <a16:creationId xmlns:a16="http://schemas.microsoft.com/office/drawing/2014/main" id="{F9707818-242F-4C06-91CA-01AAA9981587}"/>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C7EA3183-D23C-4A59-A021-83B0F467B48A}"/>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6EEA34F-ADB8-41C1-97FE-D7CFF14E50E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8224CAFF-E9CB-4E73-B11D-295BF8C03434}"/>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5964BC-AD45-4187-B276-CB08C910F52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63" name="TextBox 62">
              <a:extLst>
                <a:ext uri="{FF2B5EF4-FFF2-40B4-BE49-F238E27FC236}">
                  <a16:creationId xmlns:a16="http://schemas.microsoft.com/office/drawing/2014/main" id="{25AFFA42-0A80-401D-BE37-BBEC97BE7B42}"/>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sp>
        <p:nvSpPr>
          <p:cNvPr id="64" name="TextBox 63">
            <a:extLst>
              <a:ext uri="{FF2B5EF4-FFF2-40B4-BE49-F238E27FC236}">
                <a16:creationId xmlns:a16="http://schemas.microsoft.com/office/drawing/2014/main" id="{F99C3079-66C3-491F-BDA5-2AA8D43FAA45}"/>
              </a:ext>
            </a:extLst>
          </p:cNvPr>
          <p:cNvSpPr txBox="1"/>
          <p:nvPr/>
        </p:nvSpPr>
        <p:spPr>
          <a:xfrm>
            <a:off x="4238834" y="4061564"/>
            <a:ext cx="198780" cy="307777"/>
          </a:xfrm>
          <a:prstGeom prst="rect">
            <a:avLst/>
          </a:prstGeom>
          <a:noFill/>
        </p:spPr>
        <p:txBody>
          <a:bodyPr wrap="square" rtlCol="0">
            <a:spAutoFit/>
          </a:bodyPr>
          <a:lstStyle/>
          <a:p>
            <a:r>
              <a:rPr lang="en-US" sz="1400" dirty="0"/>
              <a:t>4</a:t>
            </a:r>
          </a:p>
        </p:txBody>
      </p:sp>
      <p:grpSp>
        <p:nvGrpSpPr>
          <p:cNvPr id="74" name="Group 73">
            <a:extLst>
              <a:ext uri="{FF2B5EF4-FFF2-40B4-BE49-F238E27FC236}">
                <a16:creationId xmlns:a16="http://schemas.microsoft.com/office/drawing/2014/main" id="{B683B1A4-71F4-4ABC-926D-EC6AEF70A254}"/>
              </a:ext>
            </a:extLst>
          </p:cNvPr>
          <p:cNvGrpSpPr/>
          <p:nvPr/>
        </p:nvGrpSpPr>
        <p:grpSpPr>
          <a:xfrm>
            <a:off x="1543459" y="2393854"/>
            <a:ext cx="1567543" cy="572056"/>
            <a:chOff x="3867735" y="2577041"/>
            <a:chExt cx="1567543" cy="572056"/>
          </a:xfrm>
        </p:grpSpPr>
        <p:grpSp>
          <p:nvGrpSpPr>
            <p:cNvPr id="75" name="Group 74">
              <a:extLst>
                <a:ext uri="{FF2B5EF4-FFF2-40B4-BE49-F238E27FC236}">
                  <a16:creationId xmlns:a16="http://schemas.microsoft.com/office/drawing/2014/main" id="{4A4332C4-6A01-4A78-A9D2-41289AE76AB9}"/>
                </a:ext>
              </a:extLst>
            </p:cNvPr>
            <p:cNvGrpSpPr/>
            <p:nvPr/>
          </p:nvGrpSpPr>
          <p:grpSpPr>
            <a:xfrm>
              <a:off x="3867735" y="2630797"/>
              <a:ext cx="1567543" cy="518300"/>
              <a:chOff x="5874072" y="1759973"/>
              <a:chExt cx="1567543" cy="518300"/>
            </a:xfrm>
          </p:grpSpPr>
          <p:sp>
            <p:nvSpPr>
              <p:cNvPr id="77" name="Rectangle 76">
                <a:extLst>
                  <a:ext uri="{FF2B5EF4-FFF2-40B4-BE49-F238E27FC236}">
                    <a16:creationId xmlns:a16="http://schemas.microsoft.com/office/drawing/2014/main" id="{3D398AFA-8B8C-4B5C-B550-0BAD160E08B6}"/>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C43A26AC-9213-4833-9A76-A4E9CD89DA46}"/>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0610379A-783B-4A30-BFCD-8D373BBA6DC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0" name="Arrow: Right 79">
                <a:extLst>
                  <a:ext uri="{FF2B5EF4-FFF2-40B4-BE49-F238E27FC236}">
                    <a16:creationId xmlns:a16="http://schemas.microsoft.com/office/drawing/2014/main" id="{467B5D15-F32B-4286-95C4-C73293193597}"/>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B9A1F-6CF6-4FA7-8E75-499F92F1289D}"/>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2D8B0BEF-F99F-42C7-8891-E9E0B627DA47}"/>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84" name="Connector: Curved 83">
            <a:extLst>
              <a:ext uri="{FF2B5EF4-FFF2-40B4-BE49-F238E27FC236}">
                <a16:creationId xmlns:a16="http://schemas.microsoft.com/office/drawing/2014/main" id="{D71F1468-9275-4A7A-AF15-839BA18BD59D}"/>
              </a:ext>
            </a:extLst>
          </p:cNvPr>
          <p:cNvCxnSpPr>
            <a:cxnSpLocks/>
            <a:stCxn id="81" idx="3"/>
            <a:endCxn id="12" idx="1"/>
          </p:cNvCxnSpPr>
          <p:nvPr/>
        </p:nvCxnSpPr>
        <p:spPr>
          <a:xfrm flipV="1">
            <a:off x="3111002" y="1736411"/>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198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10871</TotalTime>
  <Words>2090</Words>
  <Application>Microsoft Office PowerPoint</Application>
  <PresentationFormat>Widescreen</PresentationFormat>
  <Paragraphs>374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Simple control system</vt:lpstr>
      <vt:lpstr>Packet level sim</vt:lpstr>
      <vt:lpstr>NS3</vt:lpstr>
      <vt:lpstr>What does a sender know about traffic?</vt:lpstr>
      <vt:lpstr>What is the goal RTT (=Actual RTProp?)</vt:lpstr>
      <vt:lpstr>BBR </vt:lpstr>
      <vt:lpstr>PowerPoint Presentation</vt:lpstr>
      <vt:lpstr>A path</vt:lpstr>
      <vt:lpstr>Modeling Transmission delay between two nodes</vt:lpstr>
      <vt:lpstr>Path mechanism</vt:lpstr>
      <vt:lpstr>Uncontrolled Thread-based simulation</vt:lpstr>
      <vt:lpstr>Uncontrolled Simulation </vt:lpstr>
      <vt:lpstr>Controlled Simulation</vt:lpstr>
      <vt:lpstr>Delivery mechanism</vt:lpstr>
      <vt:lpstr>Model with Event Queue</vt:lpstr>
      <vt:lpstr>Transmission delay in MS</vt:lpstr>
      <vt:lpstr>Where there will be no queuing</vt:lpstr>
      <vt:lpstr>Experimental plan</vt:lpstr>
      <vt:lpstr>Visualisation</vt:lpstr>
      <vt:lpstr>Experimental Setups</vt:lpstr>
      <vt:lpstr>Impact of delivery rate (node 2 at 2000/s)</vt:lpstr>
      <vt:lpstr>Impact of delivery rate (node 2 at 500/s)</vt:lpstr>
      <vt:lpstr>Impact of exploration when power increases.</vt:lpstr>
      <vt:lpstr>Impact of initial max_outstanding packets</vt:lpstr>
      <vt:lpstr>RTT estimation and policy update cycles</vt:lpstr>
      <vt:lpstr>Interesting observations for 100 max outstanding packets with delivery rate 1.5k both clients</vt:lpstr>
      <vt:lpstr>Client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131</cp:revision>
  <dcterms:created xsi:type="dcterms:W3CDTF">2021-01-26T00:56:09Z</dcterms:created>
  <dcterms:modified xsi:type="dcterms:W3CDTF">2021-04-19T22:42:02Z</dcterms:modified>
</cp:coreProperties>
</file>