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2/22/2021</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2/22/2021</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557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a:t>
            </a:r>
            <a:r>
              <a:rPr lang="en-US"/>
              <a:t>own thread (or just a path)</a:t>
            </a:r>
            <a:endParaRPr lang="en-US" dirty="0"/>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p:txBody>
          <a:bodyPr>
            <a:normAutofit lnSpcReduction="10000"/>
          </a:bodyPr>
          <a:lstStyle/>
          <a:p>
            <a:r>
              <a:rPr lang="en-US" dirty="0"/>
              <a:t>A path thread transports data from the client to the server through a set of nodes.</a:t>
            </a:r>
          </a:p>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immediately acknowledges the packets.</a:t>
            </a:r>
          </a:p>
        </p:txBody>
      </p:sp>
    </p:spTree>
    <p:extLst>
      <p:ext uri="{BB962C8B-B14F-4D97-AF65-F5344CB8AC3E}">
        <p14:creationId xmlns:p14="http://schemas.microsoft.com/office/powerpoint/2010/main" val="28935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Uncontrolled 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normAutofit lnSpcReduction="10000"/>
          </a:bodyPr>
          <a:lstStyle/>
          <a:p>
            <a:r>
              <a:rPr lang="en-US" dirty="0"/>
              <a:t>Each node, client, and server has their own threads and runs asynchronously. </a:t>
            </a:r>
          </a:p>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r>
              <a:rPr lang="en-US" dirty="0"/>
              <a:t>Controlled Simulation</a:t>
            </a:r>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r>
              <a:rPr lang="en-US" dirty="0"/>
              <a:t>Simulation algorithm ensures all the nodes, clients and server runs based on synchronized time-steps. All the calculations for a timestep must be completed before the next timestep begins.</a:t>
            </a:r>
          </a:p>
        </p:txBody>
      </p:sp>
    </p:spTree>
    <p:extLst>
      <p:ext uri="{BB962C8B-B14F-4D97-AF65-F5344CB8AC3E}">
        <p14:creationId xmlns:p14="http://schemas.microsoft.com/office/powerpoint/2010/main" val="255631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DDFE-8797-4BF9-94BB-67E7381177A9}"/>
              </a:ext>
            </a:extLst>
          </p:cNvPr>
          <p:cNvSpPr>
            <a:spLocks noGrp="1"/>
          </p:cNvSpPr>
          <p:nvPr>
            <p:ph type="title"/>
          </p:nvPr>
        </p:nvSpPr>
        <p:spPr/>
        <p:txBody>
          <a:bodyPr/>
          <a:lstStyle/>
          <a:p>
            <a:r>
              <a:rPr lang="en-US" dirty="0"/>
              <a:t>Delivery mechanism</a:t>
            </a:r>
          </a:p>
        </p:txBody>
      </p:sp>
      <p:sp>
        <p:nvSpPr>
          <p:cNvPr id="3" name="Content Placeholder 2">
            <a:extLst>
              <a:ext uri="{FF2B5EF4-FFF2-40B4-BE49-F238E27FC236}">
                <a16:creationId xmlns:a16="http://schemas.microsoft.com/office/drawing/2014/main" id="{A7DE9BE2-E908-4A2A-8B30-BF0121953300}"/>
              </a:ext>
            </a:extLst>
          </p:cNvPr>
          <p:cNvSpPr>
            <a:spLocks noGrp="1"/>
          </p:cNvSpPr>
          <p:nvPr>
            <p:ph idx="1"/>
          </p:nvPr>
        </p:nvSpPr>
        <p:spPr>
          <a:xfrm>
            <a:off x="838200" y="1825625"/>
            <a:ext cx="5962095" cy="4351338"/>
          </a:xfrm>
        </p:spPr>
        <p:txBody>
          <a:bodyPr>
            <a:normAutofit/>
          </a:bodyPr>
          <a:lstStyle/>
          <a:p>
            <a:r>
              <a:rPr lang="en-US" sz="1400" dirty="0"/>
              <a:t>A previous node calls </a:t>
            </a:r>
            <a:r>
              <a:rPr lang="en-US" sz="1400" dirty="0" err="1"/>
              <a:t>onIncomingPacket</a:t>
            </a:r>
            <a:r>
              <a:rPr lang="en-US" sz="1400" dirty="0"/>
              <a:t> of the next node to deliver the packet.</a:t>
            </a:r>
          </a:p>
          <a:p>
            <a:r>
              <a:rPr lang="en-US" sz="1400" dirty="0"/>
              <a:t>When a packet arrives at a node:</a:t>
            </a:r>
          </a:p>
          <a:p>
            <a:pPr lvl="1"/>
            <a:r>
              <a:rPr lang="en-US" sz="1400" dirty="0"/>
              <a:t>It joins the queue</a:t>
            </a:r>
          </a:p>
          <a:p>
            <a:pPr lvl="1"/>
            <a:r>
              <a:rPr lang="en-US" sz="1400" dirty="0"/>
              <a:t>Packets </a:t>
            </a:r>
            <a:r>
              <a:rPr lang="en-US" sz="1400" dirty="0" err="1"/>
              <a:t>curNode</a:t>
            </a:r>
            <a:r>
              <a:rPr lang="en-US" sz="1400" dirty="0"/>
              <a:t> and </a:t>
            </a:r>
            <a:r>
              <a:rPr lang="en-US" sz="1400" dirty="0" err="1"/>
              <a:t>nextNode</a:t>
            </a:r>
            <a:r>
              <a:rPr lang="en-US" sz="1400" dirty="0"/>
              <a:t> (using the path object) is updated</a:t>
            </a:r>
          </a:p>
          <a:p>
            <a:pPr lvl="1"/>
            <a:r>
              <a:rPr lang="en-US" sz="1400" dirty="0"/>
              <a:t>Does nothing else.</a:t>
            </a:r>
          </a:p>
          <a:p>
            <a:pPr lvl="1"/>
            <a:endParaRPr lang="en-US" sz="1400" dirty="0"/>
          </a:p>
          <a:p>
            <a:r>
              <a:rPr lang="en-US" sz="1400" dirty="0"/>
              <a:t>On each simulation step:</a:t>
            </a:r>
          </a:p>
          <a:p>
            <a:pPr lvl="1"/>
            <a:r>
              <a:rPr lang="en-US" sz="1400" dirty="0"/>
              <a:t>Put some packets from the queue to the pipe constraint by the delivery rate of the node.</a:t>
            </a:r>
          </a:p>
          <a:p>
            <a:pPr lvl="1"/>
            <a:r>
              <a:rPr lang="en-US" sz="1400" dirty="0"/>
              <a:t>When a packet joins the pipe, its </a:t>
            </a:r>
            <a:r>
              <a:rPr lang="en-US" sz="1400" dirty="0" err="1"/>
              <a:t>nodeLeaveAt</a:t>
            </a:r>
            <a:r>
              <a:rPr lang="en-US" sz="1400" dirty="0"/>
              <a:t> is updated by the current timestep and delay of the transmission between </a:t>
            </a:r>
            <a:r>
              <a:rPr lang="en-US" sz="1400" dirty="0" err="1"/>
              <a:t>currentNode</a:t>
            </a:r>
            <a:r>
              <a:rPr lang="en-US" sz="1400" dirty="0"/>
              <a:t> and </a:t>
            </a:r>
            <a:r>
              <a:rPr lang="en-US" sz="1400" dirty="0" err="1"/>
              <a:t>destinationNode</a:t>
            </a:r>
            <a:r>
              <a:rPr lang="en-US" sz="1400" dirty="0"/>
              <a:t>.</a:t>
            </a:r>
          </a:p>
          <a:p>
            <a:pPr lvl="1"/>
            <a:r>
              <a:rPr lang="en-US" sz="1400" dirty="0"/>
              <a:t>Remove packets from pipe, which have </a:t>
            </a:r>
            <a:r>
              <a:rPr lang="en-US" sz="1400" dirty="0" err="1"/>
              <a:t>nodeLeaveAt</a:t>
            </a:r>
            <a:r>
              <a:rPr lang="en-US" sz="1400" dirty="0"/>
              <a:t> is &lt;= timestep, and send to destination nodes </a:t>
            </a:r>
          </a:p>
          <a:p>
            <a:pPr lvl="1"/>
            <a:endParaRPr lang="en-US" sz="1400" dirty="0"/>
          </a:p>
        </p:txBody>
      </p:sp>
      <p:grpSp>
        <p:nvGrpSpPr>
          <p:cNvPr id="4" name="Group 3">
            <a:extLst>
              <a:ext uri="{FF2B5EF4-FFF2-40B4-BE49-F238E27FC236}">
                <a16:creationId xmlns:a16="http://schemas.microsoft.com/office/drawing/2014/main" id="{D65B9C6E-E39C-431E-B86E-3C6307DA93D3}"/>
              </a:ext>
            </a:extLst>
          </p:cNvPr>
          <p:cNvGrpSpPr/>
          <p:nvPr/>
        </p:nvGrpSpPr>
        <p:grpSpPr>
          <a:xfrm>
            <a:off x="8955069" y="1825625"/>
            <a:ext cx="1567543" cy="518300"/>
            <a:chOff x="5874072" y="1759973"/>
            <a:chExt cx="1567543" cy="518300"/>
          </a:xfrm>
        </p:grpSpPr>
        <p:sp>
          <p:nvSpPr>
            <p:cNvPr id="5" name="Rectangle 4">
              <a:extLst>
                <a:ext uri="{FF2B5EF4-FFF2-40B4-BE49-F238E27FC236}">
                  <a16:creationId xmlns:a16="http://schemas.microsoft.com/office/drawing/2014/main" id="{24D7D4A2-4C77-4E96-B529-0E8B7A993F8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852EA1D-8E25-4E7D-8B15-015B3F4D3B3B}"/>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174242A-6E7E-4FCA-9B2E-B2FC955B56D9}"/>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A37D5CB8-F98F-43F3-A912-CAC0C34A3DC6}"/>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2C224A-F386-46AE-8445-BA441CF7B9B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F524F74C-1787-4AF5-8D0E-3DB2EE4A5660}"/>
              </a:ext>
            </a:extLst>
          </p:cNvPr>
          <p:cNvSpPr txBox="1"/>
          <p:nvPr/>
        </p:nvSpPr>
        <p:spPr>
          <a:xfrm>
            <a:off x="8167456" y="1027906"/>
            <a:ext cx="1074198" cy="369332"/>
          </a:xfrm>
          <a:prstGeom prst="rect">
            <a:avLst/>
          </a:prstGeom>
          <a:noFill/>
        </p:spPr>
        <p:txBody>
          <a:bodyPr wrap="square" rtlCol="0">
            <a:spAutoFit/>
          </a:bodyPr>
          <a:lstStyle/>
          <a:p>
            <a:r>
              <a:rPr lang="en-US" dirty="0"/>
              <a:t>queue</a:t>
            </a:r>
          </a:p>
        </p:txBody>
      </p:sp>
      <p:sp>
        <p:nvSpPr>
          <p:cNvPr id="11" name="TextBox 10">
            <a:extLst>
              <a:ext uri="{FF2B5EF4-FFF2-40B4-BE49-F238E27FC236}">
                <a16:creationId xmlns:a16="http://schemas.microsoft.com/office/drawing/2014/main" id="{EA294256-5526-42F1-9AB3-7D5D9FC38219}"/>
              </a:ext>
            </a:extLst>
          </p:cNvPr>
          <p:cNvSpPr txBox="1"/>
          <p:nvPr/>
        </p:nvSpPr>
        <p:spPr>
          <a:xfrm>
            <a:off x="10099124" y="1018604"/>
            <a:ext cx="1468480" cy="369332"/>
          </a:xfrm>
          <a:prstGeom prst="rect">
            <a:avLst/>
          </a:prstGeom>
          <a:noFill/>
        </p:spPr>
        <p:txBody>
          <a:bodyPr wrap="square" rtlCol="0">
            <a:spAutoFit/>
          </a:bodyPr>
          <a:lstStyle/>
          <a:p>
            <a:r>
              <a:rPr lang="en-US" dirty="0"/>
              <a:t>Pipe/wire</a:t>
            </a:r>
          </a:p>
        </p:txBody>
      </p:sp>
      <p:cxnSp>
        <p:nvCxnSpPr>
          <p:cNvPr id="13" name="Straight Arrow Connector 12">
            <a:extLst>
              <a:ext uri="{FF2B5EF4-FFF2-40B4-BE49-F238E27FC236}">
                <a16:creationId xmlns:a16="http://schemas.microsoft.com/office/drawing/2014/main" id="{D710A05A-3BC1-4861-88BF-D381C98304A5}"/>
              </a:ext>
            </a:extLst>
          </p:cNvPr>
          <p:cNvCxnSpPr>
            <a:stCxn id="10" idx="2"/>
            <a:endCxn id="6" idx="0"/>
          </p:cNvCxnSpPr>
          <p:nvPr/>
        </p:nvCxnSpPr>
        <p:spPr>
          <a:xfrm>
            <a:off x="8704555" y="1397238"/>
            <a:ext cx="664172" cy="50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E40866-BECA-47E6-9B44-B2FBE3408F87}"/>
              </a:ext>
            </a:extLst>
          </p:cNvPr>
          <p:cNvCxnSpPr>
            <a:cxnSpLocks/>
          </p:cNvCxnSpPr>
          <p:nvPr/>
        </p:nvCxnSpPr>
        <p:spPr>
          <a:xfrm flipH="1">
            <a:off x="10153201" y="1387936"/>
            <a:ext cx="512474" cy="64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02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11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1DEC-9C9F-4990-BD0D-66AF656B129A}"/>
              </a:ext>
            </a:extLst>
          </p:cNvPr>
          <p:cNvSpPr>
            <a:spLocks noGrp="1"/>
          </p:cNvSpPr>
          <p:nvPr>
            <p:ph type="title"/>
          </p:nvPr>
        </p:nvSpPr>
        <p:spPr/>
        <p:txBody>
          <a:bodyPr/>
          <a:lstStyle/>
          <a:p>
            <a:r>
              <a:rPr lang="en-US" dirty="0"/>
              <a:t>Packet level sim</a:t>
            </a:r>
          </a:p>
        </p:txBody>
      </p:sp>
      <p:sp>
        <p:nvSpPr>
          <p:cNvPr id="3" name="Content Placeholder 2">
            <a:extLst>
              <a:ext uri="{FF2B5EF4-FFF2-40B4-BE49-F238E27FC236}">
                <a16:creationId xmlns:a16="http://schemas.microsoft.com/office/drawing/2014/main" id="{1891DBD6-5CFE-4569-A923-B26D6878C78B}"/>
              </a:ext>
            </a:extLst>
          </p:cNvPr>
          <p:cNvSpPr>
            <a:spLocks noGrp="1"/>
          </p:cNvSpPr>
          <p:nvPr>
            <p:ph idx="1"/>
          </p:nvPr>
        </p:nvSpPr>
        <p:spPr/>
        <p:txBody>
          <a:bodyPr/>
          <a:lstStyle/>
          <a:p>
            <a:r>
              <a:rPr lang="en-US" dirty="0"/>
              <a:t>Multi-node network.</a:t>
            </a:r>
          </a:p>
        </p:txBody>
      </p:sp>
    </p:spTree>
    <p:extLst>
      <p:ext uri="{BB962C8B-B14F-4D97-AF65-F5344CB8AC3E}">
        <p14:creationId xmlns:p14="http://schemas.microsoft.com/office/powerpoint/2010/main" val="123738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68C-DCDB-44C8-94AE-55B9D9247B2A}"/>
              </a:ext>
            </a:extLst>
          </p:cNvPr>
          <p:cNvSpPr>
            <a:spLocks noGrp="1"/>
          </p:cNvSpPr>
          <p:nvPr>
            <p:ph type="title"/>
          </p:nvPr>
        </p:nvSpPr>
        <p:spPr/>
        <p:txBody>
          <a:bodyPr/>
          <a:lstStyle/>
          <a:p>
            <a:r>
              <a:rPr lang="en-US" dirty="0"/>
              <a:t>NS3</a:t>
            </a:r>
          </a:p>
        </p:txBody>
      </p:sp>
      <p:sp>
        <p:nvSpPr>
          <p:cNvPr id="3" name="Content Placeholder 2">
            <a:extLst>
              <a:ext uri="{FF2B5EF4-FFF2-40B4-BE49-F238E27FC236}">
                <a16:creationId xmlns:a16="http://schemas.microsoft.com/office/drawing/2014/main" id="{ABB93275-C4B1-4CE1-A2F4-A08CAD61C6AA}"/>
              </a:ext>
            </a:extLst>
          </p:cNvPr>
          <p:cNvSpPr>
            <a:spLocks noGrp="1"/>
          </p:cNvSpPr>
          <p:nvPr>
            <p:ph idx="1"/>
          </p:nvPr>
        </p:nvSpPr>
        <p:spPr/>
        <p:txBody>
          <a:bodyPr/>
          <a:lstStyle/>
          <a:p>
            <a:r>
              <a:rPr lang="en-US" dirty="0"/>
              <a:t>Do the </a:t>
            </a:r>
            <a:r>
              <a:rPr lang="en-US"/>
              <a:t>same operations on NS3</a:t>
            </a:r>
          </a:p>
        </p:txBody>
      </p:sp>
    </p:spTree>
    <p:extLst>
      <p:ext uri="{BB962C8B-B14F-4D97-AF65-F5344CB8AC3E}">
        <p14:creationId xmlns:p14="http://schemas.microsoft.com/office/powerpoint/2010/main" val="29920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909</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Simple control system</vt:lpstr>
      <vt:lpstr>Packet level sim</vt:lpstr>
      <vt:lpstr>NS3</vt:lpstr>
      <vt:lpstr>What does a sender know about traffic?</vt:lpstr>
      <vt:lpstr>What is the goal RTT (=Actual RTProp?)</vt:lpstr>
      <vt:lpstr>BBR </vt:lpstr>
      <vt:lpstr>PowerPoint Presentation</vt:lpstr>
      <vt:lpstr>A path</vt:lpstr>
      <vt:lpstr>Thread-based simulation</vt:lpstr>
      <vt:lpstr>Path mechanism</vt:lpstr>
      <vt:lpstr>Uncontrolled Simulation </vt:lpstr>
      <vt:lpstr>Controlled Simulation</vt:lpstr>
      <vt:lpstr>Delivery mechanism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64</cp:revision>
  <dcterms:created xsi:type="dcterms:W3CDTF">2021-01-26T00:56:09Z</dcterms:created>
  <dcterms:modified xsi:type="dcterms:W3CDTF">2021-02-22T23:37:27Z</dcterms:modified>
</cp:coreProperties>
</file>