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257" r:id="rId4"/>
    <p:sldId id="330" r:id="rId5"/>
    <p:sldId id="331" r:id="rId6"/>
    <p:sldId id="332" r:id="rId7"/>
    <p:sldId id="333" r:id="rId8"/>
    <p:sldId id="364" r:id="rId9"/>
    <p:sldId id="359" r:id="rId10"/>
    <p:sldId id="361" r:id="rId11"/>
    <p:sldId id="360" r:id="rId12"/>
    <p:sldId id="362" r:id="rId13"/>
    <p:sldId id="334" r:id="rId14"/>
    <p:sldId id="363" r:id="rId15"/>
    <p:sldId id="336" r:id="rId16"/>
    <p:sldId id="278" r:id="rId17"/>
    <p:sldId id="339" r:id="rId18"/>
    <p:sldId id="340" r:id="rId19"/>
    <p:sldId id="341" r:id="rId20"/>
    <p:sldId id="345" r:id="rId21"/>
    <p:sldId id="365" r:id="rId22"/>
    <p:sldId id="367" r:id="rId23"/>
    <p:sldId id="366" r:id="rId24"/>
    <p:sldId id="370" r:id="rId25"/>
    <p:sldId id="368" r:id="rId26"/>
    <p:sldId id="371" r:id="rId27"/>
    <p:sldId id="347" r:id="rId28"/>
    <p:sldId id="292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90"/>
    <p:restoredTop sz="94631"/>
  </p:normalViewPr>
  <p:slideViewPr>
    <p:cSldViewPr snapToObjects="1" showGuides="1">
      <p:cViewPr varScale="1">
        <p:scale>
          <a:sx n="115" d="100"/>
          <a:sy n="115" d="100"/>
        </p:scale>
        <p:origin x="208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7706-88AE-1A44-B55B-EC1C2E045BA1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6B38F59E-848C-4246-9BBF-2E13C5EF0F4D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6 March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DB7B24-BCAB-BE45-8684-F9DBEA217931}" type="datetime3">
              <a:rPr lang="en-US" smtClean="0"/>
              <a:t>6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C57DE5-E26E-C749-B0CF-78126AF87632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D3A8FC4B-49E5-004D-A573-ADC7192B7D48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VAMC Pittsburgh Modernization User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endParaRPr lang="en-US" dirty="0"/>
          </a:p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7C23-E8DD-B14E-8FD0-C45A72BC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42ED-8402-434C-865D-648A2D6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2E1B-D3A2-724A-8686-BD14A82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3315B-A5D1-2C47-85B5-55B40617F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41" y="240012"/>
            <a:ext cx="4828478" cy="46634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8506E-3812-FB49-A4A1-65EFB3CD3BE5}"/>
              </a:ext>
            </a:extLst>
          </p:cNvPr>
          <p:cNvSpPr/>
          <p:nvPr/>
        </p:nvSpPr>
        <p:spPr>
          <a:xfrm>
            <a:off x="440472" y="404696"/>
            <a:ext cx="352192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“You are having some issues with your hearing and want to know if your clinic has specialists that provide care for</a:t>
            </a:r>
            <a:r>
              <a:rPr lang="en-US" b="1" dirty="0"/>
              <a:t> hearing issues.”</a:t>
            </a:r>
          </a:p>
          <a:p>
            <a:endParaRPr lang="en-US" b="1" dirty="0"/>
          </a:p>
          <a:p>
            <a:r>
              <a:rPr lang="en-US" b="1" dirty="0"/>
              <a:t>Overall Score - 7</a:t>
            </a:r>
          </a:p>
        </p:txBody>
      </p:sp>
    </p:spTree>
    <p:extLst>
      <p:ext uri="{BB962C8B-B14F-4D97-AF65-F5344CB8AC3E}">
        <p14:creationId xmlns:p14="http://schemas.microsoft.com/office/powerpoint/2010/main" val="403787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7C23-E8DD-B14E-8FD0-C45A72BC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42ED-8402-434C-865D-648A2D6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2E1B-D3A2-724A-8686-BD14A82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3315B-A5D1-2C47-85B5-55B40617F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2393"/>
            <a:ext cx="5444119" cy="48286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8506E-3812-FB49-A4A1-65EFB3CD3BE5}"/>
              </a:ext>
            </a:extLst>
          </p:cNvPr>
          <p:cNvSpPr/>
          <p:nvPr/>
        </p:nvSpPr>
        <p:spPr>
          <a:xfrm>
            <a:off x="440472" y="404696"/>
            <a:ext cx="352192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“Where would you look to find the </a:t>
            </a:r>
            <a:r>
              <a:rPr lang="en-US" b="1" dirty="0"/>
              <a:t>visiting hours </a:t>
            </a:r>
            <a:r>
              <a:rPr lang="en-US" dirty="0"/>
              <a:t>for your VA clinic?”</a:t>
            </a:r>
          </a:p>
          <a:p>
            <a:endParaRPr lang="en-US" dirty="0"/>
          </a:p>
          <a:p>
            <a:r>
              <a:rPr lang="en-US" b="1" dirty="0"/>
              <a:t>Overall Score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confirmed that some things are working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6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AB08CA-1E12-254B-AF22-E34A0E2C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Veterans correctly used the “Locations and Services” label</a:t>
            </a:r>
          </a:p>
          <a:p>
            <a:r>
              <a:rPr lang="en-US" dirty="0"/>
              <a:t>The Facility page was found consistently and was not a distractor</a:t>
            </a:r>
          </a:p>
          <a:p>
            <a:r>
              <a:rPr lang="en-US" dirty="0"/>
              <a:t>”News and Events” was not a distractor for top tasks</a:t>
            </a:r>
          </a:p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6C3E0A-28BD-E04B-B696-9C2DB973FB58}"/>
              </a:ext>
            </a:extLst>
          </p:cNvPr>
          <p:cNvSpPr txBox="1">
            <a:spLocks/>
          </p:cNvSpPr>
          <p:nvPr/>
        </p:nvSpPr>
        <p:spPr>
          <a:xfrm>
            <a:off x="457200" y="219306"/>
            <a:ext cx="7543800" cy="266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all" spc="50" baseline="0">
                <a:solidFill>
                  <a:schemeClr val="bg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12624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few clear things to work 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6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AB08CA-1E12-254B-AF22-E34A0E2C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Crosslink the Health Services and Patient and Family Services Pages</a:t>
            </a:r>
          </a:p>
          <a:p>
            <a:r>
              <a:rPr lang="en-US" dirty="0"/>
              <a:t>Provide access to appointment scheduling and enrollment in the “About Us” section</a:t>
            </a:r>
          </a:p>
          <a:p>
            <a:r>
              <a:rPr lang="en-US" dirty="0"/>
              <a:t>Change the label for either “About Us” or ”Working with Us” to reduce confusion</a:t>
            </a:r>
          </a:p>
          <a:p>
            <a:r>
              <a:rPr lang="en-US" dirty="0"/>
              <a:t>The events list needs to linked on the local facility pages</a:t>
            </a:r>
          </a:p>
          <a:p>
            <a:r>
              <a:rPr lang="en-US" dirty="0"/>
              <a:t>Link to visiting hours on the ”Contact Us”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5E9353C-1589-574D-8506-4906601E312D}"/>
              </a:ext>
            </a:extLst>
          </p:cNvPr>
          <p:cNvSpPr txBox="1">
            <a:spLocks/>
          </p:cNvSpPr>
          <p:nvPr/>
        </p:nvSpPr>
        <p:spPr>
          <a:xfrm>
            <a:off x="457200" y="247650"/>
            <a:ext cx="7543800" cy="266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 cap="all" spc="50" baseline="0">
                <a:solidFill>
                  <a:schemeClr val="bg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9694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/>
          </a:bodyPr>
          <a:lstStyle/>
          <a:p>
            <a:r>
              <a:rPr lang="en-US" dirty="0"/>
              <a:t>Did we reach our goals for this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191"/>
            <a:ext cx="8153400" cy="3484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many first clicks go to the primary “Locations and Services” section.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70% Average, working well</a:t>
            </a:r>
            <a:endParaRPr lang="en-US" dirty="0"/>
          </a:p>
          <a:p>
            <a:r>
              <a:rPr lang="en-US" dirty="0"/>
              <a:t>Are any of the labels distractors?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Yes, particularly Health Services and Patient and Family Services</a:t>
            </a:r>
          </a:p>
          <a:p>
            <a:r>
              <a:rPr lang="en-US" dirty="0"/>
              <a:t>Are the labels “Our Locations”, “Health Services”, and “Patient and Family Services” working as we intended them to?</a:t>
            </a:r>
          </a:p>
          <a:p>
            <a:pPr lvl="1"/>
            <a:r>
              <a:rPr lang="en-US" dirty="0"/>
              <a:t>Our Locations </a:t>
            </a:r>
            <a:r>
              <a:rPr lang="en-US" dirty="0">
                <a:solidFill>
                  <a:schemeClr val="accent1"/>
                </a:solidFill>
              </a:rPr>
              <a:t>– Yes</a:t>
            </a:r>
          </a:p>
          <a:p>
            <a:pPr lvl="1"/>
            <a:r>
              <a:rPr lang="en-US" dirty="0"/>
              <a:t>Health Services </a:t>
            </a:r>
            <a:r>
              <a:rPr lang="en-US" dirty="0">
                <a:solidFill>
                  <a:schemeClr val="accent1"/>
                </a:solidFill>
              </a:rPr>
              <a:t>- No </a:t>
            </a:r>
          </a:p>
          <a:p>
            <a:pPr lvl="1"/>
            <a:r>
              <a:rPr lang="en-US" dirty="0"/>
              <a:t>Patient and Family Services -</a:t>
            </a:r>
            <a:r>
              <a:rPr lang="en-US" dirty="0">
                <a:solidFill>
                  <a:schemeClr val="accent1"/>
                </a:solidFill>
              </a:rPr>
              <a:t> No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259657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Now?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need to make updates to our left navigation and implement crosslinking. Additional tree testing and usability sessions are needed to verify the new IA works for Veterans.</a:t>
            </a:r>
          </a:p>
        </p:txBody>
      </p:sp>
    </p:spTree>
    <p:extLst>
      <p:ext uri="{BB962C8B-B14F-4D97-AF65-F5344CB8AC3E}">
        <p14:creationId xmlns:p14="http://schemas.microsoft.com/office/powerpoint/2010/main" val="115884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2 – Services Listing Card Sort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0488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Our goal was understand if our Service buckets make sense to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Are services consistently sorted into the three buckets?</a:t>
            </a:r>
          </a:p>
          <a:p>
            <a:pPr lvl="1"/>
            <a:r>
              <a:rPr lang="en-US" dirty="0"/>
              <a:t>Health services</a:t>
            </a:r>
          </a:p>
          <a:p>
            <a:pPr lvl="1"/>
            <a:r>
              <a:rPr lang="en-US" dirty="0"/>
              <a:t>Patient and family services</a:t>
            </a:r>
          </a:p>
          <a:p>
            <a:pPr lvl="1"/>
            <a:r>
              <a:rPr lang="en-US" dirty="0"/>
              <a:t>Locations and services (aka Facility Services)</a:t>
            </a:r>
          </a:p>
          <a:p>
            <a:r>
              <a:rPr lang="en-US" dirty="0"/>
              <a:t>Which services are most difficult to sort?</a:t>
            </a:r>
          </a:p>
          <a:p>
            <a:r>
              <a:rPr lang="en-US" dirty="0"/>
              <a:t>Do we need to make any updates to the buckets or service labels?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3231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Veterans showed us which of the buckets they expected to find the Service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Created a closed card sort in Optimal Workshop</a:t>
            </a:r>
          </a:p>
          <a:p>
            <a:pPr lvl="1"/>
            <a:r>
              <a:rPr lang="en-US" dirty="0"/>
              <a:t>44 cards, each participant sorted 15</a:t>
            </a:r>
          </a:p>
          <a:p>
            <a:pPr lvl="1"/>
            <a:r>
              <a:rPr lang="en-US" dirty="0"/>
              <a:t>3 categories</a:t>
            </a:r>
          </a:p>
          <a:p>
            <a:r>
              <a:rPr lang="en-US" dirty="0"/>
              <a:t>Distributed to 5k Veterans via </a:t>
            </a:r>
            <a:r>
              <a:rPr lang="en-US" dirty="0" err="1"/>
              <a:t>MyHealtheVet</a:t>
            </a:r>
            <a:r>
              <a:rPr lang="en-US" dirty="0"/>
              <a:t> mailing list</a:t>
            </a:r>
          </a:p>
          <a:p>
            <a:r>
              <a:rPr lang="en-US" dirty="0"/>
              <a:t>Received 348 responses (Feb 26 – Mar 1)</a:t>
            </a:r>
          </a:p>
          <a:p>
            <a:r>
              <a:rPr lang="en-US" dirty="0"/>
              <a:t>98% Veterans, several spouses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88150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A7786A-F384-8C47-8EC7-D50E0FF1F4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4612"/>
            <a:ext cx="8229600" cy="3647575"/>
          </a:xfrm>
        </p:spPr>
      </p:pic>
    </p:spTree>
    <p:extLst>
      <p:ext uri="{BB962C8B-B14F-4D97-AF65-F5344CB8AC3E}">
        <p14:creationId xmlns:p14="http://schemas.microsoft.com/office/powerpoint/2010/main" val="69494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F1BE01-E78D-8D45-9FFF-919906A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01816389"/>
              </p:ext>
            </p:extLst>
          </p:nvPr>
        </p:nvGraphicFramePr>
        <p:xfrm>
          <a:off x="457200" y="1276350"/>
          <a:ext cx="4994276" cy="111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:a16="http://schemas.microsoft.com/office/drawing/2014/main" val="186776584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1 </a:t>
                      </a:r>
                      <a:r>
                        <a:rPr lang="mr-IN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Navigation Tree Test</a:t>
                      </a: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713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2 </a:t>
                      </a:r>
                      <a:r>
                        <a:rPr lang="mr-IN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–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Services Listing Card Sort  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96546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We gathered feedback from hundreds of Veterans about our plans for a new experience on VAMC Pittsburgh.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 of how frequently Veterans sorted the services into our planned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/>
              <a:t>Health services (21 cards) – averaged 78%</a:t>
            </a:r>
          </a:p>
          <a:p>
            <a:r>
              <a:rPr lang="en-US" b="1" dirty="0"/>
              <a:t>Patient and family services (15 cards) – averaged 50%</a:t>
            </a:r>
          </a:p>
          <a:p>
            <a:r>
              <a:rPr lang="en-US" b="1" dirty="0"/>
              <a:t>Locations and services (8 cards) – averaged 63%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88515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1502-8004-A54E-8C1D-E54C57C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6C52FC-55C3-8243-8200-55262EF1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330200"/>
            <a:ext cx="8864600" cy="44831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D1470-F815-B24F-B717-DCA34A7B9C24}"/>
              </a:ext>
            </a:extLst>
          </p:cNvPr>
          <p:cNvCxnSpPr/>
          <p:nvPr/>
        </p:nvCxnSpPr>
        <p:spPr>
          <a:xfrm>
            <a:off x="139700" y="4629150"/>
            <a:ext cx="886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ame 18">
            <a:extLst>
              <a:ext uri="{FF2B5EF4-FFF2-40B4-BE49-F238E27FC236}">
                <a16:creationId xmlns:a16="http://schemas.microsoft.com/office/drawing/2014/main" id="{F89DBA7E-74E7-974D-B15E-BFFD45E807C7}"/>
              </a:ext>
            </a:extLst>
          </p:cNvPr>
          <p:cNvSpPr/>
          <p:nvPr/>
        </p:nvSpPr>
        <p:spPr>
          <a:xfrm>
            <a:off x="5181600" y="330200"/>
            <a:ext cx="1828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1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892076-BC37-B048-8E4B-59B4B9C1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939800"/>
            <a:ext cx="8864600" cy="3263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1502-8004-A54E-8C1D-E54C57C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D1470-F815-B24F-B717-DCA34A7B9C24}"/>
              </a:ext>
            </a:extLst>
          </p:cNvPr>
          <p:cNvCxnSpPr/>
          <p:nvPr/>
        </p:nvCxnSpPr>
        <p:spPr>
          <a:xfrm>
            <a:off x="139700" y="2190750"/>
            <a:ext cx="886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52237A1D-F79B-FB4B-8215-0980A9BE4618}"/>
              </a:ext>
            </a:extLst>
          </p:cNvPr>
          <p:cNvSpPr/>
          <p:nvPr/>
        </p:nvSpPr>
        <p:spPr>
          <a:xfrm>
            <a:off x="3276600" y="939800"/>
            <a:ext cx="1828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1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AF84D-8753-664D-AE9E-9F2F7E5F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51000"/>
            <a:ext cx="8864600" cy="1841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1502-8004-A54E-8C1D-E54C57C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CD1470-F815-B24F-B717-DCA34A7B9C24}"/>
              </a:ext>
            </a:extLst>
          </p:cNvPr>
          <p:cNvCxnSpPr/>
          <p:nvPr/>
        </p:nvCxnSpPr>
        <p:spPr>
          <a:xfrm>
            <a:off x="139700" y="2876550"/>
            <a:ext cx="8864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3A0B0AF-4F5C-2B4C-BB8E-8035D9CEC4EF}"/>
              </a:ext>
            </a:extLst>
          </p:cNvPr>
          <p:cNvSpPr/>
          <p:nvPr/>
        </p:nvSpPr>
        <p:spPr>
          <a:xfrm>
            <a:off x="7086600" y="1657350"/>
            <a:ext cx="1828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0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B7ED-2EDB-B848-AF90-7ACB61B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that did not fit neatly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48E4-D7C8-0145-B53A-A2906971E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4190"/>
            <a:ext cx="3962400" cy="34885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Health and Patient/Family</a:t>
            </a:r>
          </a:p>
          <a:p>
            <a:r>
              <a:rPr lang="en-US" dirty="0"/>
              <a:t>Addiction and Substance Abuse</a:t>
            </a:r>
          </a:p>
          <a:p>
            <a:r>
              <a:rPr lang="en-US" dirty="0"/>
              <a:t>Suicide Prevention/VCL</a:t>
            </a:r>
          </a:p>
          <a:p>
            <a:r>
              <a:rPr lang="en-US" dirty="0"/>
              <a:t>Registry Exams</a:t>
            </a:r>
          </a:p>
          <a:p>
            <a:r>
              <a:rPr lang="en-US" dirty="0"/>
              <a:t>Nutrition, Food, Dietary</a:t>
            </a:r>
          </a:p>
          <a:p>
            <a:r>
              <a:rPr lang="en-US" dirty="0"/>
              <a:t>MOVE! Weight Management</a:t>
            </a:r>
          </a:p>
          <a:p>
            <a:r>
              <a:rPr lang="en-US" dirty="0"/>
              <a:t>Women’s Health</a:t>
            </a:r>
          </a:p>
          <a:p>
            <a:r>
              <a:rPr lang="en-US" dirty="0"/>
              <a:t>Low Vision and Blind Rehab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40D82-39E2-C04C-A724-553CFA5D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144190"/>
            <a:ext cx="3962400" cy="34885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Patient/Family and Location</a:t>
            </a:r>
          </a:p>
          <a:p>
            <a:r>
              <a:rPr lang="en-US" dirty="0"/>
              <a:t>Compensated Work Therapy/VR&amp;E</a:t>
            </a:r>
          </a:p>
          <a:p>
            <a:r>
              <a:rPr lang="en-US" dirty="0"/>
              <a:t>MHV Coordinator</a:t>
            </a:r>
          </a:p>
          <a:p>
            <a:r>
              <a:rPr lang="en-US" dirty="0"/>
              <a:t>Veterans Visitor Lodging</a:t>
            </a:r>
          </a:p>
          <a:p>
            <a:r>
              <a:rPr lang="en-US" dirty="0"/>
              <a:t>Wheelchair Mobility</a:t>
            </a:r>
          </a:p>
          <a:p>
            <a:r>
              <a:rPr lang="en-US" dirty="0"/>
              <a:t>Lodging for Patients and Families</a:t>
            </a:r>
          </a:p>
          <a:p>
            <a:r>
              <a:rPr lang="en-US" dirty="0"/>
              <a:t>Visitor Hours and Info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9391B-C8E0-5640-8C19-AA0FDE45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7DE5-E26E-C749-B0CF-78126AF87632}" type="datetime3">
              <a:rPr lang="en-US" smtClean="0"/>
              <a:t>6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747D3-7A8D-7A46-82E4-772A2A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40D6F-8973-B348-983E-F90CE94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24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681EE5-B578-C74B-8550-7FE9A015D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90080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learned that the health services and locations categories work but patient and family does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Health services were consistently sorted accurately</a:t>
            </a:r>
          </a:p>
          <a:p>
            <a:r>
              <a:rPr lang="en-US" dirty="0"/>
              <a:t>Patient and family services were all over the place</a:t>
            </a:r>
          </a:p>
          <a:p>
            <a:r>
              <a:rPr lang="en-US" dirty="0"/>
              <a:t>Locations and services were generally good, although there was overlap with Patient and family</a:t>
            </a:r>
          </a:p>
          <a:p>
            <a:r>
              <a:rPr lang="en-US" dirty="0"/>
              <a:t>Rehabilitation-type services (blind rehab, wheelchair mobility, etc.) are particularly difficult to place</a:t>
            </a:r>
          </a:p>
          <a:p>
            <a:r>
              <a:rPr lang="en-US" dirty="0"/>
              <a:t>Pharmacy belongs everywhere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7743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/>
          </a:bodyPr>
          <a:lstStyle/>
          <a:p>
            <a:r>
              <a:rPr lang="en-US" dirty="0"/>
              <a:t>Did we reach our goals for this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191"/>
            <a:ext cx="8153400" cy="348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services consistently sorted into the three buckets?</a:t>
            </a:r>
          </a:p>
          <a:p>
            <a:pPr lvl="1"/>
            <a:r>
              <a:rPr lang="en-US" dirty="0"/>
              <a:t>Health services </a:t>
            </a:r>
            <a:r>
              <a:rPr lang="en-US" dirty="0">
                <a:solidFill>
                  <a:schemeClr val="accent1"/>
                </a:solidFill>
              </a:rPr>
              <a:t>- Yes</a:t>
            </a:r>
          </a:p>
          <a:p>
            <a:pPr lvl="1"/>
            <a:r>
              <a:rPr lang="en-US" dirty="0"/>
              <a:t>Patient and family services </a:t>
            </a:r>
            <a:r>
              <a:rPr lang="en-US" dirty="0">
                <a:solidFill>
                  <a:schemeClr val="accent1"/>
                </a:solidFill>
              </a:rPr>
              <a:t>- No</a:t>
            </a:r>
          </a:p>
          <a:p>
            <a:pPr lvl="1"/>
            <a:r>
              <a:rPr lang="en-US" dirty="0"/>
              <a:t>Locations and services (aka Facility Services) </a:t>
            </a:r>
            <a:r>
              <a:rPr lang="en-US" dirty="0">
                <a:solidFill>
                  <a:schemeClr val="accent1"/>
                </a:solidFill>
              </a:rPr>
              <a:t>- No</a:t>
            </a:r>
          </a:p>
          <a:p>
            <a:r>
              <a:rPr lang="en-US" dirty="0"/>
              <a:t>Which services are most difficult to sort?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Patient and family services, Pharmacy</a:t>
            </a:r>
          </a:p>
          <a:p>
            <a:r>
              <a:rPr lang="en-US" dirty="0"/>
              <a:t>Do we need to make any updates to the buckets or service labels?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Yes, we need to address the major miscategorized services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4055505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Now?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learned a lot about how Veterans view these services. We need to move services to their most commonly placed location and find ways to crosslink for the most difficult services to sort.</a:t>
            </a:r>
          </a:p>
        </p:txBody>
      </p:sp>
    </p:spTree>
    <p:extLst>
      <p:ext uri="{BB962C8B-B14F-4D97-AF65-F5344CB8AC3E}">
        <p14:creationId xmlns:p14="http://schemas.microsoft.com/office/powerpoint/2010/main" val="1266334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Jeff Barnes with questions:</a:t>
            </a:r>
          </a:p>
          <a:p>
            <a:r>
              <a:rPr lang="en-US" dirty="0"/>
              <a:t>jeffrey.barnes4@va.gov</a:t>
            </a:r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1 – Navigation Tree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216321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Our goal was to assess whether our planned left navigation allowed Veterans clear access paths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How many first clicks go to the primary “Locations and Services” section. </a:t>
            </a:r>
          </a:p>
          <a:p>
            <a:r>
              <a:rPr lang="en-US" dirty="0"/>
              <a:t>Are any of the labels distractors?</a:t>
            </a:r>
          </a:p>
          <a:p>
            <a:r>
              <a:rPr lang="en-US" dirty="0"/>
              <a:t>Are the labels “Our Locations”, “Health Services”, and “Patient and Family Services” working as we intended them to?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Study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5915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asked Veterans where they would go to accomplish top VAMC website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/>
              <a:t>Created an tree test in Optimal Workshop</a:t>
            </a:r>
          </a:p>
          <a:p>
            <a:pPr lvl="1"/>
            <a:r>
              <a:rPr lang="en-US" dirty="0"/>
              <a:t>13 top tasks, each participant saw 10</a:t>
            </a:r>
          </a:p>
          <a:p>
            <a:pPr lvl="1"/>
            <a:r>
              <a:rPr lang="en-US" dirty="0"/>
              <a:t>Distributed to 5k Veterans via </a:t>
            </a:r>
            <a:r>
              <a:rPr lang="en-US" dirty="0" err="1"/>
              <a:t>MyHealtheVet</a:t>
            </a:r>
            <a:r>
              <a:rPr lang="en-US" dirty="0"/>
              <a:t> mailing list</a:t>
            </a:r>
          </a:p>
          <a:p>
            <a:r>
              <a:rPr lang="en-US" dirty="0"/>
              <a:t>Received 211 responses (Feb 8 - 11)</a:t>
            </a:r>
          </a:p>
          <a:p>
            <a:r>
              <a:rPr lang="en-US" dirty="0"/>
              <a:t>98% Veterans, a few spouses and caregivers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00800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24" y="247650"/>
            <a:ext cx="6370151" cy="4381500"/>
          </a:xfrm>
        </p:spPr>
      </p:pic>
    </p:spTree>
    <p:extLst>
      <p:ext uri="{BB962C8B-B14F-4D97-AF65-F5344CB8AC3E}">
        <p14:creationId xmlns:p14="http://schemas.microsoft.com/office/powerpoint/2010/main" val="78168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>
            <a:normAutofit/>
          </a:bodyPr>
          <a:lstStyle/>
          <a:p>
            <a:r>
              <a:rPr lang="en-US" dirty="0"/>
              <a:t>Overall, the navigation needs a little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191"/>
            <a:ext cx="8153400" cy="3484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task success was 45% across the 13 tasks (target is 60% or higher)</a:t>
            </a:r>
          </a:p>
          <a:p>
            <a:r>
              <a:rPr lang="en-US" dirty="0"/>
              <a:t>Veterans looked for almost everything under “Health Services”</a:t>
            </a:r>
          </a:p>
          <a:p>
            <a:pPr lvl="1"/>
            <a:r>
              <a:rPr lang="en-US" dirty="0"/>
              <a:t>Examples: Patient Advocate, Enroll in HC, Billing, Women Veteran Care</a:t>
            </a:r>
          </a:p>
          <a:p>
            <a:r>
              <a:rPr lang="en-US" dirty="0"/>
              <a:t>There was significant confusion between “Health Services” and “Patient and Family Services”</a:t>
            </a:r>
          </a:p>
          <a:p>
            <a:r>
              <a:rPr lang="en-US" dirty="0"/>
              <a:t>Veterans went to “Locations and Services” first 70% of the time (correctly)</a:t>
            </a:r>
          </a:p>
          <a:p>
            <a:r>
              <a:rPr lang="en-US" dirty="0"/>
              <a:t>The “Working with Us” label was a big distractor for the about-type tasks. </a:t>
            </a:r>
          </a:p>
          <a:p>
            <a:pPr lvl="1"/>
            <a:r>
              <a:rPr lang="en-US" dirty="0"/>
              <a:t>Billing (4), Patient Advocate (4)</a:t>
            </a:r>
          </a:p>
          <a:p>
            <a:r>
              <a:rPr lang="en-US" dirty="0"/>
              <a:t>”About Us” was a distractor for a few tasks averaging 10% first click.</a:t>
            </a:r>
          </a:p>
          <a:p>
            <a:r>
              <a:rPr lang="en-US" dirty="0"/>
              <a:t>Tasks that were clearly health-related or non-health tested well</a:t>
            </a:r>
          </a:p>
          <a:p>
            <a:pPr lvl="1"/>
            <a:r>
              <a:rPr lang="en-US" dirty="0"/>
              <a:t>Examples: Hearing Care (7), Primary Care (6), Volunteer (7)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55824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508F3-7E1C-1249-89C3-43833E9A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6 March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BB76B-A79E-3244-890F-FEBF4872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4D6F9-583B-8B4D-AA03-6D628F92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6713E8-119B-2445-B28F-00E8AA3877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47" y="247650"/>
            <a:ext cx="5349505" cy="4381500"/>
          </a:xfrm>
        </p:spPr>
      </p:pic>
    </p:spTree>
    <p:extLst>
      <p:ext uri="{BB962C8B-B14F-4D97-AF65-F5344CB8AC3E}">
        <p14:creationId xmlns:p14="http://schemas.microsoft.com/office/powerpoint/2010/main" val="63168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97C23-E8DD-B14E-8FD0-C45A72BC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42ED-8402-434C-865D-648A2D69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2E1B-D3A2-724A-8686-BD14A82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3315B-A5D1-2C47-85B5-55B40617F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91" y="156958"/>
            <a:ext cx="5367919" cy="49749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8506E-3812-FB49-A4A1-65EFB3CD3BE5}"/>
              </a:ext>
            </a:extLst>
          </p:cNvPr>
          <p:cNvSpPr/>
          <p:nvPr/>
        </p:nvSpPr>
        <p:spPr>
          <a:xfrm>
            <a:off x="440472" y="404696"/>
            <a:ext cx="35219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“You recently separated from service and are ready to </a:t>
            </a:r>
            <a:r>
              <a:rPr lang="en-US" b="1" dirty="0"/>
              <a:t>enroll in VA health care</a:t>
            </a:r>
            <a:r>
              <a:rPr lang="en-US" dirty="0"/>
              <a:t>. Where would you go to do that?”</a:t>
            </a:r>
            <a:br>
              <a:rPr lang="en-US" dirty="0"/>
            </a:br>
            <a:endParaRPr lang="en-US" dirty="0"/>
          </a:p>
          <a:p>
            <a:endParaRPr lang="en-US" b="1" dirty="0"/>
          </a:p>
          <a:p>
            <a:r>
              <a:rPr lang="en-US" b="1" dirty="0"/>
              <a:t>Overall Score - 3</a:t>
            </a:r>
          </a:p>
        </p:txBody>
      </p:sp>
    </p:spTree>
    <p:extLst>
      <p:ext uri="{BB962C8B-B14F-4D97-AF65-F5344CB8AC3E}">
        <p14:creationId xmlns:p14="http://schemas.microsoft.com/office/powerpoint/2010/main" val="1442407389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14561</TotalTime>
  <Words>1153</Words>
  <Application>Microsoft Macintosh PowerPoint</Application>
  <PresentationFormat>On-screen Show (16:9)</PresentationFormat>
  <Paragraphs>183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Avenir</vt:lpstr>
      <vt:lpstr>Avenir Heavy</vt:lpstr>
      <vt:lpstr>Calibri</vt:lpstr>
      <vt:lpstr>Brown Bag Template</vt:lpstr>
      <vt:lpstr>VAMC Pittsburgh Modernization User Research</vt:lpstr>
      <vt:lpstr>Outline</vt:lpstr>
      <vt:lpstr>Study 1 – Navigation Tree Test</vt:lpstr>
      <vt:lpstr>Our goal was to assess whether our planned left navigation allowed Veterans clear access paths.</vt:lpstr>
      <vt:lpstr>We asked Veterans where they would go to accomplish top VAMC website tasks</vt:lpstr>
      <vt:lpstr>PowerPoint Presentation</vt:lpstr>
      <vt:lpstr>Overall, the navigation needs a little work</vt:lpstr>
      <vt:lpstr>PowerPoint Presentation</vt:lpstr>
      <vt:lpstr>PowerPoint Presentation</vt:lpstr>
      <vt:lpstr>PowerPoint Presentation</vt:lpstr>
      <vt:lpstr>PowerPoint Presentation</vt:lpstr>
      <vt:lpstr>We confirmed that some things are working well</vt:lpstr>
      <vt:lpstr>We have a few clear things to work on</vt:lpstr>
      <vt:lpstr>Did we reach our goals for this study?</vt:lpstr>
      <vt:lpstr>What Now?</vt:lpstr>
      <vt:lpstr>Study 2 – Services Listing Card Sort  </vt:lpstr>
      <vt:lpstr>Our goal was understand if our Service buckets make sense to users</vt:lpstr>
      <vt:lpstr>Veterans showed us which of the buckets they expected to find the Service in</vt:lpstr>
      <vt:lpstr>PowerPoint Presentation</vt:lpstr>
      <vt:lpstr>Breakdown of how frequently Veterans sorted the services into our planned categories</vt:lpstr>
      <vt:lpstr>PowerPoint Presentation</vt:lpstr>
      <vt:lpstr>PowerPoint Presentation</vt:lpstr>
      <vt:lpstr>PowerPoint Presentation</vt:lpstr>
      <vt:lpstr>Services that did not fit neatly</vt:lpstr>
      <vt:lpstr>We learned that the health services and locations categories work but patient and family does not</vt:lpstr>
      <vt:lpstr>Did we reach our goals for this study?</vt:lpstr>
      <vt:lpstr>What Now?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Microsoft Office User</cp:lastModifiedBy>
  <cp:revision>381</cp:revision>
  <cp:lastPrinted>2018-02-05T23:05:28Z</cp:lastPrinted>
  <dcterms:created xsi:type="dcterms:W3CDTF">2018-02-02T22:31:38Z</dcterms:created>
  <dcterms:modified xsi:type="dcterms:W3CDTF">2019-03-11T16:00:35Z</dcterms:modified>
</cp:coreProperties>
</file>