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95" r:id="rId3"/>
    <p:sldId id="302" r:id="rId4"/>
    <p:sldId id="303" r:id="rId5"/>
    <p:sldId id="304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4631"/>
  </p:normalViewPr>
  <p:slideViewPr>
    <p:cSldViewPr snapToObjects="1" showGuides="1">
      <p:cViewPr varScale="1">
        <p:scale>
          <a:sx n="175" d="100"/>
          <a:sy n="175" d="100"/>
        </p:scale>
        <p:origin x="1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178FF-F302-E840-9A07-BEC8ABD5BA4D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DD7DC-5F1B-9245-91EA-01488455316B}">
      <dgm:prSet phldrT="[Text]" custT="1"/>
      <dgm:spPr/>
      <dgm:t>
        <a:bodyPr/>
        <a:lstStyle/>
        <a:p>
          <a:r>
            <a:rPr lang="en-US" sz="900" b="1" dirty="0">
              <a:latin typeface="Avenir Book" charset="0"/>
              <a:ea typeface="Avenir Book" charset="0"/>
              <a:cs typeface="Avenir Book" charset="0"/>
            </a:rPr>
            <a:t>Education and Training</a:t>
          </a:r>
          <a:endParaRPr lang="en-US" sz="1200" b="1" dirty="0">
            <a:latin typeface="Avenir Book" charset="0"/>
            <a:ea typeface="Avenir Book" charset="0"/>
            <a:cs typeface="Avenir Book" charset="0"/>
          </a:endParaRPr>
        </a:p>
      </dgm:t>
    </dgm:pt>
    <dgm:pt modelId="{493CD804-89DB-FA46-AE77-864D228BC9D5}" type="parTrans" cxnId="{A47FB066-697A-7F48-94C0-B9CABB55A456}">
      <dgm:prSet/>
      <dgm:spPr/>
      <dgm:t>
        <a:bodyPr/>
        <a:lstStyle/>
        <a:p>
          <a:endParaRPr lang="en-US"/>
        </a:p>
      </dgm:t>
    </dgm:pt>
    <dgm:pt modelId="{EB48B8A1-22EC-EA4F-B3C4-1B57E614D4A6}" type="sibTrans" cxnId="{A47FB066-697A-7F48-94C0-B9CABB55A456}">
      <dgm:prSet/>
      <dgm:spPr/>
      <dgm:t>
        <a:bodyPr/>
        <a:lstStyle/>
        <a:p>
          <a:endParaRPr lang="en-US"/>
        </a:p>
      </dgm:t>
    </dgm:pt>
    <dgm:pt modelId="{355A8E1C-1461-E24C-81EE-C8EBBA2134BC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gm:t>
    </dgm:pt>
    <dgm:pt modelId="{05ED15BD-25DA-C147-A4D9-0C4561DA7A68}" type="parTrans" cxnId="{D21F430B-DA12-8F4F-A585-FC7F7C075DE7}">
      <dgm:prSet/>
      <dgm:spPr/>
      <dgm:t>
        <a:bodyPr/>
        <a:lstStyle/>
        <a:p>
          <a:endParaRPr lang="en-US"/>
        </a:p>
      </dgm:t>
    </dgm:pt>
    <dgm:pt modelId="{73EFB5BC-76BA-7A41-A164-220F1A1DB757}" type="sibTrans" cxnId="{D21F430B-DA12-8F4F-A585-FC7F7C075DE7}">
      <dgm:prSet/>
      <dgm:spPr/>
      <dgm:t>
        <a:bodyPr/>
        <a:lstStyle/>
        <a:p>
          <a:endParaRPr lang="en-US"/>
        </a:p>
      </dgm:t>
    </dgm:pt>
    <dgm:pt modelId="{7DEFB3CD-9FB7-B640-9BF8-2BFC02940B0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gm:t>
    </dgm:pt>
    <dgm:pt modelId="{D1E8498A-4FBD-A647-8753-9D0CD57C3C4A}" type="parTrans" cxnId="{9300ED11-B638-9A44-9010-D985F38EAFCD}">
      <dgm:prSet/>
      <dgm:spPr/>
      <dgm:t>
        <a:bodyPr/>
        <a:lstStyle/>
        <a:p>
          <a:endParaRPr lang="en-US"/>
        </a:p>
      </dgm:t>
    </dgm:pt>
    <dgm:pt modelId="{3029883B-5D45-4C4A-B7B9-CA92106DF002}" type="sibTrans" cxnId="{9300ED11-B638-9A44-9010-D985F38EAFCD}">
      <dgm:prSet/>
      <dgm:spPr/>
      <dgm:t>
        <a:bodyPr/>
        <a:lstStyle/>
        <a:p>
          <a:endParaRPr lang="en-US"/>
        </a:p>
      </dgm:t>
    </dgm:pt>
    <dgm:pt modelId="{6C8812FC-5AA5-2F48-B9E3-90ECFD6D26C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gm:t>
    </dgm:pt>
    <dgm:pt modelId="{F9FFEFFA-F1B6-5543-8079-556B63BFB22B}" type="parTrans" cxnId="{BE294C53-FA6B-FF43-BFDE-BF93B6419E44}">
      <dgm:prSet/>
      <dgm:spPr/>
      <dgm:t>
        <a:bodyPr/>
        <a:lstStyle/>
        <a:p>
          <a:endParaRPr lang="en-US"/>
        </a:p>
      </dgm:t>
    </dgm:pt>
    <dgm:pt modelId="{42337EBE-5D35-FA42-A0C2-92BCE4D41AD4}" type="sibTrans" cxnId="{BE294C53-FA6B-FF43-BFDE-BF93B6419E44}">
      <dgm:prSet/>
      <dgm:spPr/>
      <dgm:t>
        <a:bodyPr/>
        <a:lstStyle/>
        <a:p>
          <a:endParaRPr lang="en-US"/>
        </a:p>
      </dgm:t>
    </dgm:pt>
    <dgm:pt modelId="{B3D0C4D8-DCEE-A547-ABF3-03B2487A01B0}">
      <dgm:prSet phldrT="[Text]"/>
      <dgm:spPr/>
      <dgm:t>
        <a:bodyPr/>
        <a:lstStyle/>
        <a:p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80C9101E-BE1C-3F45-8E71-032C6FD6F1E8}" type="parTrans" cxnId="{62E2A601-A113-2C4F-893F-CE7735BFAD8E}">
      <dgm:prSet/>
      <dgm:spPr/>
      <dgm:t>
        <a:bodyPr/>
        <a:lstStyle/>
        <a:p>
          <a:endParaRPr lang="en-US"/>
        </a:p>
      </dgm:t>
    </dgm:pt>
    <dgm:pt modelId="{4D2C5598-D5AA-9D47-B741-A07C9071F197}" type="sibTrans" cxnId="{62E2A601-A113-2C4F-893F-CE7735BFAD8E}">
      <dgm:prSet/>
      <dgm:spPr/>
      <dgm:t>
        <a:bodyPr/>
        <a:lstStyle/>
        <a:p>
          <a:endParaRPr lang="en-US"/>
        </a:p>
      </dgm:t>
    </dgm:pt>
    <dgm:pt modelId="{BF186813-BEA4-694B-B364-7943AE73EE55}" type="pres">
      <dgm:prSet presAssocID="{C7B178FF-F302-E840-9A07-BEC8ABD5BA4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154FB01-227C-DF46-971B-F9914DF9AAB6}" type="pres">
      <dgm:prSet presAssocID="{CC6DD7DC-5F1B-9245-91EA-01488455316B}" presName="singleCycle" presStyleCnt="0"/>
      <dgm:spPr/>
    </dgm:pt>
    <dgm:pt modelId="{6536E05E-258C-EE49-B734-D1D7749533C6}" type="pres">
      <dgm:prSet presAssocID="{CC6DD7DC-5F1B-9245-91EA-01488455316B}" presName="singleCenter" presStyleLbl="node1" presStyleIdx="0" presStyleCnt="4" custLinFactNeighborX="-49890" custLinFactNeighborY="-28771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974A9386-7A35-3B4F-AF57-E7A3B872F2D1}" type="pres">
      <dgm:prSet presAssocID="{05ED15BD-25DA-C147-A4D9-0C4561DA7A68}" presName="Name56" presStyleLbl="parChTrans1D2" presStyleIdx="0" presStyleCnt="3"/>
      <dgm:spPr/>
    </dgm:pt>
    <dgm:pt modelId="{0112FA14-0E57-A344-B13E-E20A2633ADF8}" type="pres">
      <dgm:prSet presAssocID="{355A8E1C-1461-E24C-81EE-C8EBBA2134BC}" presName="text0" presStyleLbl="node1" presStyleIdx="1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71F6E7E4-747C-E440-B8EA-468849E9C24E}" type="pres">
      <dgm:prSet presAssocID="{D1E8498A-4FBD-A647-8753-9D0CD57C3C4A}" presName="Name56" presStyleLbl="parChTrans1D2" presStyleIdx="1" presStyleCnt="3"/>
      <dgm:spPr/>
    </dgm:pt>
    <dgm:pt modelId="{BE0E6B79-751C-0F46-9C07-C59612C34E41}" type="pres">
      <dgm:prSet presAssocID="{7DEFB3CD-9FB7-B640-9BF8-2BFC02940B07}" presName="text0" presStyleLbl="node1" presStyleIdx="2" presStyleCnt="4" custRadScaleRad="1188" custRadScaleInc="99999">
        <dgm:presLayoutVars>
          <dgm:bulletEnabled val="1"/>
        </dgm:presLayoutVars>
      </dgm:prSet>
      <dgm:spPr>
        <a:prstGeom prst="ellipse">
          <a:avLst/>
        </a:prstGeom>
      </dgm:spPr>
    </dgm:pt>
    <dgm:pt modelId="{412080EB-DD60-D142-8ADD-429837A6A440}" type="pres">
      <dgm:prSet presAssocID="{F9FFEFFA-F1B6-5543-8079-556B63BFB22B}" presName="Name56" presStyleLbl="parChTrans1D2" presStyleIdx="2" presStyleCnt="3"/>
      <dgm:spPr/>
    </dgm:pt>
    <dgm:pt modelId="{64E1175E-36D3-DA45-B180-00689A22D6DB}" type="pres">
      <dgm:prSet presAssocID="{6C8812FC-5AA5-2F48-B9E3-90ECFD6D26CA}" presName="text0" presStyleLbl="node1" presStyleIdx="3" presStyleCnt="4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2E2A601-A113-2C4F-893F-CE7735BFAD8E}" srcId="{C7B178FF-F302-E840-9A07-BEC8ABD5BA4D}" destId="{B3D0C4D8-DCEE-A547-ABF3-03B2487A01B0}" srcOrd="1" destOrd="0" parTransId="{80C9101E-BE1C-3F45-8E71-032C6FD6F1E8}" sibTransId="{4D2C5598-D5AA-9D47-B741-A07C9071F197}"/>
    <dgm:cxn modelId="{D21F430B-DA12-8F4F-A585-FC7F7C075DE7}" srcId="{CC6DD7DC-5F1B-9245-91EA-01488455316B}" destId="{355A8E1C-1461-E24C-81EE-C8EBBA2134BC}" srcOrd="0" destOrd="0" parTransId="{05ED15BD-25DA-C147-A4D9-0C4561DA7A68}" sibTransId="{73EFB5BC-76BA-7A41-A164-220F1A1DB757}"/>
    <dgm:cxn modelId="{9300ED11-B638-9A44-9010-D985F38EAFCD}" srcId="{CC6DD7DC-5F1B-9245-91EA-01488455316B}" destId="{7DEFB3CD-9FB7-B640-9BF8-2BFC02940B07}" srcOrd="1" destOrd="0" parTransId="{D1E8498A-4FBD-A647-8753-9D0CD57C3C4A}" sibTransId="{3029883B-5D45-4C4A-B7B9-CA92106DF002}"/>
    <dgm:cxn modelId="{93D1E721-C256-5548-8EAD-F724960B902B}" type="presOf" srcId="{05ED15BD-25DA-C147-A4D9-0C4561DA7A68}" destId="{974A9386-7A35-3B4F-AF57-E7A3B872F2D1}" srcOrd="0" destOrd="0" presId="urn:microsoft.com/office/officeart/2008/layout/RadialCluster"/>
    <dgm:cxn modelId="{BE294C53-FA6B-FF43-BFDE-BF93B6419E44}" srcId="{CC6DD7DC-5F1B-9245-91EA-01488455316B}" destId="{6C8812FC-5AA5-2F48-B9E3-90ECFD6D26CA}" srcOrd="2" destOrd="0" parTransId="{F9FFEFFA-F1B6-5543-8079-556B63BFB22B}" sibTransId="{42337EBE-5D35-FA42-A0C2-92BCE4D41AD4}"/>
    <dgm:cxn modelId="{67076153-2598-474A-B630-C4FBD8442EBB}" type="presOf" srcId="{6C8812FC-5AA5-2F48-B9E3-90ECFD6D26CA}" destId="{64E1175E-36D3-DA45-B180-00689A22D6DB}" srcOrd="0" destOrd="0" presId="urn:microsoft.com/office/officeart/2008/layout/RadialCluster"/>
    <dgm:cxn modelId="{A47FB066-697A-7F48-94C0-B9CABB55A456}" srcId="{C7B178FF-F302-E840-9A07-BEC8ABD5BA4D}" destId="{CC6DD7DC-5F1B-9245-91EA-01488455316B}" srcOrd="0" destOrd="0" parTransId="{493CD804-89DB-FA46-AE77-864D228BC9D5}" sibTransId="{EB48B8A1-22EC-EA4F-B3C4-1B57E614D4A6}"/>
    <dgm:cxn modelId="{09D1E667-5D9A-FC40-BC15-828A2F9608F8}" type="presOf" srcId="{D1E8498A-4FBD-A647-8753-9D0CD57C3C4A}" destId="{71F6E7E4-747C-E440-B8EA-468849E9C24E}" srcOrd="0" destOrd="0" presId="urn:microsoft.com/office/officeart/2008/layout/RadialCluster"/>
    <dgm:cxn modelId="{7E53C77C-8B24-774D-96D7-50E46F1733E2}" type="presOf" srcId="{7DEFB3CD-9FB7-B640-9BF8-2BFC02940B07}" destId="{BE0E6B79-751C-0F46-9C07-C59612C34E41}" srcOrd="0" destOrd="0" presId="urn:microsoft.com/office/officeart/2008/layout/RadialCluster"/>
    <dgm:cxn modelId="{530EA09D-0067-F24D-9216-1538F37B933C}" type="presOf" srcId="{355A8E1C-1461-E24C-81EE-C8EBBA2134BC}" destId="{0112FA14-0E57-A344-B13E-E20A2633ADF8}" srcOrd="0" destOrd="0" presId="urn:microsoft.com/office/officeart/2008/layout/RadialCluster"/>
    <dgm:cxn modelId="{F13EDCAE-056A-F345-836C-5987B5720345}" type="presOf" srcId="{CC6DD7DC-5F1B-9245-91EA-01488455316B}" destId="{6536E05E-258C-EE49-B734-D1D7749533C6}" srcOrd="0" destOrd="0" presId="urn:microsoft.com/office/officeart/2008/layout/RadialCluster"/>
    <dgm:cxn modelId="{9480ADC1-062F-DE40-9FF8-71A0475A9CCF}" type="presOf" srcId="{F9FFEFFA-F1B6-5543-8079-556B63BFB22B}" destId="{412080EB-DD60-D142-8ADD-429837A6A440}" srcOrd="0" destOrd="0" presId="urn:microsoft.com/office/officeart/2008/layout/RadialCluster"/>
    <dgm:cxn modelId="{8B9AFBDF-BCAE-5046-A288-8C5664B66CA9}" type="presOf" srcId="{C7B178FF-F302-E840-9A07-BEC8ABD5BA4D}" destId="{BF186813-BEA4-694B-B364-7943AE73EE55}" srcOrd="0" destOrd="0" presId="urn:microsoft.com/office/officeart/2008/layout/RadialCluster"/>
    <dgm:cxn modelId="{3793CBC6-29F1-DF4A-BF5F-2DC0F1E0759B}" type="presParOf" srcId="{BF186813-BEA4-694B-B364-7943AE73EE55}" destId="{F154FB01-227C-DF46-971B-F9914DF9AAB6}" srcOrd="0" destOrd="0" presId="urn:microsoft.com/office/officeart/2008/layout/RadialCluster"/>
    <dgm:cxn modelId="{4DF5F305-EC2D-2346-AD92-8C33C973BFF2}" type="presParOf" srcId="{F154FB01-227C-DF46-971B-F9914DF9AAB6}" destId="{6536E05E-258C-EE49-B734-D1D7749533C6}" srcOrd="0" destOrd="0" presId="urn:microsoft.com/office/officeart/2008/layout/RadialCluster"/>
    <dgm:cxn modelId="{1C474197-0E16-6A44-890C-DC049A3BD16F}" type="presParOf" srcId="{F154FB01-227C-DF46-971B-F9914DF9AAB6}" destId="{974A9386-7A35-3B4F-AF57-E7A3B872F2D1}" srcOrd="1" destOrd="0" presId="urn:microsoft.com/office/officeart/2008/layout/RadialCluster"/>
    <dgm:cxn modelId="{72B8183E-D5AA-5A4A-953F-4DBBBD138EC5}" type="presParOf" srcId="{F154FB01-227C-DF46-971B-F9914DF9AAB6}" destId="{0112FA14-0E57-A344-B13E-E20A2633ADF8}" srcOrd="2" destOrd="0" presId="urn:microsoft.com/office/officeart/2008/layout/RadialCluster"/>
    <dgm:cxn modelId="{E4382A8B-DA11-6546-B342-D7FC569AFD5E}" type="presParOf" srcId="{F154FB01-227C-DF46-971B-F9914DF9AAB6}" destId="{71F6E7E4-747C-E440-B8EA-468849E9C24E}" srcOrd="3" destOrd="0" presId="urn:microsoft.com/office/officeart/2008/layout/RadialCluster"/>
    <dgm:cxn modelId="{3F2632E0-14AA-E243-B5C3-5F42D30BDCC0}" type="presParOf" srcId="{F154FB01-227C-DF46-971B-F9914DF9AAB6}" destId="{BE0E6B79-751C-0F46-9C07-C59612C34E41}" srcOrd="4" destOrd="0" presId="urn:microsoft.com/office/officeart/2008/layout/RadialCluster"/>
    <dgm:cxn modelId="{FDAFE860-D2E4-A943-B7CD-DB442B72AB6F}" type="presParOf" srcId="{F154FB01-227C-DF46-971B-F9914DF9AAB6}" destId="{412080EB-DD60-D142-8ADD-429837A6A440}" srcOrd="5" destOrd="0" presId="urn:microsoft.com/office/officeart/2008/layout/RadialCluster"/>
    <dgm:cxn modelId="{2FF90BD9-F30F-AE4F-B206-097C094BF27A}" type="presParOf" srcId="{F154FB01-227C-DF46-971B-F9914DF9AAB6}" destId="{64E1175E-36D3-DA45-B180-00689A22D6D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B178FF-F302-E840-9A07-BEC8ABD5BA4D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DD7DC-5F1B-9245-91EA-01488455316B}">
      <dgm:prSet phldrT="[Text]" custT="1"/>
      <dgm:spPr/>
      <dgm:t>
        <a:bodyPr/>
        <a:lstStyle/>
        <a:p>
          <a:r>
            <a:rPr lang="en-US" sz="900" b="1" dirty="0">
              <a:latin typeface="Avenir Book" charset="0"/>
              <a:ea typeface="Avenir Book" charset="0"/>
              <a:cs typeface="Avenir Book" charset="0"/>
            </a:rPr>
            <a:t>Careers and Employment</a:t>
          </a:r>
          <a:endParaRPr lang="en-US" sz="1100" b="1" dirty="0">
            <a:latin typeface="Avenir Book" charset="0"/>
            <a:ea typeface="Avenir Book" charset="0"/>
            <a:cs typeface="Avenir Book" charset="0"/>
          </a:endParaRPr>
        </a:p>
      </dgm:t>
    </dgm:pt>
    <dgm:pt modelId="{493CD804-89DB-FA46-AE77-864D228BC9D5}" type="parTrans" cxnId="{A47FB066-697A-7F48-94C0-B9CABB55A456}">
      <dgm:prSet/>
      <dgm:spPr/>
      <dgm:t>
        <a:bodyPr/>
        <a:lstStyle/>
        <a:p>
          <a:endParaRPr lang="en-US"/>
        </a:p>
      </dgm:t>
    </dgm:pt>
    <dgm:pt modelId="{EB48B8A1-22EC-EA4F-B3C4-1B57E614D4A6}" type="sibTrans" cxnId="{A47FB066-697A-7F48-94C0-B9CABB55A456}">
      <dgm:prSet/>
      <dgm:spPr/>
      <dgm:t>
        <a:bodyPr/>
        <a:lstStyle/>
        <a:p>
          <a:endParaRPr lang="en-US"/>
        </a:p>
      </dgm:t>
    </dgm:pt>
    <dgm:pt modelId="{355A8E1C-1461-E24C-81EE-C8EBBA2134BC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gm:t>
    </dgm:pt>
    <dgm:pt modelId="{05ED15BD-25DA-C147-A4D9-0C4561DA7A68}" type="parTrans" cxnId="{D21F430B-DA12-8F4F-A585-FC7F7C075DE7}">
      <dgm:prSet/>
      <dgm:spPr/>
      <dgm:t>
        <a:bodyPr/>
        <a:lstStyle/>
        <a:p>
          <a:endParaRPr lang="en-US"/>
        </a:p>
      </dgm:t>
    </dgm:pt>
    <dgm:pt modelId="{73EFB5BC-76BA-7A41-A164-220F1A1DB757}" type="sibTrans" cxnId="{D21F430B-DA12-8F4F-A585-FC7F7C075DE7}">
      <dgm:prSet/>
      <dgm:spPr/>
      <dgm:t>
        <a:bodyPr/>
        <a:lstStyle/>
        <a:p>
          <a:endParaRPr lang="en-US"/>
        </a:p>
      </dgm:t>
    </dgm:pt>
    <dgm:pt modelId="{7DEFB3CD-9FB7-B640-9BF8-2BFC02940B0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gm:t>
    </dgm:pt>
    <dgm:pt modelId="{D1E8498A-4FBD-A647-8753-9D0CD57C3C4A}" type="parTrans" cxnId="{9300ED11-B638-9A44-9010-D985F38EAFCD}">
      <dgm:prSet/>
      <dgm:spPr/>
      <dgm:t>
        <a:bodyPr/>
        <a:lstStyle/>
        <a:p>
          <a:endParaRPr lang="en-US"/>
        </a:p>
      </dgm:t>
    </dgm:pt>
    <dgm:pt modelId="{3029883B-5D45-4C4A-B7B9-CA92106DF002}" type="sibTrans" cxnId="{9300ED11-B638-9A44-9010-D985F38EAFCD}">
      <dgm:prSet/>
      <dgm:spPr/>
      <dgm:t>
        <a:bodyPr/>
        <a:lstStyle/>
        <a:p>
          <a:endParaRPr lang="en-US"/>
        </a:p>
      </dgm:t>
    </dgm:pt>
    <dgm:pt modelId="{6C8812FC-5AA5-2F48-B9E3-90ECFD6D26C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gm:t>
    </dgm:pt>
    <dgm:pt modelId="{F9FFEFFA-F1B6-5543-8079-556B63BFB22B}" type="parTrans" cxnId="{BE294C53-FA6B-FF43-BFDE-BF93B6419E44}">
      <dgm:prSet/>
      <dgm:spPr/>
      <dgm:t>
        <a:bodyPr/>
        <a:lstStyle/>
        <a:p>
          <a:endParaRPr lang="en-US"/>
        </a:p>
      </dgm:t>
    </dgm:pt>
    <dgm:pt modelId="{42337EBE-5D35-FA42-A0C2-92BCE4D41AD4}" type="sibTrans" cxnId="{BE294C53-FA6B-FF43-BFDE-BF93B6419E44}">
      <dgm:prSet/>
      <dgm:spPr/>
      <dgm:t>
        <a:bodyPr/>
        <a:lstStyle/>
        <a:p>
          <a:endParaRPr lang="en-US"/>
        </a:p>
      </dgm:t>
    </dgm:pt>
    <dgm:pt modelId="{B3D0C4D8-DCEE-A547-ABF3-03B2487A01B0}">
      <dgm:prSet phldrT="[Text]"/>
      <dgm:spPr/>
      <dgm:t>
        <a:bodyPr/>
        <a:lstStyle/>
        <a:p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80C9101E-BE1C-3F45-8E71-032C6FD6F1E8}" type="parTrans" cxnId="{62E2A601-A113-2C4F-893F-CE7735BFAD8E}">
      <dgm:prSet/>
      <dgm:spPr/>
      <dgm:t>
        <a:bodyPr/>
        <a:lstStyle/>
        <a:p>
          <a:endParaRPr lang="en-US"/>
        </a:p>
      </dgm:t>
    </dgm:pt>
    <dgm:pt modelId="{4D2C5598-D5AA-9D47-B741-A07C9071F197}" type="sibTrans" cxnId="{62E2A601-A113-2C4F-893F-CE7735BFAD8E}">
      <dgm:prSet/>
      <dgm:spPr/>
      <dgm:t>
        <a:bodyPr/>
        <a:lstStyle/>
        <a:p>
          <a:endParaRPr lang="en-US"/>
        </a:p>
      </dgm:t>
    </dgm:pt>
    <dgm:pt modelId="{BF186813-BEA4-694B-B364-7943AE73EE55}" type="pres">
      <dgm:prSet presAssocID="{C7B178FF-F302-E840-9A07-BEC8ABD5BA4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154FB01-227C-DF46-971B-F9914DF9AAB6}" type="pres">
      <dgm:prSet presAssocID="{CC6DD7DC-5F1B-9245-91EA-01488455316B}" presName="singleCycle" presStyleCnt="0"/>
      <dgm:spPr/>
    </dgm:pt>
    <dgm:pt modelId="{6536E05E-258C-EE49-B734-D1D7749533C6}" type="pres">
      <dgm:prSet presAssocID="{CC6DD7DC-5F1B-9245-91EA-01488455316B}" presName="singleCenter" presStyleLbl="node1" presStyleIdx="0" presStyleCnt="4" custLinFactNeighborX="49115" custLinFactNeighborY="-32801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974A9386-7A35-3B4F-AF57-E7A3B872F2D1}" type="pres">
      <dgm:prSet presAssocID="{05ED15BD-25DA-C147-A4D9-0C4561DA7A68}" presName="Name56" presStyleLbl="parChTrans1D2" presStyleIdx="0" presStyleCnt="3"/>
      <dgm:spPr/>
    </dgm:pt>
    <dgm:pt modelId="{0112FA14-0E57-A344-B13E-E20A2633ADF8}" type="pres">
      <dgm:prSet presAssocID="{355A8E1C-1461-E24C-81EE-C8EBBA2134BC}" presName="text0" presStyleLbl="node1" presStyleIdx="1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71F6E7E4-747C-E440-B8EA-468849E9C24E}" type="pres">
      <dgm:prSet presAssocID="{D1E8498A-4FBD-A647-8753-9D0CD57C3C4A}" presName="Name56" presStyleLbl="parChTrans1D2" presStyleIdx="1" presStyleCnt="3"/>
      <dgm:spPr/>
    </dgm:pt>
    <dgm:pt modelId="{BE0E6B79-751C-0F46-9C07-C59612C34E41}" type="pres">
      <dgm:prSet presAssocID="{7DEFB3CD-9FB7-B640-9BF8-2BFC02940B07}" presName="text0" presStyleLbl="node1" presStyleIdx="2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412080EB-DD60-D142-8ADD-429837A6A440}" type="pres">
      <dgm:prSet presAssocID="{F9FFEFFA-F1B6-5543-8079-556B63BFB22B}" presName="Name56" presStyleLbl="parChTrans1D2" presStyleIdx="2" presStyleCnt="3"/>
      <dgm:spPr/>
    </dgm:pt>
    <dgm:pt modelId="{64E1175E-36D3-DA45-B180-00689A22D6DB}" type="pres">
      <dgm:prSet presAssocID="{6C8812FC-5AA5-2F48-B9E3-90ECFD6D26CA}" presName="text0" presStyleLbl="node1" presStyleIdx="3" presStyleCnt="4" custRadScaleRad="7831" custRadScaleInc="200001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2E2A601-A113-2C4F-893F-CE7735BFAD8E}" srcId="{C7B178FF-F302-E840-9A07-BEC8ABD5BA4D}" destId="{B3D0C4D8-DCEE-A547-ABF3-03B2487A01B0}" srcOrd="1" destOrd="0" parTransId="{80C9101E-BE1C-3F45-8E71-032C6FD6F1E8}" sibTransId="{4D2C5598-D5AA-9D47-B741-A07C9071F197}"/>
    <dgm:cxn modelId="{A090A602-CC09-3547-8DE7-6A37C17FF9B3}" type="presOf" srcId="{F9FFEFFA-F1B6-5543-8079-556B63BFB22B}" destId="{412080EB-DD60-D142-8ADD-429837A6A440}" srcOrd="0" destOrd="0" presId="urn:microsoft.com/office/officeart/2008/layout/RadialCluster"/>
    <dgm:cxn modelId="{D21F430B-DA12-8F4F-A585-FC7F7C075DE7}" srcId="{CC6DD7DC-5F1B-9245-91EA-01488455316B}" destId="{355A8E1C-1461-E24C-81EE-C8EBBA2134BC}" srcOrd="0" destOrd="0" parTransId="{05ED15BD-25DA-C147-A4D9-0C4561DA7A68}" sibTransId="{73EFB5BC-76BA-7A41-A164-220F1A1DB757}"/>
    <dgm:cxn modelId="{9300ED11-B638-9A44-9010-D985F38EAFCD}" srcId="{CC6DD7DC-5F1B-9245-91EA-01488455316B}" destId="{7DEFB3CD-9FB7-B640-9BF8-2BFC02940B07}" srcOrd="1" destOrd="0" parTransId="{D1E8498A-4FBD-A647-8753-9D0CD57C3C4A}" sibTransId="{3029883B-5D45-4C4A-B7B9-CA92106DF002}"/>
    <dgm:cxn modelId="{1EE78213-DBCD-BB4C-819C-547B42F88F78}" type="presOf" srcId="{05ED15BD-25DA-C147-A4D9-0C4561DA7A68}" destId="{974A9386-7A35-3B4F-AF57-E7A3B872F2D1}" srcOrd="0" destOrd="0" presId="urn:microsoft.com/office/officeart/2008/layout/RadialCluster"/>
    <dgm:cxn modelId="{46645A51-26F2-FB4D-8F76-A3323EA67198}" type="presOf" srcId="{7DEFB3CD-9FB7-B640-9BF8-2BFC02940B07}" destId="{BE0E6B79-751C-0F46-9C07-C59612C34E41}" srcOrd="0" destOrd="0" presId="urn:microsoft.com/office/officeart/2008/layout/RadialCluster"/>
    <dgm:cxn modelId="{25E20353-1F8F-D141-95DE-8BF582519984}" type="presOf" srcId="{D1E8498A-4FBD-A647-8753-9D0CD57C3C4A}" destId="{71F6E7E4-747C-E440-B8EA-468849E9C24E}" srcOrd="0" destOrd="0" presId="urn:microsoft.com/office/officeart/2008/layout/RadialCluster"/>
    <dgm:cxn modelId="{BE294C53-FA6B-FF43-BFDE-BF93B6419E44}" srcId="{CC6DD7DC-5F1B-9245-91EA-01488455316B}" destId="{6C8812FC-5AA5-2F48-B9E3-90ECFD6D26CA}" srcOrd="2" destOrd="0" parTransId="{F9FFEFFA-F1B6-5543-8079-556B63BFB22B}" sibTransId="{42337EBE-5D35-FA42-A0C2-92BCE4D41AD4}"/>
    <dgm:cxn modelId="{A47FB066-697A-7F48-94C0-B9CABB55A456}" srcId="{C7B178FF-F302-E840-9A07-BEC8ABD5BA4D}" destId="{CC6DD7DC-5F1B-9245-91EA-01488455316B}" srcOrd="0" destOrd="0" parTransId="{493CD804-89DB-FA46-AE77-864D228BC9D5}" sibTransId="{EB48B8A1-22EC-EA4F-B3C4-1B57E614D4A6}"/>
    <dgm:cxn modelId="{765BE6CB-CCDA-A64A-B0C6-13F746720A4A}" type="presOf" srcId="{6C8812FC-5AA5-2F48-B9E3-90ECFD6D26CA}" destId="{64E1175E-36D3-DA45-B180-00689A22D6DB}" srcOrd="0" destOrd="0" presId="urn:microsoft.com/office/officeart/2008/layout/RadialCluster"/>
    <dgm:cxn modelId="{189DCCCD-E65B-9D4E-B56D-819F60253373}" type="presOf" srcId="{CC6DD7DC-5F1B-9245-91EA-01488455316B}" destId="{6536E05E-258C-EE49-B734-D1D7749533C6}" srcOrd="0" destOrd="0" presId="urn:microsoft.com/office/officeart/2008/layout/RadialCluster"/>
    <dgm:cxn modelId="{BF8522E4-F8CC-B846-8392-D8894C016B24}" type="presOf" srcId="{C7B178FF-F302-E840-9A07-BEC8ABD5BA4D}" destId="{BF186813-BEA4-694B-B364-7943AE73EE55}" srcOrd="0" destOrd="0" presId="urn:microsoft.com/office/officeart/2008/layout/RadialCluster"/>
    <dgm:cxn modelId="{D90E3DED-961B-DA4B-AB7E-174BABE54B79}" type="presOf" srcId="{355A8E1C-1461-E24C-81EE-C8EBBA2134BC}" destId="{0112FA14-0E57-A344-B13E-E20A2633ADF8}" srcOrd="0" destOrd="0" presId="urn:microsoft.com/office/officeart/2008/layout/RadialCluster"/>
    <dgm:cxn modelId="{0CCF88D2-8636-5440-B8CA-78A783DE1F2B}" type="presParOf" srcId="{BF186813-BEA4-694B-B364-7943AE73EE55}" destId="{F154FB01-227C-DF46-971B-F9914DF9AAB6}" srcOrd="0" destOrd="0" presId="urn:microsoft.com/office/officeart/2008/layout/RadialCluster"/>
    <dgm:cxn modelId="{8ABB771F-84E7-A045-A5B6-CB8259692E62}" type="presParOf" srcId="{F154FB01-227C-DF46-971B-F9914DF9AAB6}" destId="{6536E05E-258C-EE49-B734-D1D7749533C6}" srcOrd="0" destOrd="0" presId="urn:microsoft.com/office/officeart/2008/layout/RadialCluster"/>
    <dgm:cxn modelId="{CAC010D2-FC8E-7144-89EE-25BC7AA44D37}" type="presParOf" srcId="{F154FB01-227C-DF46-971B-F9914DF9AAB6}" destId="{974A9386-7A35-3B4F-AF57-E7A3B872F2D1}" srcOrd="1" destOrd="0" presId="urn:microsoft.com/office/officeart/2008/layout/RadialCluster"/>
    <dgm:cxn modelId="{28A1CC2F-D8BE-104B-97E8-38F54F50B41E}" type="presParOf" srcId="{F154FB01-227C-DF46-971B-F9914DF9AAB6}" destId="{0112FA14-0E57-A344-B13E-E20A2633ADF8}" srcOrd="2" destOrd="0" presId="urn:microsoft.com/office/officeart/2008/layout/RadialCluster"/>
    <dgm:cxn modelId="{A0AD293C-BD38-0447-B818-5CA47E06E2F3}" type="presParOf" srcId="{F154FB01-227C-DF46-971B-F9914DF9AAB6}" destId="{71F6E7E4-747C-E440-B8EA-468849E9C24E}" srcOrd="3" destOrd="0" presId="urn:microsoft.com/office/officeart/2008/layout/RadialCluster"/>
    <dgm:cxn modelId="{0D262F2D-2A47-5343-A34D-02B9A121B6DB}" type="presParOf" srcId="{F154FB01-227C-DF46-971B-F9914DF9AAB6}" destId="{BE0E6B79-751C-0F46-9C07-C59612C34E41}" srcOrd="4" destOrd="0" presId="urn:microsoft.com/office/officeart/2008/layout/RadialCluster"/>
    <dgm:cxn modelId="{B3FD7EFB-8E78-1F46-A0B2-1E419DA6A842}" type="presParOf" srcId="{F154FB01-227C-DF46-971B-F9914DF9AAB6}" destId="{412080EB-DD60-D142-8ADD-429837A6A440}" srcOrd="5" destOrd="0" presId="urn:microsoft.com/office/officeart/2008/layout/RadialCluster"/>
    <dgm:cxn modelId="{94CFD3A0-CFDF-3440-98AB-B5FD2AD17EC3}" type="presParOf" srcId="{F154FB01-227C-DF46-971B-F9914DF9AAB6}" destId="{64E1175E-36D3-DA45-B180-00689A22D6D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E05E-258C-EE49-B734-D1D7749533C6}">
      <dsp:nvSpPr>
        <dsp:cNvPr id="0" name=""/>
        <dsp:cNvSpPr/>
      </dsp:nvSpPr>
      <dsp:spPr>
        <a:xfrm>
          <a:off x="464812" y="663660"/>
          <a:ext cx="995481" cy="995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venir Book" charset="0"/>
              <a:ea typeface="Avenir Book" charset="0"/>
              <a:cs typeface="Avenir Book" charset="0"/>
            </a:rPr>
            <a:t>Education and Training</a:t>
          </a:r>
          <a:endParaRPr lang="en-US" sz="1200" b="1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610597" y="809445"/>
        <a:ext cx="703911" cy="703911"/>
      </dsp:txXfrm>
    </dsp:sp>
    <dsp:sp modelId="{974A9386-7A35-3B4F-AF57-E7A3B872F2D1}">
      <dsp:nvSpPr>
        <dsp:cNvPr id="0" name=""/>
        <dsp:cNvSpPr/>
      </dsp:nvSpPr>
      <dsp:spPr>
        <a:xfrm rot="20216968">
          <a:off x="1430145" y="801753"/>
          <a:ext cx="7552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2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FA14-0E57-A344-B13E-E20A2633ADF8}">
      <dsp:nvSpPr>
        <dsp:cNvPr id="0" name=""/>
        <dsp:cNvSpPr/>
      </dsp:nvSpPr>
      <dsp:spPr>
        <a:xfrm>
          <a:off x="2155218" y="178512"/>
          <a:ext cx="666972" cy="666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sp:txBody>
      <dsp:txXfrm>
        <a:off x="2252894" y="276188"/>
        <a:ext cx="471620" cy="471620"/>
      </dsp:txXfrm>
    </dsp:sp>
    <dsp:sp modelId="{71F6E7E4-747C-E440-B8EA-468849E9C24E}">
      <dsp:nvSpPr>
        <dsp:cNvPr id="0" name=""/>
        <dsp:cNvSpPr/>
      </dsp:nvSpPr>
      <dsp:spPr>
        <a:xfrm rot="1828851">
          <a:off x="1404574" y="1658883"/>
          <a:ext cx="8063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3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6B79-751C-0F46-9C07-C59612C34E41}">
      <dsp:nvSpPr>
        <dsp:cNvPr id="0" name=""/>
        <dsp:cNvSpPr/>
      </dsp:nvSpPr>
      <dsp:spPr>
        <a:xfrm>
          <a:off x="2155218" y="1726199"/>
          <a:ext cx="666972" cy="666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sp:txBody>
      <dsp:txXfrm>
        <a:off x="2252894" y="1823875"/>
        <a:ext cx="471620" cy="471620"/>
      </dsp:txXfrm>
    </dsp:sp>
    <dsp:sp modelId="{412080EB-DD60-D142-8ADD-429837A6A440}">
      <dsp:nvSpPr>
        <dsp:cNvPr id="0" name=""/>
        <dsp:cNvSpPr/>
      </dsp:nvSpPr>
      <dsp:spPr>
        <a:xfrm rot="4980851">
          <a:off x="663527" y="2065964"/>
          <a:ext cx="8197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97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175E-36D3-DA45-B180-00689A22D6DB}">
      <dsp:nvSpPr>
        <dsp:cNvPr id="0" name=""/>
        <dsp:cNvSpPr/>
      </dsp:nvSpPr>
      <dsp:spPr>
        <a:xfrm>
          <a:off x="830618" y="2472787"/>
          <a:ext cx="666972" cy="666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sp:txBody>
      <dsp:txXfrm>
        <a:off x="928294" y="2570463"/>
        <a:ext cx="471620" cy="471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E05E-258C-EE49-B734-D1D7749533C6}">
      <dsp:nvSpPr>
        <dsp:cNvPr id="0" name=""/>
        <dsp:cNvSpPr/>
      </dsp:nvSpPr>
      <dsp:spPr>
        <a:xfrm>
          <a:off x="3529757" y="546004"/>
          <a:ext cx="1005840" cy="1005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venir Book" charset="0"/>
              <a:ea typeface="Avenir Book" charset="0"/>
              <a:cs typeface="Avenir Book" charset="0"/>
            </a:rPr>
            <a:t>Careers and Employment</a:t>
          </a:r>
          <a:endParaRPr lang="en-US" sz="1100" b="1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3677059" y="693306"/>
        <a:ext cx="711236" cy="711236"/>
      </dsp:txXfrm>
    </dsp:sp>
    <dsp:sp modelId="{974A9386-7A35-3B4F-AF57-E7A3B872F2D1}">
      <dsp:nvSpPr>
        <dsp:cNvPr id="0" name=""/>
        <dsp:cNvSpPr/>
      </dsp:nvSpPr>
      <dsp:spPr>
        <a:xfrm rot="11957948">
          <a:off x="2831366" y="754066"/>
          <a:ext cx="7185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85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FA14-0E57-A344-B13E-E20A2633ADF8}">
      <dsp:nvSpPr>
        <dsp:cNvPr id="0" name=""/>
        <dsp:cNvSpPr/>
      </dsp:nvSpPr>
      <dsp:spPr>
        <a:xfrm>
          <a:off x="2177643" y="180370"/>
          <a:ext cx="673912" cy="673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sp:txBody>
      <dsp:txXfrm>
        <a:off x="2276335" y="279062"/>
        <a:ext cx="476528" cy="476528"/>
      </dsp:txXfrm>
    </dsp:sp>
    <dsp:sp modelId="{71F6E7E4-747C-E440-B8EA-468849E9C24E}">
      <dsp:nvSpPr>
        <dsp:cNvPr id="0" name=""/>
        <dsp:cNvSpPr/>
      </dsp:nvSpPr>
      <dsp:spPr>
        <a:xfrm rot="5744616">
          <a:off x="3458758" y="2025180"/>
          <a:ext cx="9514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14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6B79-751C-0F46-9C07-C59612C34E41}">
      <dsp:nvSpPr>
        <dsp:cNvPr id="0" name=""/>
        <dsp:cNvSpPr/>
      </dsp:nvSpPr>
      <dsp:spPr>
        <a:xfrm>
          <a:off x="3516026" y="2498517"/>
          <a:ext cx="673912" cy="673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sp:txBody>
      <dsp:txXfrm>
        <a:off x="3614718" y="2597209"/>
        <a:ext cx="476528" cy="476528"/>
      </dsp:txXfrm>
    </dsp:sp>
    <dsp:sp modelId="{412080EB-DD60-D142-8ADD-429837A6A440}">
      <dsp:nvSpPr>
        <dsp:cNvPr id="0" name=""/>
        <dsp:cNvSpPr/>
      </dsp:nvSpPr>
      <dsp:spPr>
        <a:xfrm rot="8972361">
          <a:off x="2797260" y="1544132"/>
          <a:ext cx="7867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67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175E-36D3-DA45-B180-00689A22D6DB}">
      <dsp:nvSpPr>
        <dsp:cNvPr id="0" name=""/>
        <dsp:cNvSpPr/>
      </dsp:nvSpPr>
      <dsp:spPr>
        <a:xfrm>
          <a:off x="2177644" y="1604778"/>
          <a:ext cx="673912" cy="673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sp:txBody>
      <dsp:txXfrm>
        <a:off x="2276336" y="1703470"/>
        <a:ext cx="476528" cy="47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7706-88AE-1A44-B55B-EC1C2E045BA1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11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11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11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11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6B38F59E-848C-4246-9BBF-2E13C5EF0F4D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11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11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11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11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11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11 May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5DB7B24-BCAB-BE45-8684-F9DBEA217931}" type="datetime3">
              <a:rPr lang="en-US" smtClean="0"/>
              <a:t>11 May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C57DE5-E26E-C749-B0CF-78126AF87632}" type="datetime3">
              <a:rPr lang="en-US" smtClean="0"/>
              <a:t>11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D3A8FC4B-49E5-004D-A573-ADC7192B7D48}" type="datetime3">
              <a:rPr lang="en-US" smtClean="0"/>
              <a:t>11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>
            <a:noAutofit/>
          </a:bodyPr>
          <a:lstStyle/>
          <a:p>
            <a:r>
              <a:rPr lang="en-US" sz="2800" dirty="0"/>
              <a:t>VA Web Brand Consolidation:</a:t>
            </a:r>
            <a:br>
              <a:rPr lang="en-US" sz="2800" dirty="0"/>
            </a:br>
            <a:r>
              <a:rPr lang="en-US" sz="2800" dirty="0"/>
              <a:t>VA.gov, Vets.gov, and </a:t>
            </a:r>
            <a:r>
              <a:rPr lang="en-US" sz="2800" dirty="0" err="1"/>
              <a:t>Veterans.gov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United States Digital Service</a:t>
            </a:r>
          </a:p>
          <a:p>
            <a:endParaRPr lang="en-US" dirty="0"/>
          </a:p>
          <a:p>
            <a:r>
              <a:rPr lang="en-US" dirty="0"/>
              <a:t>15 May 2018</a:t>
            </a:r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7772400" cy="629840"/>
          </a:xfrm>
        </p:spPr>
        <p:txBody>
          <a:bodyPr>
            <a:noAutofit/>
          </a:bodyPr>
          <a:lstStyle/>
          <a:p>
            <a:r>
              <a:rPr lang="en-US" sz="2400" dirty="0"/>
              <a:t>1. We are working now to fold Vets.gov into VA.gov and retire the Vets.gov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153400" cy="3429000"/>
          </a:xfrm>
        </p:spPr>
        <p:txBody>
          <a:bodyPr>
            <a:noAutofit/>
          </a:bodyPr>
          <a:lstStyle/>
          <a:p>
            <a:r>
              <a:rPr lang="en-US" sz="1800" b="1" dirty="0"/>
              <a:t>By Veterans Day 2018, users will have access to the top Veteran-facing tools and content from VA.gov</a:t>
            </a:r>
          </a:p>
          <a:p>
            <a:pPr lvl="1"/>
            <a:r>
              <a:rPr lang="en-US" sz="1800" dirty="0"/>
              <a:t>New homepage</a:t>
            </a:r>
          </a:p>
          <a:p>
            <a:pPr lvl="1"/>
            <a:r>
              <a:rPr lang="en-US" sz="1800" dirty="0"/>
              <a:t>New global navigation</a:t>
            </a:r>
          </a:p>
          <a:p>
            <a:pPr lvl="1"/>
            <a:r>
              <a:rPr lang="en-US" sz="1800" dirty="0"/>
              <a:t>New benefit hubs</a:t>
            </a:r>
          </a:p>
          <a:p>
            <a:r>
              <a:rPr lang="en-US" sz="1800" b="1" dirty="0"/>
              <a:t>This is the first major step in consolidating VA’s diffuse web properties</a:t>
            </a:r>
          </a:p>
          <a:p>
            <a:pPr lvl="1"/>
            <a:r>
              <a:rPr lang="en-US" sz="1800" dirty="0"/>
              <a:t>Explore, MyHealtheVet, and eBenefits will still exist for now, but their functionality will continue to move to or get rebuilt on VA.gov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 May 2018</a:t>
            </a:r>
          </a:p>
        </p:txBody>
      </p:sp>
    </p:spTree>
    <p:extLst>
      <p:ext uri="{BB962C8B-B14F-4D97-AF65-F5344CB8AC3E}">
        <p14:creationId xmlns:p14="http://schemas.microsoft.com/office/powerpoint/2010/main" val="20155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7543800" cy="629840"/>
          </a:xfrm>
        </p:spPr>
        <p:txBody>
          <a:bodyPr>
            <a:noAutofit/>
          </a:bodyPr>
          <a:lstStyle/>
          <a:p>
            <a:r>
              <a:rPr lang="en-US" sz="2400" dirty="0"/>
              <a:t>2. We are building a hub-and-spoke content model on VA.gov so there is one, canonical place for each Veteran benefit/topic with relevant cross-linking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 May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7904987"/>
              </p:ext>
            </p:extLst>
          </p:nvPr>
        </p:nvGraphicFramePr>
        <p:xfrm>
          <a:off x="533400" y="1352550"/>
          <a:ext cx="4977410" cy="331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60719735"/>
              </p:ext>
            </p:extLst>
          </p:nvPr>
        </p:nvGraphicFramePr>
        <p:xfrm>
          <a:off x="3505200" y="1318023"/>
          <a:ext cx="5029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Oval 2"/>
          <p:cNvSpPr/>
          <p:nvPr/>
        </p:nvSpPr>
        <p:spPr>
          <a:xfrm>
            <a:off x="4114800" y="1885950"/>
            <a:ext cx="6858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>
                <a:latin typeface="Avenir Book" charset="0"/>
                <a:ea typeface="Avenir Book" charset="0"/>
                <a:cs typeface="Avenir Book" charset="0"/>
              </a:rPr>
              <a:t>GI Bill</a:t>
            </a:r>
          </a:p>
          <a:p>
            <a:pPr algn="ctr"/>
            <a:r>
              <a:rPr lang="en-US" sz="900" dirty="0">
                <a:latin typeface="Avenir Book" charset="0"/>
                <a:ea typeface="Avenir Book" charset="0"/>
                <a:cs typeface="Avenir Book" charset="0"/>
              </a:rPr>
              <a:t>Comparison</a:t>
            </a:r>
          </a:p>
          <a:p>
            <a:pPr algn="ctr"/>
            <a:r>
              <a:rPr lang="en-US" sz="900" dirty="0">
                <a:latin typeface="Avenir Book" charset="0"/>
                <a:ea typeface="Avenir Book" charset="0"/>
                <a:cs typeface="Avenir Book" charset="0"/>
              </a:rPr>
              <a:t>Tool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429000" y="1885950"/>
            <a:ext cx="6096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EC0699-BF79-DE44-8201-6CC5DB64D48F}"/>
              </a:ext>
            </a:extLst>
          </p:cNvPr>
          <p:cNvCxnSpPr>
            <a:cxnSpLocks/>
          </p:cNvCxnSpPr>
          <p:nvPr/>
        </p:nvCxnSpPr>
        <p:spPr>
          <a:xfrm flipV="1">
            <a:off x="4902695" y="1885950"/>
            <a:ext cx="684315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 May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925C28-F090-CB43-B429-DFDD0927B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0"/>
            <a:ext cx="4318000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DBDBE8-2E82-0B49-A6F1-C597B825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44" y="285750"/>
            <a:ext cx="1752600" cy="914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Benefit hub concept</a:t>
            </a:r>
          </a:p>
        </p:txBody>
      </p:sp>
    </p:spTree>
    <p:extLst>
      <p:ext uri="{BB962C8B-B14F-4D97-AF65-F5344CB8AC3E}">
        <p14:creationId xmlns:p14="http://schemas.microsoft.com/office/powerpoint/2010/main" val="215104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7772400" cy="629840"/>
          </a:xfrm>
        </p:spPr>
        <p:txBody>
          <a:bodyPr>
            <a:noAutofit/>
          </a:bodyPr>
          <a:lstStyle/>
          <a:p>
            <a:r>
              <a:rPr lang="en-US" sz="2400" dirty="0"/>
              <a:t>3. We recommend DOL retire the </a:t>
            </a:r>
            <a:r>
              <a:rPr lang="en-US" sz="2400" dirty="0" err="1"/>
              <a:t>Veterans.gov</a:t>
            </a:r>
            <a:r>
              <a:rPr lang="en-US" sz="2400" dirty="0"/>
              <a:t> website and we fold relevant content into the new VA.gov Careers and Employment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1149"/>
            <a:ext cx="8153400" cy="304495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/>
              <a:t>This aligns with our global content hub-and-spoke model of providing </a:t>
            </a:r>
            <a:r>
              <a:rPr lang="en-US" sz="1800" b="1" u="sng" dirty="0"/>
              <a:t>one</a:t>
            </a:r>
            <a:r>
              <a:rPr lang="en-US" sz="1800" b="1" dirty="0"/>
              <a:t> place for Veterans to find benefits information by topical hub</a:t>
            </a:r>
          </a:p>
          <a:p>
            <a:pPr>
              <a:spcAft>
                <a:spcPts val="1200"/>
              </a:spcAft>
            </a:pPr>
            <a:r>
              <a:rPr lang="en-US" sz="1800" b="1" dirty="0"/>
              <a:t>DOL’s </a:t>
            </a:r>
            <a:r>
              <a:rPr lang="en-US" sz="1800" b="1" dirty="0" err="1"/>
              <a:t>Veterans.gov</a:t>
            </a:r>
            <a:r>
              <a:rPr lang="en-US" sz="1800" b="1" dirty="0"/>
              <a:t> mostly links out to other resources, including Vets.gov (e.g., resume builder), VA.gov (e.g., VA jobs for Vets), and </a:t>
            </a:r>
            <a:r>
              <a:rPr lang="en-US" sz="1800" b="1" dirty="0" err="1"/>
              <a:t>USAJOBS.gov</a:t>
            </a:r>
            <a:r>
              <a:rPr lang="en-US" sz="1800" b="1" dirty="0"/>
              <a:t> (e.g., Feds Hire Vets), and many federal and state agency jobs websites</a:t>
            </a:r>
          </a:p>
          <a:p>
            <a:pPr>
              <a:spcAft>
                <a:spcPts val="1200"/>
              </a:spcAft>
            </a:pPr>
            <a:r>
              <a:rPr lang="en-US" sz="1800" b="1" dirty="0"/>
              <a:t>Users’ mental model for anything Veteran-related is to start at VA.gov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 May 2018</a:t>
            </a:r>
          </a:p>
        </p:txBody>
      </p:sp>
    </p:spTree>
    <p:extLst>
      <p:ext uri="{BB962C8B-B14F-4D97-AF65-F5344CB8AC3E}">
        <p14:creationId xmlns:p14="http://schemas.microsoft.com/office/powerpoint/2010/main" val="3070066693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294</Words>
  <Application>Microsoft Macintosh PowerPoint</Application>
  <PresentationFormat>On-screen Show (16:9)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</vt:lpstr>
      <vt:lpstr>Avenir Book</vt:lpstr>
      <vt:lpstr>Avenir Heavy</vt:lpstr>
      <vt:lpstr>Calibri</vt:lpstr>
      <vt:lpstr>Brown Bag Template</vt:lpstr>
      <vt:lpstr>VA Web Brand Consolidation: VA.gov, Vets.gov, and Veterans.gov</vt:lpstr>
      <vt:lpstr>1. We are working now to fold Vets.gov into VA.gov and retire the Vets.gov website</vt:lpstr>
      <vt:lpstr>2. We are building a hub-and-spoke content model on VA.gov so there is one, canonical place for each Veteran benefit/topic with relevant cross-linking</vt:lpstr>
      <vt:lpstr>PowerPoint Presentation</vt:lpstr>
      <vt:lpstr>3. We recommend DOL retire the Veterans.gov website and we fold relevant content into the new VA.gov Careers and Employment hub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Microsoft Office User</cp:lastModifiedBy>
  <cp:revision>361</cp:revision>
  <cp:lastPrinted>2018-02-05T23:05:28Z</cp:lastPrinted>
  <dcterms:created xsi:type="dcterms:W3CDTF">2018-02-02T22:31:38Z</dcterms:created>
  <dcterms:modified xsi:type="dcterms:W3CDTF">2018-05-11T15:59:36Z</dcterms:modified>
</cp:coreProperties>
</file>