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57" r:id="rId4"/>
    <p:sldId id="295" r:id="rId5"/>
    <p:sldId id="278" r:id="rId6"/>
    <p:sldId id="260" r:id="rId7"/>
    <p:sldId id="309" r:id="rId8"/>
    <p:sldId id="312" r:id="rId9"/>
    <p:sldId id="311" r:id="rId10"/>
    <p:sldId id="310" r:id="rId11"/>
    <p:sldId id="296" r:id="rId12"/>
    <p:sldId id="308" r:id="rId13"/>
    <p:sldId id="318" r:id="rId14"/>
    <p:sldId id="315" r:id="rId15"/>
    <p:sldId id="319" r:id="rId16"/>
    <p:sldId id="316" r:id="rId17"/>
    <p:sldId id="317" r:id="rId18"/>
    <p:sldId id="293" r:id="rId19"/>
    <p:sldId id="289" r:id="rId20"/>
    <p:sldId id="323" r:id="rId21"/>
    <p:sldId id="322" r:id="rId22"/>
    <p:sldId id="292" r:id="rId23"/>
    <p:sldId id="314" r:id="rId24"/>
    <p:sldId id="320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50"/>
    <p:restoredTop sz="94631"/>
  </p:normalViewPr>
  <p:slideViewPr>
    <p:cSldViewPr snapToObjects="1" showGuides="1">
      <p:cViewPr>
        <p:scale>
          <a:sx n="108" d="100"/>
          <a:sy n="108" d="100"/>
        </p:scale>
        <p:origin x="264" y="7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24 April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24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24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24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 smtClean="0"/>
              <a:t>User Research Study 3 Homepage Wireframes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 Category Homepage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2" b="28280"/>
          <a:stretch/>
        </p:blipFill>
        <p:spPr>
          <a:xfrm>
            <a:off x="1038152" y="1047750"/>
            <a:ext cx="2952895" cy="3657600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Zone 2 listed the top 4 benefit categories with top tasks listed under “Explore &amp; Apply” or “Track &amp; Manage”</a:t>
            </a:r>
          </a:p>
          <a:p>
            <a:r>
              <a:rPr lang="en-US" b="1" dirty="0" smtClean="0"/>
              <a:t>Zone 3 showed the remaining benefits with lists of top tasks for each</a:t>
            </a:r>
          </a:p>
        </p:txBody>
      </p:sp>
    </p:spTree>
    <p:extLst>
      <p:ext uri="{BB962C8B-B14F-4D97-AF65-F5344CB8AC3E}">
        <p14:creationId xmlns:p14="http://schemas.microsoft.com/office/powerpoint/2010/main" val="10375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065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learned that Veterans want the context of the benefit category but also quick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7/10 preferred “Benefit Category” design over “Top Tasks”</a:t>
            </a:r>
          </a:p>
          <a:p>
            <a:r>
              <a:rPr lang="en-US" b="1" dirty="0" smtClean="0"/>
              <a:t>Benefit hubs were confirmed as a good organization method</a:t>
            </a:r>
          </a:p>
          <a:p>
            <a:r>
              <a:rPr lang="en-US" b="1" dirty="0" smtClean="0"/>
              <a:t>Veterans wanted the most popular list in each benefit but were overwhelmed by the number of choices</a:t>
            </a:r>
          </a:p>
          <a:p>
            <a:r>
              <a:rPr lang="en-US" b="1" dirty="0" smtClean="0"/>
              <a:t>Separating top tasks from benefit labels was “distracting”</a:t>
            </a:r>
          </a:p>
          <a:p>
            <a:r>
              <a:rPr lang="en-US" b="1" dirty="0" smtClean="0"/>
              <a:t>Both designs were “clean” but “boring” and needed more images</a:t>
            </a:r>
          </a:p>
          <a:p>
            <a:r>
              <a:rPr lang="en-US" b="1" dirty="0" smtClean="0"/>
              <a:t>Appreciation for the one-click access to top resources</a:t>
            </a:r>
          </a:p>
          <a:p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9322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own words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4114800" cy="36611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i="1" dirty="0"/>
              <a:t>“The other one [Top Tasks] is more visually pleasing, but this one [Benefit Categories] seems like it packs more information and links in.” </a:t>
            </a:r>
            <a:r>
              <a:rPr lang="mr-IN" sz="1900" i="1" dirty="0"/>
              <a:t>–</a:t>
            </a:r>
            <a:r>
              <a:rPr lang="en-US" sz="1900" i="1" dirty="0"/>
              <a:t> P5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smtClean="0"/>
              <a:t>“</a:t>
            </a:r>
            <a:r>
              <a:rPr lang="en-US" sz="1900" i="1" dirty="0"/>
              <a:t>I like that the three </a:t>
            </a:r>
            <a:r>
              <a:rPr lang="en-US" sz="1900" i="1" dirty="0" smtClean="0"/>
              <a:t>things </a:t>
            </a:r>
            <a:r>
              <a:rPr lang="en-US" sz="1900" i="1" dirty="0"/>
              <a:t>I said I would go on here for are at the top</a:t>
            </a:r>
            <a:r>
              <a:rPr lang="en-US" sz="1900" i="1" dirty="0" smtClean="0"/>
              <a:t>.”</a:t>
            </a:r>
          </a:p>
          <a:p>
            <a:pPr marL="0" indent="0">
              <a:buNone/>
            </a:pPr>
            <a:r>
              <a:rPr lang="en-US" sz="1900" i="1" dirty="0" smtClean="0"/>
              <a:t> </a:t>
            </a:r>
            <a:r>
              <a:rPr lang="mr-IN" sz="1900" i="1" dirty="0" smtClean="0"/>
              <a:t>–</a:t>
            </a:r>
            <a:r>
              <a:rPr lang="en-US" sz="1900" i="1" dirty="0" smtClean="0"/>
              <a:t> P8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smtClean="0"/>
              <a:t>“</a:t>
            </a:r>
            <a:r>
              <a:rPr lang="en-US" sz="1900" i="1" dirty="0"/>
              <a:t>It looks pretty user-friendly. You’ve got it categorized pretty well</a:t>
            </a:r>
            <a:r>
              <a:rPr lang="en-US" sz="1900" i="1" dirty="0" smtClean="0"/>
              <a:t>.” </a:t>
            </a:r>
            <a:r>
              <a:rPr lang="mr-IN" sz="1900" i="1" dirty="0" smtClean="0"/>
              <a:t>–</a:t>
            </a:r>
            <a:r>
              <a:rPr lang="en-US" sz="1900" i="1" dirty="0" smtClean="0"/>
              <a:t> P7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661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/>
              <a:t>"</a:t>
            </a:r>
            <a:r>
              <a:rPr lang="en-US" sz="1600" i="1" dirty="0"/>
              <a:t>The headings make it easy to find information” </a:t>
            </a:r>
            <a:r>
              <a:rPr lang="mr-IN" sz="1600" i="1" dirty="0"/>
              <a:t>–</a:t>
            </a:r>
            <a:r>
              <a:rPr lang="en-US" sz="1600" i="1" dirty="0"/>
              <a:t> P4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“Images would be good, it looks boring.” </a:t>
            </a:r>
            <a:r>
              <a:rPr lang="mr-IN" sz="1600" i="1" dirty="0"/>
              <a:t>–</a:t>
            </a:r>
            <a:r>
              <a:rPr lang="en-US" sz="1600" i="1" dirty="0"/>
              <a:t> </a:t>
            </a:r>
            <a:r>
              <a:rPr lang="en-US" sz="1600" i="1" dirty="0" smtClean="0"/>
              <a:t>P2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1600" i="1" dirty="0"/>
              <a:t>“I mean I like it – don’t get me wrong – but I think it has too much. My eyes go all over.” </a:t>
            </a:r>
            <a:r>
              <a:rPr lang="mr-IN" sz="1600" i="1" dirty="0"/>
              <a:t>–</a:t>
            </a:r>
            <a:r>
              <a:rPr lang="en-US" sz="1600" i="1" dirty="0"/>
              <a:t> P6</a:t>
            </a:r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things we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 smtClean="0"/>
              <a:t>Personalization and customization are important</a:t>
            </a:r>
          </a:p>
          <a:p>
            <a:r>
              <a:rPr lang="en-US" b="1" dirty="0" smtClean="0"/>
              <a:t>“Records” worked well as a category</a:t>
            </a:r>
          </a:p>
          <a:p>
            <a:r>
              <a:rPr lang="en-US" b="1" dirty="0"/>
              <a:t>Generic sub-headings were </a:t>
            </a:r>
            <a:r>
              <a:rPr lang="en-US" b="1" dirty="0" smtClean="0"/>
              <a:t>less useful - </a:t>
            </a:r>
            <a:r>
              <a:rPr lang="en-US" b="1" dirty="0"/>
              <a:t>“All Benefits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Desire for more contact and support options</a:t>
            </a:r>
          </a:p>
          <a:p>
            <a:r>
              <a:rPr lang="en-US" b="1" dirty="0" smtClean="0"/>
              <a:t>Success stories / news was well received but not the photo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3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feedback about the current </a:t>
            </a:r>
            <a:r>
              <a:rPr lang="en-US" dirty="0" smtClean="0"/>
              <a:t>state of </a:t>
            </a:r>
            <a:r>
              <a:rPr lang="en-US" dirty="0" err="1" smtClean="0"/>
              <a:t>Va.gov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“I don’t think it works well on our phones – the websites</a:t>
            </a:r>
            <a:r>
              <a:rPr lang="en-US" dirty="0" smtClean="0"/>
              <a:t>.” </a:t>
            </a:r>
            <a:r>
              <a:rPr lang="mr-IN" dirty="0" smtClean="0"/>
              <a:t>–</a:t>
            </a:r>
            <a:r>
              <a:rPr lang="en-US" dirty="0" smtClean="0"/>
              <a:t> P9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Half the time I have to go to Google to find the right </a:t>
            </a:r>
            <a:r>
              <a:rPr lang="en-US" dirty="0" err="1"/>
              <a:t>VA.gov</a:t>
            </a:r>
            <a:r>
              <a:rPr lang="en-US" dirty="0"/>
              <a:t> </a:t>
            </a:r>
            <a:r>
              <a:rPr lang="en-US" dirty="0" smtClean="0"/>
              <a:t>page” - P8</a:t>
            </a:r>
          </a:p>
          <a:p>
            <a:r>
              <a:rPr lang="en-US" dirty="0" smtClean="0"/>
              <a:t>"</a:t>
            </a:r>
            <a:r>
              <a:rPr lang="en-US" dirty="0"/>
              <a:t>Other VA websites are not very user </a:t>
            </a:r>
            <a:r>
              <a:rPr lang="en-US" dirty="0" smtClean="0"/>
              <a:t>friendly”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P7</a:t>
            </a:r>
          </a:p>
          <a:p>
            <a:r>
              <a:rPr lang="en-US" dirty="0"/>
              <a:t>“If you don’t live in this area, a lot of people don’t know about all these benefits and services”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P2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1199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 - Benefit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Benefit categories are a good starting point and tiles work well</a:t>
            </a:r>
          </a:p>
          <a:p>
            <a:r>
              <a:rPr lang="en-US" dirty="0" smtClean="0"/>
              <a:t>Too much info</a:t>
            </a:r>
          </a:p>
          <a:p>
            <a:r>
              <a:rPr lang="en-US" dirty="0" smtClean="0"/>
              <a:t>Top task list in each benefit works well</a:t>
            </a:r>
          </a:p>
          <a:p>
            <a:r>
              <a:rPr lang="en-US" dirty="0" smtClean="0"/>
              <a:t>Good clean design</a:t>
            </a:r>
          </a:p>
          <a:p>
            <a:r>
              <a:rPr lang="en-US" dirty="0" smtClean="0"/>
              <a:t>Boring design (wireframes)</a:t>
            </a:r>
          </a:p>
          <a:p>
            <a:r>
              <a:rPr lang="en-US" dirty="0" smtClean="0"/>
              <a:t>Records worked as a category</a:t>
            </a:r>
          </a:p>
          <a:p>
            <a:r>
              <a:rPr lang="en-US" dirty="0" smtClean="0"/>
              <a:t>Generic sub-headings and terminology were less useful</a:t>
            </a:r>
          </a:p>
          <a:p>
            <a:r>
              <a:rPr lang="en-US" dirty="0" smtClean="0"/>
              <a:t>Wanted more help/contact info</a:t>
            </a:r>
          </a:p>
          <a:p>
            <a:r>
              <a:rPr lang="en-US" dirty="0" smtClean="0"/>
              <a:t>Missing personalization and customization</a:t>
            </a:r>
          </a:p>
          <a:p>
            <a:r>
              <a:rPr lang="en-US" dirty="0" smtClean="0"/>
              <a:t>Non-VA resources desired (like state benefits)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6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 - Top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Success stories worked well, but not photo</a:t>
            </a:r>
          </a:p>
          <a:p>
            <a:r>
              <a:rPr lang="en-US" dirty="0" smtClean="0"/>
              <a:t>Descriptions worked well for users that prefer to read</a:t>
            </a:r>
          </a:p>
          <a:p>
            <a:r>
              <a:rPr lang="en-US" dirty="0" smtClean="0"/>
              <a:t>Clean design</a:t>
            </a:r>
          </a:p>
          <a:p>
            <a:r>
              <a:rPr lang="en-US" dirty="0" smtClean="0"/>
              <a:t>Benefit category model worked</a:t>
            </a:r>
          </a:p>
          <a:p>
            <a:r>
              <a:rPr lang="en-US" dirty="0" smtClean="0"/>
              <a:t>Looking for contact info</a:t>
            </a:r>
          </a:p>
          <a:p>
            <a:r>
              <a:rPr lang="en-US" dirty="0" smtClean="0"/>
              <a:t>More images desired</a:t>
            </a:r>
          </a:p>
          <a:p>
            <a:r>
              <a:rPr lang="en-US" dirty="0" smtClean="0"/>
              <a:t>Design was “distracting” high cognitive load of splitting top tasks from benefit categories</a:t>
            </a:r>
          </a:p>
          <a:p>
            <a:r>
              <a:rPr lang="en-US" dirty="0" smtClean="0"/>
              <a:t>Simple design but boring</a:t>
            </a:r>
          </a:p>
          <a:p>
            <a:r>
              <a:rPr lang="en-US" dirty="0" smtClean="0"/>
              <a:t>One-click access is good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1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5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We are updating our designs to incorporate the user feedback. These designs will go to our next round of user testing.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92046844"/>
              </p:ext>
            </p:extLst>
          </p:nvPr>
        </p:nvGraphicFramePr>
        <p:xfrm>
          <a:off x="457200" y="1276350"/>
          <a:ext cx="499427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=""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=""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1.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Objectives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2.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Research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Method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959654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3.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Findings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336018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4.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Recommendations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3986872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This study helped us to understand how Veterans think information on the </a:t>
            </a:r>
            <a:r>
              <a:rPr lang="en-US" dirty="0" err="1" smtClean="0"/>
              <a:t>va.gov</a:t>
            </a:r>
            <a:r>
              <a:rPr lang="en-US" dirty="0" smtClean="0"/>
              <a:t> homepage should be organized.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plan to make these changes based on user feedback.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Top Tasks design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educed </a:t>
            </a:r>
            <a:r>
              <a:rPr lang="en-US" b="1" dirty="0"/>
              <a:t>tasks from 22 to </a:t>
            </a:r>
            <a:r>
              <a:rPr lang="en-US" b="1" dirty="0" smtClean="0"/>
              <a:t>16 </a:t>
            </a:r>
          </a:p>
          <a:p>
            <a:pPr lvl="1"/>
            <a:r>
              <a:rPr lang="en-US" b="1" dirty="0" smtClean="0"/>
              <a:t>Chunked tasks together for scanning</a:t>
            </a:r>
          </a:p>
          <a:p>
            <a:r>
              <a:rPr lang="en-US" b="1" dirty="0" smtClean="0"/>
              <a:t>Benefit Category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educed </a:t>
            </a:r>
            <a:r>
              <a:rPr lang="en-US" b="1" dirty="0"/>
              <a:t>the </a:t>
            </a:r>
            <a:r>
              <a:rPr lang="en-US" b="1" dirty="0" smtClean="0"/>
              <a:t>number of links: 5-6 for </a:t>
            </a:r>
            <a:r>
              <a:rPr lang="en-US" b="1" dirty="0"/>
              <a:t>the larger benefit </a:t>
            </a:r>
            <a:r>
              <a:rPr lang="en-US" b="1" dirty="0" smtClean="0"/>
              <a:t>categories, 3 </a:t>
            </a:r>
            <a:r>
              <a:rPr lang="en-US" b="1" dirty="0"/>
              <a:t>links for the smaller benefit categories </a:t>
            </a:r>
          </a:p>
          <a:p>
            <a:pPr lvl="1"/>
            <a:r>
              <a:rPr lang="en-US" b="1" dirty="0" smtClean="0"/>
              <a:t>Refined the </a:t>
            </a:r>
            <a:r>
              <a:rPr lang="en-US" b="1" dirty="0"/>
              <a:t>links for each benefit category </a:t>
            </a:r>
            <a:r>
              <a:rPr lang="en-US" b="1" dirty="0" smtClean="0"/>
              <a:t>to </a:t>
            </a:r>
            <a:r>
              <a:rPr lang="en-US" b="1" dirty="0"/>
              <a:t>be top </a:t>
            </a:r>
            <a:r>
              <a:rPr lang="en-US" b="1" dirty="0" smtClean="0"/>
              <a:t>tasks</a:t>
            </a:r>
          </a:p>
          <a:p>
            <a:pPr lvl="1"/>
            <a:r>
              <a:rPr lang="en-US" b="1" dirty="0" smtClean="0"/>
              <a:t>Removed the benefit </a:t>
            </a:r>
            <a:r>
              <a:rPr lang="en-US" b="1" dirty="0"/>
              <a:t>lifecycle </a:t>
            </a:r>
            <a:r>
              <a:rPr lang="en-US" b="1" dirty="0" smtClean="0"/>
              <a:t>sub-headings</a:t>
            </a:r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6189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plan to make these changes based on user feedback.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 smtClean="0"/>
              <a:t>Both designs</a:t>
            </a:r>
          </a:p>
          <a:p>
            <a:pPr lvl="1"/>
            <a:r>
              <a:rPr lang="en-US" b="1" dirty="0"/>
              <a:t>Increased the fidelity of both designs to increase visual interest through icons and </a:t>
            </a:r>
            <a:r>
              <a:rPr lang="en-US" b="1" dirty="0" smtClean="0"/>
              <a:t>images</a:t>
            </a:r>
          </a:p>
          <a:p>
            <a:pPr lvl="1"/>
            <a:r>
              <a:rPr lang="en-US" b="1" dirty="0" smtClean="0"/>
              <a:t>Added crisis line and Help link</a:t>
            </a:r>
          </a:p>
          <a:p>
            <a:pPr lvl="1"/>
            <a:r>
              <a:rPr lang="en-US" b="1" dirty="0" smtClean="0"/>
              <a:t>Continued to use “view all” buttons/links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dded </a:t>
            </a:r>
            <a:r>
              <a:rPr lang="en-US" b="1" dirty="0"/>
              <a:t>faces of veterans to the bottom of both </a:t>
            </a:r>
            <a:r>
              <a:rPr lang="en-US" b="1" dirty="0" smtClean="0"/>
              <a:t>designs</a:t>
            </a:r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1166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</a:t>
            </a:r>
            <a:r>
              <a:rPr lang="en-US" dirty="0" smtClean="0"/>
              <a:t>Jeff Barnes with </a:t>
            </a:r>
            <a:r>
              <a:rPr lang="en-US" dirty="0"/>
              <a:t>questions:</a:t>
            </a:r>
          </a:p>
          <a:p>
            <a:r>
              <a:rPr lang="en-US" dirty="0"/>
              <a:t>j</a:t>
            </a:r>
            <a:r>
              <a:rPr lang="en-US" dirty="0" smtClean="0"/>
              <a:t>effrey.barnes4@va.gov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participants were women</a:t>
            </a:r>
          </a:p>
          <a:p>
            <a:r>
              <a:rPr lang="en-US" dirty="0" smtClean="0"/>
              <a:t>All participants were currently enrolled in VA Medical care, but not necessarily MHV users</a:t>
            </a:r>
          </a:p>
          <a:p>
            <a:r>
              <a:rPr lang="en-US" dirty="0" smtClean="0"/>
              <a:t>Participants were limited to one medical center in DC area</a:t>
            </a:r>
          </a:p>
          <a:p>
            <a:r>
              <a:rPr lang="en-US" dirty="0" smtClean="0"/>
              <a:t>Paper wireframe format varies significantly from interactive, especially related to navigation priority and fold 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 smtClean="0"/>
              <a:t>Did we answer our research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Which </a:t>
            </a:r>
            <a:r>
              <a:rPr lang="en-US" dirty="0"/>
              <a:t>of our </a:t>
            </a:r>
            <a:r>
              <a:rPr lang="en-US" dirty="0" smtClean="0"/>
              <a:t>wireframe </a:t>
            </a:r>
            <a:r>
              <a:rPr lang="en-US" dirty="0"/>
              <a:t>concepts works best for Veterans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Benefit Category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are the pros/cons of each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Listed above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do Veterans prioritize </a:t>
            </a:r>
            <a:r>
              <a:rPr lang="en-US" dirty="0" smtClean="0"/>
              <a:t>the benefit categories? </a:t>
            </a:r>
            <a:r>
              <a:rPr lang="en-US" dirty="0" smtClean="0">
                <a:solidFill>
                  <a:srgbClr val="FF0000"/>
                </a:solidFill>
              </a:rPr>
              <a:t>Confirmed that Health, Disability, Education, and Records are primary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do </a:t>
            </a:r>
            <a:r>
              <a:rPr lang="en-US" dirty="0" smtClean="0"/>
              <a:t>Veterans </a:t>
            </a:r>
            <a:r>
              <a:rPr lang="en-US" dirty="0"/>
              <a:t>think of the top task approach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Listed above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do </a:t>
            </a:r>
            <a:r>
              <a:rPr lang="en-US" dirty="0" smtClean="0"/>
              <a:t>Veterans </a:t>
            </a:r>
            <a:r>
              <a:rPr lang="en-US" dirty="0"/>
              <a:t>think of the lifecycle approach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They were ambivalent on the lifecycle labels but the term “Apply” caught their eye, more testing needed.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5796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goal was to gather feedback on two homepage designs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of our </a:t>
            </a:r>
            <a:r>
              <a:rPr lang="en-US" dirty="0" smtClean="0"/>
              <a:t>wireframe </a:t>
            </a:r>
            <a:r>
              <a:rPr lang="en-US" dirty="0"/>
              <a:t>concepts works best for Veterans?</a:t>
            </a:r>
          </a:p>
          <a:p>
            <a:r>
              <a:rPr lang="en-US" dirty="0"/>
              <a:t>What are the pros/cons of each?</a:t>
            </a:r>
          </a:p>
          <a:p>
            <a:r>
              <a:rPr lang="en-US" dirty="0"/>
              <a:t>How do Veterans prioritize </a:t>
            </a:r>
            <a:r>
              <a:rPr lang="en-US" dirty="0" smtClean="0"/>
              <a:t>the benefit categories?</a:t>
            </a:r>
            <a:endParaRPr lang="en-US" dirty="0"/>
          </a:p>
          <a:p>
            <a:r>
              <a:rPr lang="en-US" dirty="0"/>
              <a:t>What do </a:t>
            </a:r>
            <a:r>
              <a:rPr lang="en-US" dirty="0" smtClean="0"/>
              <a:t>Veterans </a:t>
            </a:r>
            <a:r>
              <a:rPr lang="en-US" dirty="0"/>
              <a:t>think of the top task approach?</a:t>
            </a:r>
          </a:p>
          <a:p>
            <a:r>
              <a:rPr lang="en-US" dirty="0"/>
              <a:t>What do </a:t>
            </a:r>
            <a:r>
              <a:rPr lang="en-US" dirty="0" smtClean="0"/>
              <a:t>Veterans </a:t>
            </a:r>
            <a:r>
              <a:rPr lang="en-US" dirty="0"/>
              <a:t>think of the lifecycle approach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1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spoke with Veterans in person to learn more about what works for them.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 smtClean="0"/>
              <a:t>Visited DC Medical Center </a:t>
            </a:r>
            <a:r>
              <a:rPr lang="mr-IN" b="1" dirty="0" smtClean="0"/>
              <a:t>–</a:t>
            </a:r>
            <a:r>
              <a:rPr lang="en-US" b="1" dirty="0" smtClean="0"/>
              <a:t> Women’s Clinic</a:t>
            </a:r>
          </a:p>
          <a:p>
            <a:r>
              <a:rPr lang="en-US" b="1" dirty="0" smtClean="0"/>
              <a:t>Spoke with 10 women Veterans of varying ages and races </a:t>
            </a:r>
          </a:p>
          <a:p>
            <a:r>
              <a:rPr lang="en-US" b="1" dirty="0" smtClean="0"/>
              <a:t>Showed them two options for a new homepage (paper wireframes)</a:t>
            </a:r>
          </a:p>
          <a:p>
            <a:r>
              <a:rPr lang="en-US" b="1" dirty="0" smtClean="0"/>
              <a:t>Asked structured questions to gather feedback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9175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36" y="514350"/>
            <a:ext cx="2164796" cy="41148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3498503" y="749192"/>
            <a:ext cx="457200" cy="30673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2721" y="749191"/>
            <a:ext cx="387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1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Welcome, location, login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487618" y="1055924"/>
            <a:ext cx="457200" cy="76612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721" y="1285275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2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Top tasks or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487618" y="1822045"/>
            <a:ext cx="457200" cy="154205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2721" y="240840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3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All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487618" y="3364100"/>
            <a:ext cx="457200" cy="38827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2721" y="3399038"/>
            <a:ext cx="441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4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Good news stories, inside VA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3498503" y="495420"/>
            <a:ext cx="457200" cy="25717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12721" y="44586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Header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3490554" y="3821418"/>
            <a:ext cx="457200" cy="80773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12721" y="404061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Footer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36" y="514350"/>
            <a:ext cx="2164796" cy="41148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3498503" y="749192"/>
            <a:ext cx="457200" cy="30673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2721" y="749191"/>
            <a:ext cx="387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1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Welcome, location, login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487618" y="1055924"/>
            <a:ext cx="457200" cy="76612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721" y="1285275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2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Top tasks or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487618" y="1822045"/>
            <a:ext cx="457200" cy="154205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2721" y="240840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3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All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487618" y="3364100"/>
            <a:ext cx="457200" cy="38827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2721" y="3399038"/>
            <a:ext cx="441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4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Good news stories, inside VA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3498503" y="495420"/>
            <a:ext cx="457200" cy="25717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12721" y="44586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Header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3490554" y="3821418"/>
            <a:ext cx="457200" cy="80773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12721" y="404061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Footer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8114" y="495419"/>
            <a:ext cx="2200388" cy="62310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8114" y="3346753"/>
            <a:ext cx="2175682" cy="128239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Tasks Homepage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9546"/>
          <a:stretch/>
        </p:blipFill>
        <p:spPr>
          <a:xfrm>
            <a:off x="977581" y="1109663"/>
            <a:ext cx="3472622" cy="3657600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Zone 2 focused on the top tasks available to Veterans split between recurring “manage” and one time “apply” boxes</a:t>
            </a:r>
          </a:p>
          <a:p>
            <a:r>
              <a:rPr lang="en-US" b="1" dirty="0" smtClean="0"/>
              <a:t>Zone 3 listed each benefit category with a simple description and CTA</a:t>
            </a:r>
          </a:p>
        </p:txBody>
      </p:sp>
    </p:spTree>
    <p:extLst>
      <p:ext uri="{BB962C8B-B14F-4D97-AF65-F5344CB8AC3E}">
        <p14:creationId xmlns:p14="http://schemas.microsoft.com/office/powerpoint/2010/main" val="814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</TotalTime>
  <Words>1171</Words>
  <Application>Microsoft Macintosh PowerPoint</Application>
  <PresentationFormat>On-screen Show (16:9)</PresentationFormat>
  <Paragraphs>193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Avenir</vt:lpstr>
      <vt:lpstr>Avenir Black</vt:lpstr>
      <vt:lpstr>Avenir Heavy</vt:lpstr>
      <vt:lpstr>Calibri</vt:lpstr>
      <vt:lpstr>Mangal</vt:lpstr>
      <vt:lpstr>Arial</vt:lpstr>
      <vt:lpstr>Brown Bag Template</vt:lpstr>
      <vt:lpstr>User Research Study 3 Homepage Wireframes</vt:lpstr>
      <vt:lpstr>Outline</vt:lpstr>
      <vt:lpstr>1. Study Objectives</vt:lpstr>
      <vt:lpstr>Our goal was to gather feedback on two homepage designs </vt:lpstr>
      <vt:lpstr>2. Research Method</vt:lpstr>
      <vt:lpstr>We spoke with Veterans in person to learn more about what works for them.</vt:lpstr>
      <vt:lpstr>PowerPoint Presentation</vt:lpstr>
      <vt:lpstr>PowerPoint Presentation</vt:lpstr>
      <vt:lpstr>Top Tasks Homepage</vt:lpstr>
      <vt:lpstr>Benefit Category Homepage</vt:lpstr>
      <vt:lpstr>3. Findings</vt:lpstr>
      <vt:lpstr>We learned that Veterans want the context of the benefit category but also quick links</vt:lpstr>
      <vt:lpstr>In their own words…</vt:lpstr>
      <vt:lpstr>Additional things we learned</vt:lpstr>
      <vt:lpstr>Some feedback about the current state of Va.gov</vt:lpstr>
      <vt:lpstr>Themes  - Benefit Category</vt:lpstr>
      <vt:lpstr>Themes  - Top Tasks</vt:lpstr>
      <vt:lpstr>4. Recommendations</vt:lpstr>
      <vt:lpstr>What Now?</vt:lpstr>
      <vt:lpstr>We plan to make these changes based on user feedback.</vt:lpstr>
      <vt:lpstr>We plan to make these changes based on user feedback.</vt:lpstr>
      <vt:lpstr>Thank you!</vt:lpstr>
      <vt:lpstr>Limitations of Study</vt:lpstr>
      <vt:lpstr>Did we answer our research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349</cp:revision>
  <cp:lastPrinted>2018-02-05T23:05:28Z</cp:lastPrinted>
  <dcterms:created xsi:type="dcterms:W3CDTF">2018-02-02T22:31:38Z</dcterms:created>
  <dcterms:modified xsi:type="dcterms:W3CDTF">2018-04-24T19:02:14Z</dcterms:modified>
</cp:coreProperties>
</file>