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57" r:id="rId4"/>
    <p:sldId id="295" r:id="rId5"/>
    <p:sldId id="278" r:id="rId6"/>
    <p:sldId id="260" r:id="rId7"/>
    <p:sldId id="309" r:id="rId8"/>
    <p:sldId id="296" r:id="rId9"/>
    <p:sldId id="308" r:id="rId10"/>
    <p:sldId id="315" r:id="rId11"/>
    <p:sldId id="314" r:id="rId12"/>
    <p:sldId id="293" r:id="rId13"/>
    <p:sldId id="289" r:id="rId14"/>
    <p:sldId id="316" r:id="rId15"/>
    <p:sldId id="317" r:id="rId16"/>
    <p:sldId id="292" r:id="rId17"/>
    <p:sldId id="318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50"/>
    <p:restoredTop sz="94631"/>
  </p:normalViewPr>
  <p:slideViewPr>
    <p:cSldViewPr snapToObjects="1" showGuides="1">
      <p:cViewPr>
        <p:scale>
          <a:sx n="89" d="100"/>
          <a:sy n="89" d="100"/>
        </p:scale>
        <p:origin x="784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23 April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23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 smtClean="0"/>
              <a:t>User Research Study 1 </a:t>
            </a:r>
            <a:br>
              <a:rPr lang="en-US" dirty="0" smtClean="0"/>
            </a:br>
            <a:r>
              <a:rPr lang="en-US" dirty="0" smtClean="0"/>
              <a:t>“Other”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Veterans did not have a consistent way of organizing “other” benefits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93" y="1398270"/>
            <a:ext cx="4901571" cy="33832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Veterans had a neutral response to the activity’s difficulty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3868"/>
            <a:ext cx="7543800" cy="22377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5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confirmed that there is no clear or consistent way to group and label all the “other” content but the data still show items with the strongest relationship and provide Veteran-focused labels.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Groupings of items with the highest </a:t>
            </a:r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Update Direct </a:t>
            </a:r>
            <a:r>
              <a:rPr lang="en-US" sz="1600" dirty="0" smtClean="0"/>
              <a:t>Deposit</a:t>
            </a:r>
          </a:p>
          <a:p>
            <a:r>
              <a:rPr lang="en-US" sz="1600" dirty="0"/>
              <a:t>Add or Remove a </a:t>
            </a:r>
            <a:r>
              <a:rPr lang="en-US" sz="1600" dirty="0" smtClean="0"/>
              <a:t>Dependent</a:t>
            </a:r>
          </a:p>
          <a:p>
            <a:r>
              <a:rPr lang="en-US" sz="1600" dirty="0" smtClean="0"/>
              <a:t>View </a:t>
            </a:r>
            <a:r>
              <a:rPr lang="en-US" sz="1600" dirty="0"/>
              <a:t>Payment </a:t>
            </a:r>
            <a:r>
              <a:rPr lang="en-US" sz="1600" dirty="0" smtClean="0"/>
              <a:t>History</a:t>
            </a:r>
          </a:p>
          <a:p>
            <a:r>
              <a:rPr lang="en-US" sz="1600" dirty="0"/>
              <a:t>Download Benefit </a:t>
            </a:r>
            <a:r>
              <a:rPr lang="en-US" sz="1600" dirty="0" smtClean="0"/>
              <a:t>Letters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sz="1600" dirty="0" smtClean="0"/>
              <a:t>Apply for a Printed Veteran ID Card</a:t>
            </a:r>
          </a:p>
          <a:p>
            <a:r>
              <a:rPr lang="en-US" sz="1600" dirty="0" smtClean="0"/>
              <a:t>Request your Military Personnel File (DD-214)</a:t>
            </a:r>
          </a:p>
          <a:p>
            <a:r>
              <a:rPr lang="en-US" sz="1600" dirty="0" smtClean="0"/>
              <a:t>How to Apply for a Discharge Upgrade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sz="1600" dirty="0"/>
              <a:t>Find VA </a:t>
            </a:r>
            <a:r>
              <a:rPr lang="en-US" sz="1600" dirty="0" smtClean="0"/>
              <a:t>Forms</a:t>
            </a:r>
          </a:p>
          <a:p>
            <a:r>
              <a:rPr lang="en-US" sz="1600" dirty="0"/>
              <a:t>Find Nearby VA Locations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1276351"/>
            <a:ext cx="2743200" cy="4482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00400" y="1276351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5943600" y="1276351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Groupings of items with the highest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Veterans </a:t>
            </a:r>
            <a:r>
              <a:rPr lang="en-US" sz="1600" dirty="0"/>
              <a:t>Benefits Administration (VBA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VA </a:t>
            </a:r>
            <a:r>
              <a:rPr lang="en-US" sz="1600" dirty="0" smtClean="0"/>
              <a:t>Leadership</a:t>
            </a:r>
          </a:p>
          <a:p>
            <a:r>
              <a:rPr lang="en-US" sz="1600" dirty="0"/>
              <a:t>Veterans Health Administration (VHA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National Cemetery Administration (NCA)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3117-1AAA-C145-B8CB-C8B0DE5DFF43}" type="datetime3">
              <a:rPr lang="en-US" smtClean="0"/>
              <a:t>23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sz="1600" dirty="0" smtClean="0"/>
              <a:t>Veterans </a:t>
            </a:r>
            <a:r>
              <a:rPr lang="en-US" sz="1600" dirty="0"/>
              <a:t>Choice </a:t>
            </a:r>
            <a:r>
              <a:rPr lang="en-US" sz="1600" dirty="0" smtClean="0"/>
              <a:t>Program</a:t>
            </a:r>
          </a:p>
          <a:p>
            <a:r>
              <a:rPr lang="en-US" sz="1600" dirty="0"/>
              <a:t>Affordable Care </a:t>
            </a:r>
            <a:r>
              <a:rPr lang="en-US" sz="1600" dirty="0" smtClean="0"/>
              <a:t>Act</a:t>
            </a:r>
          </a:p>
          <a:p>
            <a:r>
              <a:rPr lang="en-US" sz="1600" dirty="0"/>
              <a:t>Read VA Health Research</a:t>
            </a:r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sz="1600" dirty="0"/>
              <a:t>Get Your VA Health </a:t>
            </a:r>
            <a:r>
              <a:rPr lang="en-US" sz="1600" dirty="0" smtClean="0"/>
              <a:t>Records</a:t>
            </a:r>
          </a:p>
          <a:p>
            <a:r>
              <a:rPr lang="en-US" sz="1600" dirty="0"/>
              <a:t>Order Hearing Aid Batteries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1276351"/>
            <a:ext cx="2743200" cy="4482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00400" y="1276351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Group 5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5943600" y="1276351"/>
            <a:ext cx="2743200" cy="448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Group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</a:t>
            </a:r>
            <a:r>
              <a:rPr lang="en-US" dirty="0" smtClean="0"/>
              <a:t>Jeff Barnes with </a:t>
            </a:r>
            <a:r>
              <a:rPr lang="en-US" dirty="0"/>
              <a:t>questions:</a:t>
            </a:r>
          </a:p>
          <a:p>
            <a:r>
              <a:rPr lang="en-US" dirty="0"/>
              <a:t>j</a:t>
            </a:r>
            <a:r>
              <a:rPr lang="en-US" dirty="0" smtClean="0"/>
              <a:t>effrey.barnes4@va.gov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answer our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we need to create additional benefit categories? </a:t>
            </a:r>
            <a:r>
              <a:rPr lang="en-US" dirty="0" smtClean="0">
                <a:solidFill>
                  <a:srgbClr val="FF0000"/>
                </a:solidFill>
              </a:rPr>
              <a:t>Yes, the “other resources” need to be </a:t>
            </a:r>
            <a:r>
              <a:rPr lang="en-US" dirty="0" err="1" smtClean="0">
                <a:solidFill>
                  <a:srgbClr val="FF0000"/>
                </a:solidFill>
              </a:rPr>
              <a:t>matrixed</a:t>
            </a:r>
            <a:r>
              <a:rPr lang="en-US" dirty="0" smtClean="0">
                <a:solidFill>
                  <a:srgbClr val="FF0000"/>
                </a:solidFill>
              </a:rPr>
              <a:t> into benefit categories and new categories like “Records” need to be added.</a:t>
            </a:r>
          </a:p>
          <a:p>
            <a:r>
              <a:rPr lang="en-US" dirty="0" smtClean="0"/>
              <a:t>How do we treat edge case content/audience based content? </a:t>
            </a:r>
            <a:r>
              <a:rPr lang="en-US" dirty="0" smtClean="0">
                <a:solidFill>
                  <a:srgbClr val="FF0000"/>
                </a:solidFill>
              </a:rPr>
              <a:t>We need to use crosslinking and personalization to deliver this content.</a:t>
            </a:r>
          </a:p>
          <a:p>
            <a:r>
              <a:rPr lang="en-US" dirty="0" smtClean="0"/>
              <a:t>What </a:t>
            </a:r>
            <a:r>
              <a:rPr lang="en-US" dirty="0"/>
              <a:t>labels work for these resources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There is no clear strategy for labeling all “other” content, but sub-groups of 2-3 items can be combined and labeled.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807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92046844"/>
              </p:ext>
            </p:extLst>
          </p:nvPr>
        </p:nvGraphicFramePr>
        <p:xfrm>
          <a:off x="457200" y="1276350"/>
          <a:ext cx="499427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xmlns="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xmlns="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1.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Objectives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2.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Research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Method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3.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Findings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4.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Recommendations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3986872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We wanted to learn how we could organize the “other” resources on </a:t>
            </a:r>
            <a:r>
              <a:rPr lang="en-US" dirty="0" err="1" smtClean="0"/>
              <a:t>va.gov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 was to learn how to </a:t>
            </a:r>
            <a:r>
              <a:rPr lang="en-US" b="0" dirty="0" smtClean="0"/>
              <a:t>organize </a:t>
            </a:r>
            <a:r>
              <a:rPr lang="en-US" b="0" dirty="0"/>
              <a:t>the "other" resources that </a:t>
            </a:r>
            <a:r>
              <a:rPr lang="en-US" b="0" dirty="0" smtClean="0"/>
              <a:t>don’t fit </a:t>
            </a:r>
            <a:r>
              <a:rPr lang="en-US" b="0" dirty="0"/>
              <a:t>into the </a:t>
            </a:r>
            <a:r>
              <a:rPr lang="en-US" b="0" dirty="0" smtClean="0"/>
              <a:t>benefit categories.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Do we need to create additional benefit categories?</a:t>
            </a:r>
          </a:p>
          <a:p>
            <a:r>
              <a:rPr lang="en-US" dirty="0"/>
              <a:t>How do we treat </a:t>
            </a:r>
            <a:r>
              <a:rPr lang="en-US" dirty="0" smtClean="0"/>
              <a:t>edge case </a:t>
            </a:r>
            <a:r>
              <a:rPr lang="en-US" dirty="0"/>
              <a:t>content/audience based content?</a:t>
            </a:r>
          </a:p>
          <a:p>
            <a:r>
              <a:rPr lang="en-US" dirty="0"/>
              <a:t>What labels work for these resources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let Veterans tell us how they would group the “other”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Created an open card sort in Optimal Workshop</a:t>
            </a:r>
          </a:p>
          <a:p>
            <a:pPr lvl="1"/>
            <a:r>
              <a:rPr lang="en-US" b="1" dirty="0" smtClean="0"/>
              <a:t>20 cards, user creates categories</a:t>
            </a:r>
          </a:p>
          <a:p>
            <a:r>
              <a:rPr lang="en-US" b="1" dirty="0" smtClean="0"/>
              <a:t>Distributed to 4k Veterans via </a:t>
            </a:r>
            <a:r>
              <a:rPr lang="en-US" b="1" dirty="0" err="1" smtClean="0"/>
              <a:t>MyHealtheVet</a:t>
            </a:r>
            <a:r>
              <a:rPr lang="en-US" b="1" dirty="0" smtClean="0"/>
              <a:t> mailing list</a:t>
            </a:r>
          </a:p>
          <a:p>
            <a:r>
              <a:rPr lang="en-US" b="1" dirty="0" smtClean="0"/>
              <a:t>Received 155 responses (Apr 5 </a:t>
            </a:r>
            <a:r>
              <a:rPr lang="mr-IN" b="1" dirty="0" smtClean="0"/>
              <a:t>–</a:t>
            </a:r>
            <a:r>
              <a:rPr lang="en-US" b="1" dirty="0" smtClean="0"/>
              <a:t> Apr 20)</a:t>
            </a:r>
          </a:p>
          <a:p>
            <a:r>
              <a:rPr lang="en-US" b="1" dirty="0" smtClean="0"/>
              <a:t>95% Veterans, a few caregivers and family members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917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" y="247650"/>
            <a:ext cx="7891862" cy="43815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50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065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Veterans don</a:t>
            </a:r>
            <a:r>
              <a:rPr lang="mr-IN" dirty="0" smtClean="0"/>
              <a:t>’</a:t>
            </a:r>
            <a:r>
              <a:rPr lang="en-US" dirty="0" smtClean="0"/>
              <a:t>t agree on what to call these groups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Veteran’s groups had low </a:t>
            </a:r>
            <a:r>
              <a:rPr lang="en-US" b="1" dirty="0" smtClean="0"/>
              <a:t>agreement scores but provide valuable labels</a:t>
            </a:r>
            <a:endParaRPr lang="en-US" b="1" dirty="0" smtClean="0"/>
          </a:p>
          <a:p>
            <a:pPr lvl="1"/>
            <a:r>
              <a:rPr lang="en-US" b="1" dirty="0" smtClean="0"/>
              <a:t>Account Information / Management</a:t>
            </a:r>
          </a:p>
          <a:p>
            <a:pPr lvl="1"/>
            <a:r>
              <a:rPr lang="en-US" b="1" dirty="0" smtClean="0"/>
              <a:t>About the VA</a:t>
            </a:r>
          </a:p>
          <a:p>
            <a:pPr lvl="1"/>
            <a:r>
              <a:rPr lang="en-US" b="1" dirty="0" smtClean="0"/>
              <a:t>My VA / For Me</a:t>
            </a:r>
          </a:p>
          <a:p>
            <a:pPr lvl="1"/>
            <a:r>
              <a:rPr lang="en-US" b="1" dirty="0" smtClean="0"/>
              <a:t>Most Important (focused on health due to audience)</a:t>
            </a:r>
          </a:p>
          <a:p>
            <a:pPr lvl="1"/>
            <a:r>
              <a:rPr lang="en-US" b="1" dirty="0" smtClean="0"/>
              <a:t>Self </a:t>
            </a:r>
            <a:r>
              <a:rPr lang="en-US" b="1" dirty="0" smtClean="0"/>
              <a:t>Service </a:t>
            </a:r>
            <a:r>
              <a:rPr lang="en-US" b="1" dirty="0" smtClean="0"/>
              <a:t>/ Online</a:t>
            </a:r>
            <a:endParaRPr lang="en-US" b="1" dirty="0"/>
          </a:p>
          <a:p>
            <a:r>
              <a:rPr lang="en-US" b="1" dirty="0" smtClean="0"/>
              <a:t>Airborne Hazards and Ordering </a:t>
            </a:r>
            <a:r>
              <a:rPr lang="en-US" b="1" dirty="0" smtClean="0"/>
              <a:t>Hearing Aid </a:t>
            </a:r>
            <a:r>
              <a:rPr lang="en-US" b="1" dirty="0" smtClean="0"/>
              <a:t>Batteries were consistently outliers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9322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570</Words>
  <Application>Microsoft Macintosh PowerPoint</Application>
  <PresentationFormat>On-screen Show (16:9)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</vt:lpstr>
      <vt:lpstr>Avenir Heavy</vt:lpstr>
      <vt:lpstr>Calibri</vt:lpstr>
      <vt:lpstr>Mangal</vt:lpstr>
      <vt:lpstr>Arial</vt:lpstr>
      <vt:lpstr>Brown Bag Template</vt:lpstr>
      <vt:lpstr>User Research Study 1  “Other” Resources</vt:lpstr>
      <vt:lpstr>Outline</vt:lpstr>
      <vt:lpstr>1. Study Objectives</vt:lpstr>
      <vt:lpstr>Our goal was to learn how to organize the "other" resources that don’t fit into the benefit categories.</vt:lpstr>
      <vt:lpstr>2. Research Method</vt:lpstr>
      <vt:lpstr>We let Veterans tell us how they would group the “other” resources</vt:lpstr>
      <vt:lpstr>PowerPoint Presentation</vt:lpstr>
      <vt:lpstr>3. Findings</vt:lpstr>
      <vt:lpstr>Veterans don’t agree on what to call these groups of content</vt:lpstr>
      <vt:lpstr>Veterans did not have a consistent way of organizing “other” benefits</vt:lpstr>
      <vt:lpstr>Veterans had a neutral response to the activity’s difficulty</vt:lpstr>
      <vt:lpstr>4. Recommendations</vt:lpstr>
      <vt:lpstr>What Now?</vt:lpstr>
      <vt:lpstr>Groupings of items with the highest similarity</vt:lpstr>
      <vt:lpstr>Groupings of items with the highest similarity</vt:lpstr>
      <vt:lpstr>Thank you!</vt:lpstr>
      <vt:lpstr>Did we answer our research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355</cp:revision>
  <cp:lastPrinted>2018-02-05T23:05:28Z</cp:lastPrinted>
  <dcterms:created xsi:type="dcterms:W3CDTF">2018-02-02T22:31:38Z</dcterms:created>
  <dcterms:modified xsi:type="dcterms:W3CDTF">2018-04-23T20:29:57Z</dcterms:modified>
</cp:coreProperties>
</file>