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57" r:id="rId4"/>
    <p:sldId id="295" r:id="rId5"/>
    <p:sldId id="278" r:id="rId6"/>
    <p:sldId id="260" r:id="rId7"/>
    <p:sldId id="309" r:id="rId8"/>
    <p:sldId id="312" r:id="rId9"/>
    <p:sldId id="311" r:id="rId10"/>
    <p:sldId id="310" r:id="rId11"/>
    <p:sldId id="296" r:id="rId12"/>
    <p:sldId id="324" r:id="rId13"/>
    <p:sldId id="318" r:id="rId14"/>
    <p:sldId id="293" r:id="rId15"/>
    <p:sldId id="289" r:id="rId16"/>
    <p:sldId id="323" r:id="rId17"/>
    <p:sldId id="292" r:id="rId18"/>
    <p:sldId id="314" r:id="rId19"/>
    <p:sldId id="320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50"/>
    <p:restoredTop sz="94631"/>
  </p:normalViewPr>
  <p:slideViewPr>
    <p:cSldViewPr snapToObjects="1" showGuides="1">
      <p:cViewPr>
        <p:scale>
          <a:sx n="98" d="100"/>
          <a:sy n="98" d="100"/>
        </p:scale>
        <p:origin x="544" y="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ADBA6-AE7D-7849-AD04-9B3C80D33473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8DB9-BABD-274C-B54C-B517A7C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7706-88AE-1A44-B55B-EC1C2E045BA1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52E3BC1-44A7-994A-9857-5E9826DEEFF7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DD5A31-3632-B34C-9E46-F4FC1D3A153E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49098B3-C054-B547-A5EC-409519CD1C19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193117-1AAA-C145-B8CB-C8B0DE5DFF43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28107E97-1259-3443-B559-D35BE5D72356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A84313-7A95-084F-90A8-25D22676E378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C83848-4BCA-844F-9882-6E2DDCE84FE8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4903E5-8422-2D46-89AD-EA48D1414F55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C3E3CB-1F76-994D-AACC-8093D340B5AE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6B38F59E-848C-4246-9BBF-2E13C5EF0F4D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D1CB74F-FE79-1A45-8710-2BD3A7D8E44E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82CAB48B-DAC7-0D4F-8BA1-5046F1014A7D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36308B8-2FA4-7842-B3E5-53FA84F19DA6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19D83D04-1D5A-5D4D-9727-9379A1D7954E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8E88E0C-9E8E-7A48-BBCF-3D650AFE8784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96F03584-8276-1444-99C1-D49BE5D75F4B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548669-3537-3D48-AEC6-69BEEF4918CE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565890D-C554-0B45-A214-73986C52D38E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26F000-0323-5D40-A73A-AFCE231EA21C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4128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38328" indent="0">
              <a:buNone/>
              <a:defRPr sz="1400"/>
            </a:lvl2pPr>
            <a:lvl3pPr marL="685800" indent="0">
              <a:buNone/>
              <a:defRPr sz="1400"/>
            </a:lvl3pPr>
            <a:lvl4pPr marL="1024128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1641FC7-B538-F548-80EB-C6718C1A7D14}" type="datetime3">
              <a:rPr lang="en-US" smtClean="0"/>
              <a:t>2 May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71D1D59-DAF4-234F-B337-E721F80E8FC6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F2BE8D8B-9FB4-8D42-BC0F-E1F202DF91B0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3B73-709A-1E41-9B56-C8B1DBD43693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BE324FA9-DA9E-7640-8A4A-32800FF2288F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DB7B24-BCAB-BE45-8684-F9DBEA217931}" type="datetime3">
              <a:rPr lang="en-US" smtClean="0"/>
              <a:t>2 May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F8FB4D2-D8B1-854E-8E32-7E50F3EA39D2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EC57DE5-E26E-C749-B0CF-78126AF87632}" type="datetime3">
              <a:rPr lang="en-US" smtClean="0"/>
              <a:t>2 May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7DAA066-01CA-5D48-9C48-947C8A66608E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D3A8FC4B-49E5-004D-A573-ADC7192B7D48}" type="datetime3">
              <a:rPr lang="en-US" smtClean="0"/>
              <a:t>2 May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 smtClean="0"/>
              <a:t>User Research Study 3b </a:t>
            </a:r>
            <a:r>
              <a:rPr lang="en-US" smtClean="0"/>
              <a:t>Homepage Wireframes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95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/>
              <a:t>Prepared by the Digital Service at Veterans Affairs (DSVA)</a:t>
            </a:r>
          </a:p>
          <a:p>
            <a:r>
              <a:rPr lang="en-US" dirty="0"/>
              <a:t>Prepared for and presented to the VA Web Brand Consolidation Working Group</a:t>
            </a:r>
          </a:p>
          <a:p>
            <a:endParaRPr lang="en-US" dirty="0"/>
          </a:p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5867400" cy="647701"/>
          </a:xfrm>
        </p:spPr>
        <p:txBody>
          <a:bodyPr>
            <a:normAutofit/>
          </a:bodyPr>
          <a:lstStyle/>
          <a:p>
            <a:r>
              <a:rPr lang="en-US" dirty="0" smtClean="0"/>
              <a:t>Benefit Category Homepage v2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" b="35417"/>
          <a:stretch/>
        </p:blipFill>
        <p:spPr>
          <a:xfrm>
            <a:off x="1295400" y="1200149"/>
            <a:ext cx="2713461" cy="3436621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Zone</a:t>
            </a:r>
            <a:r>
              <a:rPr lang="en-US" b="1" dirty="0"/>
              <a:t> </a:t>
            </a:r>
            <a:r>
              <a:rPr lang="en-US" b="1" dirty="0" smtClean="0"/>
              <a:t>1 </a:t>
            </a:r>
            <a:r>
              <a:rPr lang="en-US" b="1" dirty="0"/>
              <a:t>had the location, crisis line, and sign-in</a:t>
            </a:r>
          </a:p>
          <a:p>
            <a:r>
              <a:rPr lang="en-US" b="1" dirty="0" smtClean="0"/>
              <a:t>Zone </a:t>
            </a:r>
            <a:r>
              <a:rPr lang="en-US" b="1" dirty="0"/>
              <a:t>2</a:t>
            </a:r>
            <a:r>
              <a:rPr lang="en-US" b="1" dirty="0" smtClean="0"/>
              <a:t> listed the top 4 benefit categories with top tasks</a:t>
            </a:r>
          </a:p>
          <a:p>
            <a:r>
              <a:rPr lang="en-US" b="1" dirty="0" smtClean="0"/>
              <a:t>Zone 3 showed the remaining benefits with lists of top tasks for each</a:t>
            </a:r>
          </a:p>
        </p:txBody>
      </p:sp>
    </p:spTree>
    <p:extLst>
      <p:ext uri="{BB962C8B-B14F-4D97-AF65-F5344CB8AC3E}">
        <p14:creationId xmlns:p14="http://schemas.microsoft.com/office/powerpoint/2010/main" val="10375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065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Veterans </a:t>
            </a:r>
            <a:r>
              <a:rPr lang="en-US" dirty="0" smtClean="0"/>
              <a:t>prefer </a:t>
            </a:r>
            <a:r>
              <a:rPr lang="en-US" dirty="0"/>
              <a:t>the benefit category </a:t>
            </a:r>
            <a:r>
              <a:rPr lang="en-US" dirty="0" smtClean="0"/>
              <a:t>design with some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889"/>
            <a:ext cx="7543800" cy="321826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default mental model for Veterans is benefit category </a:t>
            </a:r>
            <a:r>
              <a:rPr lang="en-US" b="1" dirty="0" smtClean="0"/>
              <a:t>first </a:t>
            </a:r>
            <a:r>
              <a:rPr lang="en-US" b="1" dirty="0"/>
              <a:t>then </a:t>
            </a:r>
            <a:r>
              <a:rPr lang="en-US" b="1" dirty="0" smtClean="0"/>
              <a:t>task</a:t>
            </a:r>
          </a:p>
          <a:p>
            <a:r>
              <a:rPr lang="en-US" b="1" dirty="0" smtClean="0"/>
              <a:t>Veterans </a:t>
            </a:r>
            <a:r>
              <a:rPr lang="en-US" b="1" dirty="0"/>
              <a:t>had difficulty finding </a:t>
            </a:r>
            <a:r>
              <a:rPr lang="en-US" b="1" dirty="0" smtClean="0"/>
              <a:t>information using the headings in the top </a:t>
            </a:r>
            <a:r>
              <a:rPr lang="en-US" b="1" dirty="0"/>
              <a:t>tasks </a:t>
            </a:r>
            <a:r>
              <a:rPr lang="en-US" b="1" dirty="0" smtClean="0"/>
              <a:t>design</a:t>
            </a:r>
          </a:p>
          <a:p>
            <a:r>
              <a:rPr lang="en-US" b="1" dirty="0" smtClean="0"/>
              <a:t>CTA buttons in </a:t>
            </a:r>
            <a:r>
              <a:rPr lang="en-US" b="1" dirty="0"/>
              <a:t>the top task </a:t>
            </a:r>
            <a:r>
              <a:rPr lang="en-US" b="1" dirty="0" smtClean="0"/>
              <a:t>design</a:t>
            </a:r>
            <a:r>
              <a:rPr lang="en-US" b="1" dirty="0"/>
              <a:t> (color and placement)</a:t>
            </a:r>
            <a:r>
              <a:rPr lang="en-US" b="1" dirty="0" smtClean="0"/>
              <a:t> worked </a:t>
            </a:r>
            <a:r>
              <a:rPr lang="en-US" b="1" dirty="0"/>
              <a:t>best</a:t>
            </a:r>
          </a:p>
          <a:p>
            <a:r>
              <a:rPr lang="en-US" b="1" dirty="0"/>
              <a:t>The layout of the top benefit categories worked </a:t>
            </a:r>
            <a:r>
              <a:rPr lang="en-US" b="1" dirty="0" smtClean="0"/>
              <a:t>well</a:t>
            </a:r>
            <a:endParaRPr lang="en-US" b="1" dirty="0"/>
          </a:p>
          <a:p>
            <a:r>
              <a:rPr lang="en-US" b="1" dirty="0" smtClean="0"/>
              <a:t>Both designs </a:t>
            </a:r>
            <a:r>
              <a:rPr lang="en-US" b="1" dirty="0"/>
              <a:t>are boring and need more color</a:t>
            </a:r>
          </a:p>
          <a:p>
            <a:r>
              <a:rPr lang="en-US" b="1" dirty="0"/>
              <a:t>Veterans want the page to be simple and not cluttered</a:t>
            </a:r>
          </a:p>
          <a:p>
            <a:r>
              <a:rPr lang="en-US" b="1" dirty="0" smtClean="0"/>
              <a:t>Veterans </a:t>
            </a:r>
            <a:r>
              <a:rPr lang="en-US" b="1" dirty="0"/>
              <a:t>want large, </a:t>
            </a:r>
            <a:r>
              <a:rPr lang="en-US" b="1" dirty="0" smtClean="0"/>
              <a:t>clear, </a:t>
            </a:r>
            <a:r>
              <a:rPr lang="en-US" b="1" dirty="0"/>
              <a:t>text and icons</a:t>
            </a:r>
          </a:p>
          <a:p>
            <a:r>
              <a:rPr lang="en-US" b="1" dirty="0" smtClean="0"/>
              <a:t>One-click </a:t>
            </a:r>
            <a:r>
              <a:rPr lang="en-US" b="1" dirty="0"/>
              <a:t>access and “above the fold” </a:t>
            </a:r>
            <a:r>
              <a:rPr lang="en-US" b="1" dirty="0" smtClean="0"/>
              <a:t>priority are important </a:t>
            </a:r>
            <a:r>
              <a:rPr lang="en-US" b="1" dirty="0"/>
              <a:t>to </a:t>
            </a:r>
            <a:r>
              <a:rPr lang="en-US" b="1" dirty="0" smtClean="0"/>
              <a:t>Veterans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 May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their own words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661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/>
              <a:t>"It's bland, but it's functional. It has all the options you can choose from...and all </a:t>
            </a:r>
            <a:r>
              <a:rPr lang="en-US" sz="1600" i="1" dirty="0" smtClean="0"/>
              <a:t>the </a:t>
            </a:r>
            <a:r>
              <a:rPr lang="en-US" sz="1600" i="1" dirty="0"/>
              <a:t>things you need</a:t>
            </a:r>
            <a:r>
              <a:rPr lang="en-US" sz="1600" i="1" dirty="0" smtClean="0"/>
              <a:t>.”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P14 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 smtClean="0"/>
              <a:t>“The </a:t>
            </a:r>
            <a:r>
              <a:rPr lang="en-US" sz="1600" i="1" dirty="0"/>
              <a:t>font is too </a:t>
            </a:r>
            <a:r>
              <a:rPr lang="en-US" sz="1600" i="1" dirty="0" smtClean="0"/>
              <a:t>small”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P11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"It's about the same, but with a little bit more options</a:t>
            </a:r>
            <a:r>
              <a:rPr lang="en-US" sz="1600" i="1" dirty="0" smtClean="0"/>
              <a:t>.”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P13</a:t>
            </a:r>
            <a:endParaRPr lang="en-US" sz="1600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67740"/>
            <a:ext cx="4114800" cy="3661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/>
              <a:t>"Our brains are </a:t>
            </a:r>
            <a:r>
              <a:rPr lang="en-US" sz="1600" i="1" dirty="0" smtClean="0"/>
              <a:t>trained </a:t>
            </a:r>
            <a:r>
              <a:rPr lang="en-US" sz="1600" i="1" dirty="0"/>
              <a:t>to organize by type of benefit. The headings for top tasks are different</a:t>
            </a:r>
            <a:r>
              <a:rPr lang="en-US" sz="1600" i="1" dirty="0" smtClean="0"/>
              <a:t>.”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P16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1600" i="1" dirty="0" smtClean="0"/>
              <a:t>"Your </a:t>
            </a:r>
            <a:r>
              <a:rPr lang="en-US" sz="1600" i="1" dirty="0"/>
              <a:t>eyes go right to what you're looking for</a:t>
            </a:r>
            <a:r>
              <a:rPr lang="en-US" sz="1600" i="1" dirty="0" smtClean="0"/>
              <a:t>.”</a:t>
            </a:r>
            <a:r>
              <a:rPr lang="en-US" sz="1600" i="1" dirty="0"/>
              <a:t> </a:t>
            </a:r>
            <a:r>
              <a:rPr lang="en-US" sz="1600" i="1" dirty="0" smtClean="0"/>
              <a:t> </a:t>
            </a:r>
            <a:r>
              <a:rPr lang="mr-IN" sz="1600" i="1" dirty="0"/>
              <a:t>–</a:t>
            </a:r>
            <a:r>
              <a:rPr lang="en-US" sz="1600" i="1" dirty="0"/>
              <a:t> </a:t>
            </a:r>
            <a:r>
              <a:rPr lang="en-US" sz="1600" i="1" dirty="0" smtClean="0"/>
              <a:t>P15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"As long as you can click on one thing and go straight to the </a:t>
            </a:r>
            <a:r>
              <a:rPr lang="en-US" sz="1600" i="1" dirty="0" smtClean="0"/>
              <a:t>page” </a:t>
            </a:r>
            <a:r>
              <a:rPr lang="mr-IN" sz="1600" i="1" dirty="0" smtClean="0"/>
              <a:t>–</a:t>
            </a:r>
            <a:r>
              <a:rPr lang="en-US" sz="1600" i="1" dirty="0" smtClean="0"/>
              <a:t> P11</a:t>
            </a: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58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8853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6E6BE9B-2787-CD40-991E-C4A9E237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7543800" cy="3490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The benefit category is the default mental model for organizing information, but top tasks are why users come to </a:t>
            </a:r>
            <a:r>
              <a:rPr lang="en-US" sz="2800" dirty="0" err="1" smtClean="0"/>
              <a:t>va.gov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3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0891"/>
            <a:ext cx="8153400" cy="32182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Create a final design concept that includes the best elements from both designs.</a:t>
            </a:r>
          </a:p>
          <a:p>
            <a:r>
              <a:rPr lang="en-US" b="1" dirty="0" smtClean="0"/>
              <a:t>New design will feature</a:t>
            </a:r>
          </a:p>
          <a:p>
            <a:pPr lvl="1"/>
            <a:r>
              <a:rPr lang="en-US" b="1" dirty="0" smtClean="0"/>
              <a:t>Zone 1 </a:t>
            </a:r>
            <a:r>
              <a:rPr lang="mr-IN" b="1" dirty="0" smtClean="0"/>
              <a:t>–</a:t>
            </a:r>
            <a:r>
              <a:rPr lang="en-US" b="1" dirty="0" smtClean="0"/>
              <a:t> Shows the four benefit categories in boxes and the CTA ribbon from top tasks design</a:t>
            </a:r>
          </a:p>
          <a:p>
            <a:pPr lvl="1"/>
            <a:r>
              <a:rPr lang="en-US" b="1" dirty="0" smtClean="0"/>
              <a:t>Zone 2 </a:t>
            </a:r>
            <a:r>
              <a:rPr lang="mr-IN" b="1" dirty="0" smtClean="0"/>
              <a:t>–</a:t>
            </a:r>
            <a:r>
              <a:rPr lang="en-US" b="1" dirty="0" smtClean="0"/>
              <a:t> All 10 benefit categories in the boxes from benefit category design</a:t>
            </a:r>
          </a:p>
          <a:p>
            <a:pPr lvl="1"/>
            <a:r>
              <a:rPr lang="en-US" b="1" dirty="0" smtClean="0"/>
              <a:t>Zone 3 </a:t>
            </a:r>
            <a:r>
              <a:rPr lang="mr-IN" b="1" dirty="0" smtClean="0"/>
              <a:t>–</a:t>
            </a:r>
            <a:r>
              <a:rPr lang="en-US" b="1" dirty="0" smtClean="0"/>
              <a:t> Good news stories and More from VA</a:t>
            </a:r>
          </a:p>
          <a:p>
            <a:r>
              <a:rPr lang="en-US" b="1" dirty="0" smtClean="0"/>
              <a:t>Conduct user testing on a clickable prototype of this design</a:t>
            </a:r>
            <a:endParaRPr lang="en-US" b="1" dirty="0" smtClean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16189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57350"/>
            <a:ext cx="6858000" cy="1486810"/>
          </a:xfrm>
        </p:spPr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7560"/>
            <a:ext cx="6858000" cy="570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</a:t>
            </a:r>
            <a:r>
              <a:rPr lang="en-US" dirty="0" smtClean="0"/>
              <a:t>Jeff Barnes with </a:t>
            </a:r>
            <a:r>
              <a:rPr lang="en-US" dirty="0"/>
              <a:t>questions:</a:t>
            </a:r>
          </a:p>
          <a:p>
            <a:r>
              <a:rPr lang="en-US" dirty="0"/>
              <a:t>j</a:t>
            </a:r>
            <a:r>
              <a:rPr lang="en-US" dirty="0" smtClean="0"/>
              <a:t>effrey.barnes4@va.gov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participants were men</a:t>
            </a:r>
          </a:p>
          <a:p>
            <a:r>
              <a:rPr lang="en-US" dirty="0" smtClean="0"/>
              <a:t>All participants were currently enrolled in VA Medical care, but not necessarily MHV users</a:t>
            </a:r>
          </a:p>
          <a:p>
            <a:r>
              <a:rPr lang="en-US" dirty="0" smtClean="0"/>
              <a:t>Participants were limited to one medical center in DC area</a:t>
            </a:r>
          </a:p>
          <a:p>
            <a:r>
              <a:rPr lang="en-US" dirty="0" smtClean="0"/>
              <a:t>Paper wireframe format varies significantly from interactive, especially related to navigation priority and fold 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7B24-BCAB-BE45-8684-F9DBEA217931}" type="datetime3">
              <a:rPr lang="en-US" smtClean="0"/>
              <a:t>2 May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/>
          </a:bodyPr>
          <a:lstStyle/>
          <a:p>
            <a:r>
              <a:rPr lang="en-US" dirty="0" smtClean="0"/>
              <a:t>Did we answer our research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Which of our revised design concepts works best for Veterans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Benefit category.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are the pros/cons of each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Listed above.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do Veterans think of the revised top task approach?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They did not like the headers and still preferred benefit category.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do they think of the look and feel? </a:t>
            </a:r>
            <a:r>
              <a:rPr lang="en-US" dirty="0" smtClean="0">
                <a:solidFill>
                  <a:srgbClr val="FF0000"/>
                </a:solidFill>
              </a:rPr>
              <a:t>Still too boring, needs color.</a:t>
            </a:r>
          </a:p>
          <a:p>
            <a:r>
              <a:rPr lang="en-US" dirty="0" smtClean="0"/>
              <a:t>What </a:t>
            </a:r>
            <a:r>
              <a:rPr lang="en-US" dirty="0"/>
              <a:t>do they think about the two CTA button layout options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They preferred the Top Task version.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5796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D97BD-49D0-F045-BFFC-0016C1D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0F1BE01-E78D-8D45-9FFF-919906A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3C0D33C2-8E08-A041-AA74-D2FE0E97E71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92046844"/>
              </p:ext>
            </p:extLst>
          </p:nvPr>
        </p:nvGraphicFramePr>
        <p:xfrm>
          <a:off x="457200" y="1276350"/>
          <a:ext cx="4994276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628">
                  <a:extLst>
                    <a:ext uri="{9D8B030D-6E8A-4147-A177-3AD203B41FA5}">
                      <a16:colId xmlns="" xmlns:a16="http://schemas.microsoft.com/office/drawing/2014/main" val="3491581060"/>
                    </a:ext>
                  </a:extLst>
                </a:gridCol>
                <a:gridCol w="983648">
                  <a:extLst>
                    <a:ext uri="{9D8B030D-6E8A-4147-A177-3AD203B41FA5}">
                      <a16:colId xmlns="" xmlns:a16="http://schemas.microsoft.com/office/drawing/2014/main" val="186776584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1.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Study Objectives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74713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2.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Research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 Method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959654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3.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Findings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336018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4.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  <a:latin typeface="Avenir" panose="02000503020000020003" pitchFamily="2" charset="0"/>
                        </a:rPr>
                        <a:t>Recommendations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1"/>
                        </a:solidFill>
                        <a:latin typeface="Avenir" panose="02000503020000020003" pitchFamily="2" charset="0"/>
                      </a:endParaRPr>
                    </a:p>
                  </a:txBody>
                  <a:tcPr marL="115253" marR="115253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3986872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8191117A-1E2E-F44A-9D94-897E08DBC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CA35D4E5-3A5D-BE4A-A792-7CC069181AC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This study </a:t>
            </a:r>
            <a:r>
              <a:rPr lang="en-US" dirty="0" smtClean="0"/>
              <a:t>further refined our understanding of Veteran’s preferences for the homepage.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632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7772400" cy="629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goal was to gather feedback on two homepage designs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Which </a:t>
            </a:r>
            <a:r>
              <a:rPr lang="en-US" dirty="0"/>
              <a:t>of our revised design concepts works best for Veterans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are the pros/cons of each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do Veterans think of the revised top task approach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</a:t>
            </a:r>
            <a:r>
              <a:rPr lang="en-US" dirty="0"/>
              <a:t>do they think of the look and feel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What </a:t>
            </a:r>
            <a:r>
              <a:rPr lang="en-US" dirty="0"/>
              <a:t>do they think about the two CTA button layout options? </a:t>
            </a:r>
            <a:br>
              <a:rPr lang="en-US" dirty="0"/>
            </a:b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01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21807-043A-1048-96AC-F122E0C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EC5FB4-F4AC-3E49-A11A-B6C85C20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79AA589C-77AF-7544-860A-3BD190F9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21048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spoke with Veterans in person to learn more about what works for them.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153400" cy="2971801"/>
          </a:xfrm>
        </p:spPr>
        <p:txBody>
          <a:bodyPr>
            <a:normAutofit/>
          </a:bodyPr>
          <a:lstStyle/>
          <a:p>
            <a:r>
              <a:rPr lang="en-US" b="1" dirty="0" smtClean="0"/>
              <a:t>Visited Ft Belvoir CBOC (part of DC MC)</a:t>
            </a:r>
          </a:p>
          <a:p>
            <a:r>
              <a:rPr lang="en-US" b="1" dirty="0" smtClean="0"/>
              <a:t>Spoke with </a:t>
            </a:r>
            <a:r>
              <a:rPr lang="en-US" b="1" dirty="0"/>
              <a:t>9</a:t>
            </a:r>
            <a:r>
              <a:rPr lang="en-US" b="1" dirty="0" smtClean="0"/>
              <a:t> men Veterans of varying ages and races </a:t>
            </a:r>
          </a:p>
          <a:p>
            <a:r>
              <a:rPr lang="en-US" b="1" dirty="0" smtClean="0"/>
              <a:t>Showed them two revised homepage designs (paper wireframes)</a:t>
            </a:r>
          </a:p>
          <a:p>
            <a:r>
              <a:rPr lang="en-US" b="1" dirty="0" smtClean="0"/>
              <a:t>Asked structured questions to gather feedback (similar questions to study 3a)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</p:spTree>
    <p:extLst>
      <p:ext uri="{BB962C8B-B14F-4D97-AF65-F5344CB8AC3E}">
        <p14:creationId xmlns:p14="http://schemas.microsoft.com/office/powerpoint/2010/main" val="39175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48" y="514350"/>
            <a:ext cx="1941372" cy="41148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3498503" y="749192"/>
            <a:ext cx="457200" cy="30673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2721" y="749191"/>
            <a:ext cx="387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1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Welcome, location, login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487618" y="1055924"/>
            <a:ext cx="457200" cy="112343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721" y="1440418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2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Top tasks or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487618" y="2179359"/>
            <a:ext cx="457200" cy="998893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12721" y="249555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3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All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487618" y="3178252"/>
            <a:ext cx="457200" cy="50505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2721" y="3269218"/>
            <a:ext cx="441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4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Good news stories, inside VA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3498503" y="495420"/>
            <a:ext cx="457200" cy="25717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12721" y="44586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Header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3490554" y="3821418"/>
            <a:ext cx="457200" cy="807731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12721" y="404061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Footer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36" y="590454"/>
            <a:ext cx="2164796" cy="39625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8114" y="495419"/>
            <a:ext cx="2200388" cy="34628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8114" y="3471863"/>
            <a:ext cx="2175682" cy="115728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3498503" y="749192"/>
            <a:ext cx="457200" cy="30673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12721" y="749191"/>
            <a:ext cx="387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1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Welcome, location, login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3487618" y="1055924"/>
            <a:ext cx="457200" cy="112343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12721" y="1440418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2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Top tasks or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3487618" y="2179359"/>
            <a:ext cx="457200" cy="998893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12721" y="249555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3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All benefits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3487618" y="3178252"/>
            <a:ext cx="457200" cy="50505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2721" y="3269218"/>
            <a:ext cx="441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Zone 4 </a:t>
            </a:r>
            <a:r>
              <a:rPr lang="mr-IN" sz="1800" b="1" dirty="0" smtClean="0">
                <a:latin typeface="Avenir Black" charset="0"/>
                <a:ea typeface="Avenir Black" charset="0"/>
                <a:cs typeface="Avenir Black" charset="0"/>
              </a:rPr>
              <a:t>–</a:t>
            </a:r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 Good news stories, inside VA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3498503" y="495420"/>
            <a:ext cx="457200" cy="25717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12721" y="44586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Header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3490554" y="3821418"/>
            <a:ext cx="457200" cy="807731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12721" y="404061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venir Black" charset="0"/>
                <a:ea typeface="Avenir Black" charset="0"/>
                <a:cs typeface="Avenir Black" charset="0"/>
              </a:rPr>
              <a:t>Footer</a:t>
            </a:r>
            <a:endParaRPr lang="en-US" sz="18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Tasks Homepage v2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 March 2018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="" xmlns:a16="http://schemas.microsoft.com/office/drawing/2014/main" id="{AE5FF596-5FD5-E34D-8EE1-0D1BC8B8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1" b="39193"/>
          <a:stretch/>
        </p:blipFill>
        <p:spPr>
          <a:xfrm>
            <a:off x="1146090" y="1282066"/>
            <a:ext cx="3135605" cy="3108960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Method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89A7D2E-8E11-B443-BB37-F036A5F725AE}"/>
              </a:ext>
            </a:extLst>
          </p:cNvPr>
          <p:cNvSpPr txBox="1">
            <a:spLocks/>
          </p:cNvSpPr>
          <p:nvPr/>
        </p:nvSpPr>
        <p:spPr>
          <a:xfrm>
            <a:off x="4970584" y="1152526"/>
            <a:ext cx="4159128" cy="323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Zone 1 focused on the top tasks organized under manage health, track benefits, get records, apply for benefits</a:t>
            </a:r>
          </a:p>
          <a:p>
            <a:r>
              <a:rPr lang="en-US" b="1" dirty="0" smtClean="0"/>
              <a:t>Zone 2 had the location, crisis line, and sign-in</a:t>
            </a:r>
          </a:p>
          <a:p>
            <a:r>
              <a:rPr lang="en-US" b="1" dirty="0" smtClean="0"/>
              <a:t>Zone 3 listed each benefit category with a simple description and CTA</a:t>
            </a:r>
          </a:p>
        </p:txBody>
      </p:sp>
    </p:spTree>
    <p:extLst>
      <p:ext uri="{BB962C8B-B14F-4D97-AF65-F5344CB8AC3E}">
        <p14:creationId xmlns:p14="http://schemas.microsoft.com/office/powerpoint/2010/main" val="814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Words>857</Words>
  <Application>Microsoft Macintosh PowerPoint</Application>
  <PresentationFormat>On-screen Show (16:9)</PresentationFormat>
  <Paragraphs>137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Avenir</vt:lpstr>
      <vt:lpstr>Avenir Black</vt:lpstr>
      <vt:lpstr>Avenir Heavy</vt:lpstr>
      <vt:lpstr>Calibri</vt:lpstr>
      <vt:lpstr>Mangal</vt:lpstr>
      <vt:lpstr>Arial</vt:lpstr>
      <vt:lpstr>Brown Bag Template</vt:lpstr>
      <vt:lpstr>User Research Study 3b Homepage Wireframes v2</vt:lpstr>
      <vt:lpstr>Outline</vt:lpstr>
      <vt:lpstr>1. Study Objectives</vt:lpstr>
      <vt:lpstr>Our goal was to gather feedback on two homepage designs </vt:lpstr>
      <vt:lpstr>2. Research Method</vt:lpstr>
      <vt:lpstr>We spoke with Veterans in person to learn more about what works for them.</vt:lpstr>
      <vt:lpstr>PowerPoint Presentation</vt:lpstr>
      <vt:lpstr>PowerPoint Presentation</vt:lpstr>
      <vt:lpstr>Top Tasks Homepage v2</vt:lpstr>
      <vt:lpstr>Benefit Category Homepage v2</vt:lpstr>
      <vt:lpstr>3. Findings</vt:lpstr>
      <vt:lpstr>Veterans prefer the benefit category design with some modifications</vt:lpstr>
      <vt:lpstr>In their own words…</vt:lpstr>
      <vt:lpstr>4. Recommendations</vt:lpstr>
      <vt:lpstr>What Now?</vt:lpstr>
      <vt:lpstr>Next steps</vt:lpstr>
      <vt:lpstr>Thank you!</vt:lpstr>
      <vt:lpstr>Limitations of Study</vt:lpstr>
      <vt:lpstr>Did we answer our research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Hoc LLC</dc:creator>
  <cp:lastModifiedBy>Microsoft Office User</cp:lastModifiedBy>
  <cp:revision>361</cp:revision>
  <cp:lastPrinted>2018-02-05T23:05:28Z</cp:lastPrinted>
  <dcterms:created xsi:type="dcterms:W3CDTF">2018-02-02T22:31:38Z</dcterms:created>
  <dcterms:modified xsi:type="dcterms:W3CDTF">2018-05-02T19:47:29Z</dcterms:modified>
</cp:coreProperties>
</file>