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Bitter"/>
      <p:regular r:id="rId30"/>
      <p:bold r:id="rId31"/>
      <p: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itter-bold.fntdata"/><Relationship Id="rId30" Type="http://schemas.openxmlformats.org/officeDocument/2006/relationships/font" Target="fonts/Bitter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Bitter-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f1fbe9d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Bill</a:t>
            </a:r>
            <a:endParaRPr/>
          </a:p>
        </p:txBody>
      </p:sp>
      <p:sp>
        <p:nvSpPr>
          <p:cNvPr id="206" name="Google Shape;206;g5df1fbe9d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0f76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ce90f76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389de5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d389de5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f1fbe9d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df1fbe9d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df1fbe9d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df1fbe9d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f1fbe9d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df1fbe9d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f1fbe9d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df1fbe9d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f1fbe9d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df1fbe9d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f1fbe9d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df1fbe9d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f1fbe9dd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df1fbe9dd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df1fbe9d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df1fbe9dd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f1fbe9d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df1fbe9d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f1fbe9d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df1fbe9d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18235798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e18235798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Layla</a:t>
            </a:r>
            <a:endParaRPr/>
          </a:p>
        </p:txBody>
      </p:sp>
      <p:sp>
        <p:nvSpPr>
          <p:cNvPr id="297" name="Google Shape;297;g5e18235798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e18235798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e18235798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Layla</a:t>
            </a:r>
            <a:endParaRPr/>
          </a:p>
        </p:txBody>
      </p:sp>
      <p:sp>
        <p:nvSpPr>
          <p:cNvPr id="303" name="Google Shape;303;g5e18235798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ce90f7698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ce90f7698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18235798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18235798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e18235798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389de5b8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389de5b8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d389de5b8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f1fbe9dd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df1fbe9dd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e88aab9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e88aab9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de88aab9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f1fbe9dd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Trevor</a:t>
            </a:r>
            <a:endParaRPr/>
          </a:p>
        </p:txBody>
      </p:sp>
      <p:sp>
        <p:nvSpPr>
          <p:cNvPr id="191" name="Google Shape;191;g5df1fbe9dd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f1fbe9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f1fbe9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df1fbe9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524000" y="1577341"/>
            <a:ext cx="9144000" cy="1982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Bitter"/>
              <a:buNone/>
              <a:defRPr sz="48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524000" y="3594043"/>
            <a:ext cx="9144000" cy="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62527" y="6217851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dark">
  <p:cSld name="Comparison dark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09600" y="1525587"/>
            <a:ext cx="5283200" cy="4646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">
  <p:cSld name="Three Content Boxe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 dark">
  <p:cSld name="Three Content Boxes dark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">
  <p:cSld name="Image 1/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128000" y="0"/>
            <a:ext cx="4064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609600" y="330200"/>
            <a:ext cx="71120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 dark">
  <p:cSld name="Image 1/3 dark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28000" y="0"/>
            <a:ext cx="4064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609600" y="330200"/>
            <a:ext cx="71120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">
  <p:cSld name="Image 1/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299200" y="0"/>
            <a:ext cx="5892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 dark">
  <p:cSld name="Image 1/2 dark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99200" y="0"/>
            <a:ext cx="5892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">
  <p:cSld name="Image 2/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495800" y="0"/>
            <a:ext cx="7696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 dark">
  <p:cSld name="Image 2/3 dark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495800" y="0"/>
            <a:ext cx="7696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tx">
  <p:cSld name="TITLE_AND_BODY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2429129"/>
            <a:ext cx="10972800" cy="48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609600" y="3913949"/>
            <a:ext cx="10972800" cy="1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">
  <p:cSld name="Image W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 b="0" i="0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701801"/>
            <a:ext cx="121920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 dark">
  <p:cSld name="Image Wide dark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0" y="1701801"/>
            <a:ext cx="121920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plit 2/3">
  <p:cSld name="1_Split 2/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09602" y="685802"/>
            <a:ext cx="6659303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09601" y="1701800"/>
            <a:ext cx="6659303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609599" y="330200"/>
            <a:ext cx="6659304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2">
  <p:cSld name="Split 1/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6299200" y="0"/>
            <a:ext cx="5892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09600" y="1701800"/>
            <a:ext cx="52832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97954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7954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7954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7954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7954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3">
  <p:cSld name="Split 1/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470400" y="0"/>
            <a:ext cx="772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923097" y="685800"/>
            <a:ext cx="66593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609600" y="685800"/>
            <a:ext cx="3429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plit 2/3">
  <p:cSld name="2_Split 2/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09602" y="685801"/>
            <a:ext cx="6659301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 sz="3733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64000" y="6356351"/>
            <a:ext cx="3204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701800"/>
            <a:ext cx="6659301" cy="4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09600" y="330200"/>
            <a:ext cx="66593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sz="1600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8128001" y="685800"/>
            <a:ext cx="34543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525587"/>
            <a:ext cx="5283200" cy="465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dark">
  <p:cSld name="Title and Content dark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09600" y="1525588"/>
            <a:ext cx="5283200" cy="4646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65645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65645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65645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65645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unretro.io/publicboard/GA6FytXshefGZuv9QrKzEfku0Qa2/7cebb5ea-9807-4aba-90b4-ef8ce0e4cb3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4294967295" type="ctrTitle"/>
          </p:nvPr>
        </p:nvSpPr>
        <p:spPr>
          <a:xfrm>
            <a:off x="1524000" y="2057388"/>
            <a:ext cx="9144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Bitter"/>
              <a:buNone/>
            </a:pPr>
            <a:r>
              <a:rPr lang="en-US"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VSP Discovery and Logistics Workshop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7"/>
          <p:cNvSpPr txBox="1"/>
          <p:nvPr>
            <p:ph idx="4294967295" type="subTitle"/>
          </p:nvPr>
        </p:nvSpPr>
        <p:spPr>
          <a:xfrm>
            <a:off x="1524000" y="4039803"/>
            <a:ext cx="9144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00"/>
              <a:buFont typeface="Source Sans Pro"/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VA.gov | By Light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July 30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, 2019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548575" y="6072925"/>
            <a:ext cx="307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VSP Product Development Support Team</a:t>
            </a:r>
            <a:endParaRPr b="1" i="0" sz="1100" u="none" cap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solidFill>
                  <a:srgbClr val="0070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#vfs-platform-support</a:t>
            </a:r>
            <a:endParaRPr sz="1100">
              <a:solidFill>
                <a:srgbClr val="0070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Discuss the pull request cadence: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Frequency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Size of code change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to break a PR into smaller atomic changes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the PR template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associate the pull request with a Zenhub issue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use the draft PR feature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mark the PR ready for review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ask a reviewer for a second look (re-request)</a:t>
            </a:r>
            <a:endParaRPr/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Pull Requests</a:t>
            </a:r>
            <a:endParaRPr/>
          </a:p>
        </p:txBody>
      </p:sp>
      <p:sp>
        <p:nvSpPr>
          <p:cNvPr id="210" name="Google Shape;210;p36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Discovery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Product Scope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</a:pPr>
            <a:r>
              <a:rPr lang="en-US"/>
              <a:t>Is this a new product, or an improvement of an existing one?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New product; SMS notifications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are the goals or desired outcomes for this product?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ZenHub Ticket: The team needs clarity on product requirements and scope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Who is the product owner? Clarice? Lisa?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have any key performance metrics (KPMs) and if so, what are they?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more clarity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Google Analytics tags needed? Tag Nedie</a:t>
            </a:r>
            <a:endParaRPr/>
          </a:p>
        </p:txBody>
      </p:sp>
      <p:sp>
        <p:nvSpPr>
          <p:cNvPr id="223" name="Google Shape;223;p38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there a requirements document or engineering specification?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Request this info. We have the mockup.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soft deadlines?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hard deadlines?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need information about deadlines.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Congressional mandates?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to find out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promotional or marketing efforts planned?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plans for this iteration. Confirm this.</a:t>
            </a:r>
            <a:endParaRPr/>
          </a:p>
          <a:p>
            <a:pPr indent="-3047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we need a user journey map? What about error messages, edge cases, etc.?</a:t>
            </a:r>
            <a:endParaRPr/>
          </a:p>
          <a:p>
            <a:pPr indent="0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Product Requirements</a:t>
            </a:r>
            <a:endParaRPr/>
          </a:p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</a:pPr>
            <a:r>
              <a:rPr lang="en-US"/>
              <a:t>When are your standups?</a:t>
            </a:r>
            <a:endParaRPr/>
          </a:p>
          <a:p>
            <a:pPr indent="-304791" lvl="1" marL="755883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TBD: Twice a week; possibly Monday afternoons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you invite Bill to one standup per week?</a:t>
            </a:r>
            <a:endParaRPr/>
          </a:p>
          <a:p>
            <a:pPr indent="-304791" lvl="1" marL="755883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Yes</a:t>
            </a:r>
            <a:endParaRPr/>
          </a:p>
        </p:txBody>
      </p:sp>
      <p:sp>
        <p:nvSpPr>
          <p:cNvPr id="236" name="Google Shape;236;p40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Work cadence</a:t>
            </a:r>
            <a:endParaRPr/>
          </a:p>
        </p:txBody>
      </p:sp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work items in progress? 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could include content strategy, information architecture, visual designs, or front/back-end code.</a:t>
            </a:r>
            <a:endParaRPr/>
          </a:p>
          <a:p>
            <a:pPr indent="-304791" lvl="2" marL="1219169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Only design mock-ups</a:t>
            </a:r>
            <a:endParaRPr/>
          </a:p>
          <a:p>
            <a:pPr indent="-304791" lvl="2" marL="1219169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Work In Progress</a:t>
            </a:r>
            <a:endParaRPr/>
          </a:p>
        </p:txBody>
      </p:sp>
      <p:sp>
        <p:nvSpPr>
          <p:cNvPr id="244" name="Google Shape;244;p41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Have you talked to Peggy Gannon, Content Strategist?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</a:pPr>
            <a:r>
              <a:rPr lang="en-US"/>
              <a:t>When does your team plan to schedule a content review?</a:t>
            </a:r>
            <a:endParaRPr/>
          </a:p>
          <a:p>
            <a:pPr indent="-304791" lvl="1" marL="755883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be scheduled</a:t>
            </a:r>
            <a:endParaRPr/>
          </a:p>
          <a:p>
            <a:pPr indent="-304791" lvl="1" marL="755883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out if Peggy has reviewed the mockup</a:t>
            </a:r>
            <a:endParaRPr/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Content Strategy</a:t>
            </a:r>
            <a:endParaRPr/>
          </a:p>
        </p:txBody>
      </p:sp>
      <p:sp>
        <p:nvSpPr>
          <p:cNvPr id="251" name="Google Shape;251;p42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04792" lvl="0" marL="304792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Have you talked to Mikki Northuis, Information Architect?</a:t>
            </a:r>
            <a:endParaRPr/>
          </a:p>
          <a:p>
            <a:pPr indent="-304792" lvl="0" marL="304792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does your team plan to schedule an IA review?</a:t>
            </a:r>
            <a:endParaRPr/>
          </a:p>
          <a:p>
            <a:pPr indent="-304791" lvl="1" marL="755883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be scheduled</a:t>
            </a:r>
            <a:endParaRPr/>
          </a:p>
          <a:p>
            <a:pPr indent="-304791" lvl="1" marL="755883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out if Mikki has approved and reviewed IA in mockup</a:t>
            </a:r>
            <a:endParaRPr/>
          </a:p>
        </p:txBody>
      </p:sp>
      <p:sp>
        <p:nvSpPr>
          <p:cNvPr id="257" name="Google Shape;257;p43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Information Architecture</a:t>
            </a:r>
            <a:endParaRPr/>
          </a:p>
        </p:txBody>
      </p:sp>
      <p:sp>
        <p:nvSpPr>
          <p:cNvPr id="258" name="Google Shape;258;p43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does your team plan to conduct user research?</a:t>
            </a:r>
            <a:endParaRPr/>
          </a:p>
          <a:p>
            <a:pPr indent="-304791" lvl="1" marL="755883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out if this work has been usability tested with Veterans</a:t>
            </a:r>
            <a:endParaRPr/>
          </a:p>
        </p:txBody>
      </p:sp>
      <p:sp>
        <p:nvSpPr>
          <p:cNvPr id="264" name="Google Shape;264;p44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User Research</a:t>
            </a:r>
            <a:endParaRPr/>
          </a:p>
        </p:txBody>
      </p:sp>
      <p:sp>
        <p:nvSpPr>
          <p:cNvPr id="265" name="Google Shape;265;p44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does your team plan to schedule a UX review?</a:t>
            </a:r>
            <a:endParaRPr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Design and UX</a:t>
            </a:r>
            <a:endParaRPr/>
          </a:p>
        </p:txBody>
      </p:sp>
      <p:sp>
        <p:nvSpPr>
          <p:cNvPr id="272" name="Google Shape;272;p45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Welcome!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09600" y="2429129"/>
            <a:ext cx="10972800" cy="48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Has your team previously used the Formation design system?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Bill to review this in FE session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do you approach testing? Does your team prefer to write unit, e2e, or integration tests?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Bill to review in FE session; team will review docs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include tests as part of code submissions?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Yes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What’s your comfort level with React and Redux?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Intro; becoming comfortable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you familiar with Liquid templates?</a:t>
            </a:r>
            <a:endParaRPr/>
          </a:p>
          <a:p>
            <a:pPr indent="-304791" lvl="1" marL="755883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Intro; becoming comfortable</a:t>
            </a:r>
            <a:endParaRPr/>
          </a:p>
        </p:txBody>
      </p:sp>
      <p:sp>
        <p:nvSpPr>
          <p:cNvPr id="278" name="Google Shape;278;p46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Front End Development</a:t>
            </a:r>
            <a:endParaRPr/>
          </a:p>
        </p:txBody>
      </p:sp>
      <p:sp>
        <p:nvSpPr>
          <p:cNvPr id="279" name="Google Shape;279;p46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know of any integration points like a login routine that will be needed for your product?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think they’ve already been created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out if saving a notification preference to VetsAPI exists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Vets360 API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APIs needed to make your product function correctly?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out how to test with the API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Who can we talk to about this?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can we test locally?</a:t>
            </a:r>
            <a:endParaRPr/>
          </a:p>
        </p:txBody>
      </p:sp>
      <p:sp>
        <p:nvSpPr>
          <p:cNvPr id="285" name="Google Shape;285;p47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Back</a:t>
            </a:r>
            <a:r>
              <a:rPr lang="en-US"/>
              <a:t> End Development</a:t>
            </a:r>
            <a:endParaRPr/>
          </a:p>
        </p:txBody>
      </p:sp>
      <p:sp>
        <p:nvSpPr>
          <p:cNvPr id="286" name="Google Shape;286;p47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you planning to integrate with any third-party libraries or UI components like drag-and-drop or mapping interfaces?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QA effort include any accessibility testing?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No, but it will include linting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Coordinate 508 audit with Trevor when ready</a:t>
            </a:r>
            <a:endParaRPr/>
          </a:p>
          <a:p>
            <a:pPr indent="-304791" lvl="2" marL="1219169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you describe the test procedures used?</a:t>
            </a:r>
            <a:endParaRPr/>
          </a:p>
          <a:p>
            <a:pPr indent="-3047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Would you be interested in additional accessibility best practice training sessions?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you describe the type of training that would be most useful?</a:t>
            </a:r>
            <a:endParaRPr/>
          </a:p>
        </p:txBody>
      </p:sp>
      <p:sp>
        <p:nvSpPr>
          <p:cNvPr id="292" name="Google Shape;292;p48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Accessibility</a:t>
            </a:r>
            <a:endParaRPr/>
          </a:p>
        </p:txBody>
      </p:sp>
      <p:sp>
        <p:nvSpPr>
          <p:cNvPr id="293" name="Google Shape;293;p48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latin typeface="Bitter"/>
                <a:ea typeface="Bitter"/>
                <a:cs typeface="Bitter"/>
                <a:sym typeface="Bitter"/>
              </a:rPr>
              <a:t>Fun Retro!</a:t>
            </a:r>
            <a:endParaRPr sz="24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FFFF"/>
                </a:solidFill>
                <a:hlinkClick r:id="rId3"/>
              </a:rPr>
              <a:t>https://funretro.io/publicboard/GA6FytXshefGZuv9QrKzEfku0Qa2/7cebb5ea-9807-4aba-90b4-ef8ce0e4cb33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thoughts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609600" y="1525587"/>
            <a:ext cx="5283300" cy="4646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questions do you have?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you interested in more detailed walk-throughs; yes: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frontend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backend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508 and testing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was your onboarding experience?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a roadmap for onboarding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Expectations for timing and duration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Reiterate culture of Slack, Zoom, etc.</a:t>
            </a:r>
            <a:endParaRPr/>
          </a:p>
        </p:txBody>
      </p:sp>
      <p:sp>
        <p:nvSpPr>
          <p:cNvPr id="307" name="Google Shape;307;p50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3F3F3"/>
                </a:solidFill>
              </a:rPr>
              <a:t>VSP</a:t>
            </a:r>
            <a:r>
              <a:rPr b="1" lang="en-US" sz="1600">
                <a:solidFill>
                  <a:srgbClr val="F3F3F3"/>
                </a:solidFill>
              </a:rPr>
              <a:t> ONBOARDING</a:t>
            </a:r>
            <a:endParaRPr b="1"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Thank you!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>
                <a:latin typeface="Bitter"/>
                <a:ea typeface="Bitter"/>
                <a:cs typeface="Bitter"/>
                <a:sym typeface="Bitter"/>
              </a:rPr>
              <a:t>What questions do you have?</a:t>
            </a:r>
            <a:endParaRPr sz="36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09602" y="685801"/>
            <a:ext cx="6659301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Agenda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09600" y="1364425"/>
            <a:ext cx="69702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Demo: Slack and Zenhub walkthroughs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Demo: Ticket creation in Zenhub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Demo: Pull request creation in Github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Discovery &amp; Logistics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Questions</a:t>
            </a:r>
            <a:endParaRPr/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609600" y="330200"/>
            <a:ext cx="66593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rPr lang="en-US"/>
              <a:t>VSP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ONBOARDING</a:t>
            </a:r>
            <a:endParaRPr/>
          </a:p>
        </p:txBody>
      </p:sp>
      <p:sp>
        <p:nvSpPr>
          <p:cNvPr id="166" name="Google Shape;166;p30"/>
          <p:cNvSpPr txBox="1"/>
          <p:nvPr>
            <p:ph idx="3" type="body"/>
          </p:nvPr>
        </p:nvSpPr>
        <p:spPr>
          <a:xfrm>
            <a:off x="8128001" y="685800"/>
            <a:ext cx="34543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 walkthrough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609600" y="1525575"/>
            <a:ext cx="3561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@-messaging in Slack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public channels for questions and discussion</a:t>
            </a:r>
            <a:endParaRPr/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99" y="1024113"/>
            <a:ext cx="7449902" cy="480977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st="9525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Zenhub walkthrough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609600" y="1525575"/>
            <a:ext cx="3561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 epic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 issue and associate it with the epic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“By Light” and </a:t>
            </a:r>
            <a:r>
              <a:rPr lang="en-US"/>
              <a:t>“notifications-settings”</a:t>
            </a:r>
            <a:r>
              <a:rPr lang="en-US"/>
              <a:t> label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the “Dragons” team label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another issue and demonstrate the blocker feature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508 ticket</a:t>
            </a:r>
            <a:endParaRPr/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Zenhub</a:t>
            </a:r>
            <a:endParaRPr/>
          </a:p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00" y="1024125"/>
            <a:ext cx="7515628" cy="4651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st="9525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 Request Creation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