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57" r:id="rId4"/>
    <p:sldId id="295" r:id="rId5"/>
    <p:sldId id="278" r:id="rId6"/>
    <p:sldId id="260" r:id="rId7"/>
    <p:sldId id="309" r:id="rId8"/>
    <p:sldId id="296" r:id="rId9"/>
    <p:sldId id="320" r:id="rId10"/>
    <p:sldId id="319" r:id="rId11"/>
    <p:sldId id="317" r:id="rId12"/>
    <p:sldId id="308" r:id="rId13"/>
    <p:sldId id="314" r:id="rId14"/>
    <p:sldId id="293" r:id="rId15"/>
    <p:sldId id="289" r:id="rId16"/>
    <p:sldId id="313" r:id="rId17"/>
    <p:sldId id="292" r:id="rId18"/>
    <p:sldId id="315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50"/>
    <p:restoredTop sz="94631"/>
  </p:normalViewPr>
  <p:slideViewPr>
    <p:cSldViewPr snapToObjects="1" showGuides="1">
      <p:cViewPr>
        <p:scale>
          <a:sx n="89" d="100"/>
          <a:sy n="89" d="100"/>
        </p:scale>
        <p:origin x="784" y="10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7706-88AE-1A44-B55B-EC1C2E045BA1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6B38F59E-848C-4246-9BBF-2E13C5EF0F4D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=""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23 April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5DB7B24-BCAB-BE45-8684-F9DBEA217931}" type="datetime3">
              <a:rPr lang="en-US" smtClean="0"/>
              <a:t>23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C57DE5-E26E-C749-B0CF-78126AF87632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D3A8FC4B-49E5-004D-A573-ADC7192B7D48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 smtClean="0"/>
              <a:t>User Research Study </a:t>
            </a:r>
            <a:r>
              <a:rPr lang="en-US" dirty="0"/>
              <a:t>2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Benefit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Prepared by the Digital Service at Veterans Affairs (DSVA)</a:t>
            </a:r>
          </a:p>
          <a:p>
            <a:r>
              <a:rPr lang="en-US" dirty="0"/>
              <a:t>Prepared for and presented to the VA Web Brand Consolidation Working Group</a:t>
            </a:r>
          </a:p>
          <a:p>
            <a:endParaRPr lang="en-US" dirty="0"/>
          </a:p>
          <a:p>
            <a:r>
              <a:rPr lang="en-US" dirty="0" smtClean="0"/>
              <a:t>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Veterans grouped the items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86" y="1017270"/>
            <a:ext cx="3524628" cy="38404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23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content worked better than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0890"/>
            <a:ext cx="2743200" cy="3198020"/>
          </a:xfrm>
        </p:spPr>
        <p:txBody>
          <a:bodyPr/>
          <a:lstStyle/>
          <a:p>
            <a:r>
              <a:rPr lang="en-US" sz="1100" dirty="0" smtClean="0">
                <a:solidFill>
                  <a:srgbClr val="00B050"/>
                </a:solidFill>
              </a:rPr>
              <a:t>Health </a:t>
            </a:r>
            <a:r>
              <a:rPr lang="en-US" sz="1100" dirty="0">
                <a:solidFill>
                  <a:srgbClr val="00B050"/>
                </a:solidFill>
              </a:rPr>
              <a:t>Care Application Process</a:t>
            </a:r>
          </a:p>
          <a:p>
            <a:r>
              <a:rPr lang="en-US" sz="1100" dirty="0">
                <a:solidFill>
                  <a:srgbClr val="00B050"/>
                </a:solidFill>
              </a:rPr>
              <a:t>Health Care Eligibility</a:t>
            </a:r>
          </a:p>
          <a:p>
            <a:r>
              <a:rPr lang="en-US" sz="1100" dirty="0">
                <a:solidFill>
                  <a:srgbClr val="00B050"/>
                </a:solidFill>
              </a:rPr>
              <a:t>Apply Now for Health Care</a:t>
            </a:r>
          </a:p>
          <a:p>
            <a:r>
              <a:rPr lang="en-US" sz="1100" dirty="0">
                <a:solidFill>
                  <a:srgbClr val="00B050"/>
                </a:solidFill>
              </a:rPr>
              <a:t>Disability Compensation Eligibility</a:t>
            </a:r>
          </a:p>
          <a:p>
            <a:r>
              <a:rPr lang="en-US" sz="1100" dirty="0">
                <a:solidFill>
                  <a:srgbClr val="00B050"/>
                </a:solidFill>
              </a:rPr>
              <a:t>Disability Compensation Application Process</a:t>
            </a:r>
          </a:p>
          <a:p>
            <a:r>
              <a:rPr lang="en-US" sz="1100" dirty="0">
                <a:solidFill>
                  <a:srgbClr val="00B050"/>
                </a:solidFill>
              </a:rPr>
              <a:t>Apply Now for Disability </a:t>
            </a:r>
            <a:r>
              <a:rPr lang="en-US" sz="1100" dirty="0" smtClean="0">
                <a:solidFill>
                  <a:srgbClr val="00B050"/>
                </a:solidFill>
              </a:rPr>
              <a:t>Compensation</a:t>
            </a:r>
          </a:p>
          <a:p>
            <a:r>
              <a:rPr lang="en-US" sz="1100" dirty="0">
                <a:solidFill>
                  <a:srgbClr val="FFC000"/>
                </a:solidFill>
              </a:rPr>
              <a:t>Apply for Printed Veteran ID Card</a:t>
            </a:r>
          </a:p>
          <a:p>
            <a:endParaRPr lang="en-US" sz="1100" dirty="0">
              <a:solidFill>
                <a:srgbClr val="00B050"/>
              </a:solidFill>
            </a:endParaRPr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3117-1AAA-C145-B8CB-C8B0DE5DFF43}" type="datetime3">
              <a:rPr lang="en-US" smtClean="0"/>
              <a:t>23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>
          <a:xfrm>
            <a:off x="3200400" y="1410890"/>
            <a:ext cx="2743200" cy="3198020"/>
          </a:xfrm>
        </p:spPr>
        <p:txBody>
          <a:bodyPr/>
          <a:lstStyle/>
          <a:p>
            <a:r>
              <a:rPr lang="en-US" sz="1100" dirty="0" smtClean="0">
                <a:solidFill>
                  <a:srgbClr val="00B050"/>
                </a:solidFill>
              </a:rPr>
              <a:t>Refill</a:t>
            </a:r>
            <a:r>
              <a:rPr lang="en-US" sz="1100" dirty="0">
                <a:solidFill>
                  <a:srgbClr val="00B050"/>
                </a:solidFill>
              </a:rPr>
              <a:t>, Track, and Manage Your Prescriptions</a:t>
            </a:r>
          </a:p>
          <a:p>
            <a:r>
              <a:rPr lang="en-US" sz="1100" dirty="0">
                <a:solidFill>
                  <a:srgbClr val="00B050"/>
                </a:solidFill>
              </a:rPr>
              <a:t>Message Your Health Care Team</a:t>
            </a:r>
          </a:p>
          <a:p>
            <a:r>
              <a:rPr lang="en-US" sz="1100" dirty="0">
                <a:solidFill>
                  <a:srgbClr val="00B050"/>
                </a:solidFill>
              </a:rPr>
              <a:t>Schedule a VA Appointment</a:t>
            </a:r>
          </a:p>
          <a:p>
            <a:r>
              <a:rPr lang="en-US" sz="1100" dirty="0" smtClean="0">
                <a:solidFill>
                  <a:srgbClr val="00B050"/>
                </a:solidFill>
              </a:rPr>
              <a:t>Get Your VA Health Records</a:t>
            </a:r>
          </a:p>
          <a:p>
            <a:r>
              <a:rPr lang="en-US" sz="1100" dirty="0" smtClean="0">
                <a:solidFill>
                  <a:srgbClr val="00B050"/>
                </a:solidFill>
              </a:rPr>
              <a:t>Track Your Claims and Appeals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Check </a:t>
            </a:r>
            <a:r>
              <a:rPr lang="en-US" sz="1100" dirty="0">
                <a:solidFill>
                  <a:srgbClr val="FF0000"/>
                </a:solidFill>
              </a:rPr>
              <a:t>Post-9/11 GI Bill Benefits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Request </a:t>
            </a:r>
            <a:r>
              <a:rPr lang="en-US" sz="1100" dirty="0">
                <a:solidFill>
                  <a:srgbClr val="FF0000"/>
                </a:solidFill>
              </a:rPr>
              <a:t>your Military Personnel File (DD-214)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5"/>
          </p:nvPr>
        </p:nvSpPr>
        <p:spPr>
          <a:xfrm>
            <a:off x="5943600" y="1410890"/>
            <a:ext cx="2743200" cy="3198020"/>
          </a:xfrm>
        </p:spPr>
        <p:txBody>
          <a:bodyPr/>
          <a:lstStyle/>
          <a:p>
            <a:r>
              <a:rPr lang="en-US" sz="1100" dirty="0" smtClean="0">
                <a:solidFill>
                  <a:srgbClr val="FFC000"/>
                </a:solidFill>
              </a:rPr>
              <a:t>Health </a:t>
            </a:r>
            <a:r>
              <a:rPr lang="en-US" sz="1100" dirty="0">
                <a:solidFill>
                  <a:srgbClr val="FFC000"/>
                </a:solidFill>
              </a:rPr>
              <a:t>Needs and Conditions</a:t>
            </a:r>
          </a:p>
          <a:p>
            <a:r>
              <a:rPr lang="en-US" sz="1100" dirty="0">
                <a:solidFill>
                  <a:srgbClr val="FFC000"/>
                </a:solidFill>
              </a:rPr>
              <a:t>Disability Ratings Appeals Process</a:t>
            </a:r>
          </a:p>
          <a:p>
            <a:r>
              <a:rPr lang="en-US" sz="1100" dirty="0">
                <a:solidFill>
                  <a:srgbClr val="FFC000"/>
                </a:solidFill>
              </a:rPr>
              <a:t>Compare GI Bill Benefits</a:t>
            </a:r>
          </a:p>
          <a:p>
            <a:r>
              <a:rPr lang="en-US" sz="1100" dirty="0">
                <a:solidFill>
                  <a:srgbClr val="00B050"/>
                </a:solidFill>
              </a:rPr>
              <a:t>Veterans Pension Rates</a:t>
            </a:r>
          </a:p>
          <a:p>
            <a:r>
              <a:rPr lang="en-US" sz="1100" dirty="0">
                <a:solidFill>
                  <a:srgbClr val="FFC000"/>
                </a:solidFill>
              </a:rPr>
              <a:t>Plan a Burial</a:t>
            </a:r>
          </a:p>
          <a:p>
            <a:r>
              <a:rPr lang="en-US" sz="1100" dirty="0">
                <a:solidFill>
                  <a:srgbClr val="FFC000"/>
                </a:solidFill>
              </a:rPr>
              <a:t>Home </a:t>
            </a:r>
            <a:r>
              <a:rPr lang="en-US" sz="1100" dirty="0" smtClean="0">
                <a:solidFill>
                  <a:srgbClr val="FFC000"/>
                </a:solidFill>
              </a:rPr>
              <a:t>Loans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457200" y="1047750"/>
            <a:ext cx="2743200" cy="4482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Explore &amp; </a:t>
            </a:r>
            <a:r>
              <a:rPr lang="en-US" b="1" dirty="0" smtClean="0"/>
              <a:t>Apply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3200400" y="1047750"/>
            <a:ext cx="2743200" cy="448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Track </a:t>
            </a:r>
            <a:r>
              <a:rPr lang="en-US" b="1" dirty="0"/>
              <a:t>and </a:t>
            </a:r>
            <a:r>
              <a:rPr lang="en-US" b="1" dirty="0" smtClean="0"/>
              <a:t>Manage</a:t>
            </a:r>
            <a:endParaRPr lang="en-US" b="1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5943600" y="1047750"/>
            <a:ext cx="2743200" cy="448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More </a:t>
            </a:r>
            <a:r>
              <a:rPr lang="en-US" b="1" dirty="0"/>
              <a:t>From </a:t>
            </a:r>
            <a:r>
              <a:rPr lang="en-US" b="1" dirty="0" smtClean="0"/>
              <a:t>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02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benefits around the lifecycle makes sense to Veterans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Explore &amp; Apply works well for the items we thought fit in that category like “Health Care Eligibility”</a:t>
            </a:r>
          </a:p>
          <a:p>
            <a:r>
              <a:rPr lang="en-US" b="1" dirty="0" smtClean="0"/>
              <a:t>Many Track </a:t>
            </a:r>
            <a:r>
              <a:rPr lang="en-US" b="1" dirty="0"/>
              <a:t>&amp; </a:t>
            </a:r>
            <a:r>
              <a:rPr lang="en-US" b="1" dirty="0" smtClean="0"/>
              <a:t>Manage cards were consistently sorted </a:t>
            </a:r>
            <a:r>
              <a:rPr lang="en-US" b="1" dirty="0"/>
              <a:t>by Veterans, but other items including “Request DD-214” don’t </a:t>
            </a:r>
            <a:r>
              <a:rPr lang="en-US" b="1" dirty="0" smtClean="0"/>
              <a:t>fit</a:t>
            </a:r>
            <a:endParaRPr lang="en-US" b="1" dirty="0" smtClean="0"/>
          </a:p>
          <a:p>
            <a:r>
              <a:rPr lang="en-US" b="1" dirty="0" smtClean="0"/>
              <a:t>Several items including “Compare GI Bill Benefits” </a:t>
            </a:r>
            <a:r>
              <a:rPr lang="en-US" b="1" dirty="0" err="1" smtClean="0"/>
              <a:t>aren</a:t>
            </a:r>
            <a:r>
              <a:rPr lang="mr-IN" b="1" dirty="0" smtClean="0"/>
              <a:t>’</a:t>
            </a:r>
            <a:r>
              <a:rPr lang="en-US" b="1" dirty="0" smtClean="0"/>
              <a:t>t easily placed in only one category</a:t>
            </a:r>
          </a:p>
          <a:p>
            <a:r>
              <a:rPr lang="en-US" b="1" dirty="0" smtClean="0"/>
              <a:t>More From VA cards had the most inconsistent placement but did not distract Veterans from the benefit lifecycle</a:t>
            </a:r>
            <a:endParaRPr lang="en-US" b="1" dirty="0" smtClean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9322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Veterans tended to find the activity easy to complete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783"/>
            <a:ext cx="7543800" cy="218393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23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8853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We learned that the benefit lifecycle can work as part of the content strategy but applying it to the content hubs will take finesse.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3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the benefit lifecycle will require careful 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Veterans consistently understand the difference between the Explore &amp; Apply vs Track &amp; Manage phases of the benefit lifecycle</a:t>
            </a:r>
          </a:p>
          <a:p>
            <a:r>
              <a:rPr lang="en-US" b="1" dirty="0" smtClean="0"/>
              <a:t>Content should be tested before sorting it under a spoke</a:t>
            </a:r>
            <a:r>
              <a:rPr lang="en-US" b="1" dirty="0"/>
              <a:t>, especially </a:t>
            </a:r>
            <a:r>
              <a:rPr lang="en-US" b="1" dirty="0" smtClean="0"/>
              <a:t>Track &amp; Manage items</a:t>
            </a:r>
            <a:endParaRPr lang="en-US" b="1" dirty="0" smtClean="0"/>
          </a:p>
          <a:p>
            <a:r>
              <a:rPr lang="en-US" b="1" dirty="0" smtClean="0"/>
              <a:t>Veterans will not be distracted by a More</a:t>
            </a:r>
            <a:r>
              <a:rPr lang="en-US" b="1" dirty="0"/>
              <a:t> </a:t>
            </a:r>
            <a:r>
              <a:rPr lang="en-US" b="1" dirty="0" smtClean="0"/>
              <a:t>From VA spoke but it cannot be used as a way to consistently locate content</a:t>
            </a:r>
          </a:p>
          <a:p>
            <a:r>
              <a:rPr lang="en-US" b="1" dirty="0"/>
              <a:t>Labels for content spokes can use the terms “Explore, Apply, Track, and Manage”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8162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</a:t>
            </a:r>
            <a:r>
              <a:rPr lang="en-US" dirty="0" smtClean="0"/>
              <a:t>Jeff Barnes with </a:t>
            </a:r>
            <a:r>
              <a:rPr lang="en-US" dirty="0"/>
              <a:t>questions:</a:t>
            </a:r>
          </a:p>
          <a:p>
            <a:r>
              <a:rPr lang="en-US" dirty="0"/>
              <a:t>j</a:t>
            </a:r>
            <a:r>
              <a:rPr lang="en-US" dirty="0" smtClean="0"/>
              <a:t>effrey.barnes4@va.gov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/>
          </a:bodyPr>
          <a:lstStyle/>
          <a:p>
            <a:r>
              <a:rPr lang="en-US"/>
              <a:t>Did we answer our research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fontScale="92500"/>
          </a:bodyPr>
          <a:lstStyle/>
          <a:p>
            <a:r>
              <a:rPr lang="en-US" dirty="0"/>
              <a:t>Can users consistently group content by the proposed spoke model?</a:t>
            </a:r>
          </a:p>
          <a:p>
            <a:pPr lvl="1"/>
            <a:r>
              <a:rPr lang="en-US" dirty="0"/>
              <a:t>Explore &amp; </a:t>
            </a:r>
            <a:r>
              <a:rPr lang="en-US" dirty="0" smtClean="0"/>
              <a:t>Apply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Yes they can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Track &amp; </a:t>
            </a:r>
            <a:r>
              <a:rPr lang="en-US" dirty="0" smtClean="0"/>
              <a:t>Manage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Yes, but not everything fits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More From </a:t>
            </a:r>
            <a:r>
              <a:rPr lang="en-US" dirty="0" smtClean="0"/>
              <a:t>VA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Yes, but don</a:t>
            </a:r>
            <a:r>
              <a:rPr lang="mr-IN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t expect them to look there first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type of content ends up in "More From VA”?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Content that does not fit in the other two categories or does not have a clear home.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3612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0F1BE01-E78D-8D45-9FFF-919906A6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92046844"/>
              </p:ext>
            </p:extLst>
          </p:nvPr>
        </p:nvGraphicFramePr>
        <p:xfrm>
          <a:off x="457200" y="1276350"/>
          <a:ext cx="4994276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="" xmlns:a16="http://schemas.microsoft.com/office/drawing/2014/main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="" xmlns:a16="http://schemas.microsoft.com/office/drawing/2014/main" val="186776584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1.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Objectives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74713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2.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Research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Method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959654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3.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Findings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336018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4.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Recommendations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83986872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We wanted to know if Veterans would organize information using the benefit lifecycle.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632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goal was to </a:t>
            </a:r>
            <a:r>
              <a:rPr lang="en-US" b="0" dirty="0"/>
              <a:t>f</a:t>
            </a:r>
            <a:r>
              <a:rPr lang="en-US" b="0" dirty="0" smtClean="0"/>
              <a:t>ind if our proposed </a:t>
            </a:r>
            <a:r>
              <a:rPr lang="en-US" b="0" dirty="0"/>
              <a:t>benefit </a:t>
            </a:r>
            <a:r>
              <a:rPr lang="en-US" b="0" dirty="0" smtClean="0"/>
              <a:t>lifecycle works </a:t>
            </a:r>
            <a:r>
              <a:rPr lang="en-US" b="0" dirty="0"/>
              <a:t>for Veterans.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Can users </a:t>
            </a:r>
            <a:r>
              <a:rPr lang="en-US" dirty="0" smtClean="0"/>
              <a:t>consistently </a:t>
            </a:r>
            <a:r>
              <a:rPr lang="en-US" dirty="0"/>
              <a:t>group content by the proposed spoke model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Explore &amp; Apply</a:t>
            </a:r>
          </a:p>
          <a:p>
            <a:pPr lvl="1"/>
            <a:r>
              <a:rPr lang="en-US" dirty="0" smtClean="0"/>
              <a:t>Track &amp; Manage</a:t>
            </a:r>
          </a:p>
          <a:p>
            <a:pPr lvl="1"/>
            <a:r>
              <a:rPr lang="en-US" dirty="0" smtClean="0"/>
              <a:t>More From VA</a:t>
            </a:r>
            <a:endParaRPr lang="en-US" dirty="0"/>
          </a:p>
          <a:p>
            <a:r>
              <a:rPr lang="en-US" dirty="0"/>
              <a:t>What type of content ends up in "More From </a:t>
            </a:r>
            <a:r>
              <a:rPr lang="en-US" dirty="0" smtClean="0"/>
              <a:t>VA”?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015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048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Veterans showed us which of the buckets they would use to arrange the top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Created a closed card sort in Optimal Workshop</a:t>
            </a:r>
          </a:p>
          <a:p>
            <a:pPr lvl="1"/>
            <a:r>
              <a:rPr lang="en-US" b="1" dirty="0" smtClean="0"/>
              <a:t>20 cards, 3 categories</a:t>
            </a:r>
          </a:p>
          <a:p>
            <a:r>
              <a:rPr lang="en-US" b="1" dirty="0" smtClean="0"/>
              <a:t>Distributed to 4k Veterans via </a:t>
            </a:r>
            <a:r>
              <a:rPr lang="en-US" b="1" dirty="0" err="1" smtClean="0"/>
              <a:t>MyHealtheVet</a:t>
            </a:r>
            <a:r>
              <a:rPr lang="en-US" b="1" dirty="0" smtClean="0"/>
              <a:t> mailing list</a:t>
            </a:r>
          </a:p>
          <a:p>
            <a:r>
              <a:rPr lang="en-US" b="1" dirty="0" smtClean="0"/>
              <a:t>Received </a:t>
            </a:r>
            <a:r>
              <a:rPr lang="en-US" b="1" dirty="0" smtClean="0"/>
              <a:t>240 responses (Apr 5 </a:t>
            </a:r>
            <a:r>
              <a:rPr lang="mr-IN" b="1" dirty="0" smtClean="0"/>
              <a:t>–</a:t>
            </a:r>
            <a:r>
              <a:rPr lang="en-US" b="1" dirty="0" smtClean="0"/>
              <a:t> Apr 20)</a:t>
            </a:r>
            <a:endParaRPr lang="en-US" b="1" dirty="0" smtClean="0"/>
          </a:p>
          <a:p>
            <a:r>
              <a:rPr lang="en-US" b="1" dirty="0" smtClean="0"/>
              <a:t>95% Veterans, several spouses and other family</a:t>
            </a:r>
            <a:endParaRPr lang="en-US" b="1" dirty="0" smtClean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39175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9" y="247650"/>
            <a:ext cx="7891862" cy="4381500"/>
          </a:xfrm>
        </p:spPr>
      </p:pic>
    </p:spTree>
    <p:extLst>
      <p:ext uri="{BB962C8B-B14F-4D97-AF65-F5344CB8AC3E}">
        <p14:creationId xmlns:p14="http://schemas.microsoft.com/office/powerpoint/2010/main" val="7076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0658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would have grouped the items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0890"/>
            <a:ext cx="2743200" cy="3198020"/>
          </a:xfrm>
        </p:spPr>
        <p:txBody>
          <a:bodyPr/>
          <a:lstStyle/>
          <a:p>
            <a:r>
              <a:rPr lang="en-US" sz="1100" dirty="0" smtClean="0"/>
              <a:t>Health </a:t>
            </a:r>
            <a:r>
              <a:rPr lang="en-US" sz="1100" dirty="0"/>
              <a:t>Care Application Process</a:t>
            </a:r>
          </a:p>
          <a:p>
            <a:r>
              <a:rPr lang="en-US" sz="1100" dirty="0"/>
              <a:t>Health Care Eligibility</a:t>
            </a:r>
          </a:p>
          <a:p>
            <a:r>
              <a:rPr lang="en-US" sz="1100" dirty="0"/>
              <a:t>Apply Now for Health Care</a:t>
            </a:r>
          </a:p>
          <a:p>
            <a:r>
              <a:rPr lang="en-US" sz="1100" dirty="0"/>
              <a:t>Disability Compensation Eligibility</a:t>
            </a:r>
          </a:p>
          <a:p>
            <a:r>
              <a:rPr lang="en-US" sz="1100" dirty="0"/>
              <a:t>Disability Compensation Application Process</a:t>
            </a:r>
          </a:p>
          <a:p>
            <a:r>
              <a:rPr lang="en-US" sz="1100" dirty="0"/>
              <a:t>Apply Now for Disability </a:t>
            </a:r>
            <a:r>
              <a:rPr lang="en-US" sz="1100" dirty="0" smtClean="0"/>
              <a:t>Compensation</a:t>
            </a:r>
          </a:p>
          <a:p>
            <a:r>
              <a:rPr lang="en-US" sz="1100" dirty="0" smtClean="0"/>
              <a:t>Apply for Printed Veteran ID Card</a:t>
            </a:r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3117-1AAA-C145-B8CB-C8B0DE5DFF43}" type="datetime3">
              <a:rPr lang="en-US" smtClean="0"/>
              <a:t>23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>
          <a:xfrm>
            <a:off x="3200400" y="1410890"/>
            <a:ext cx="2743200" cy="3198020"/>
          </a:xfrm>
        </p:spPr>
        <p:txBody>
          <a:bodyPr/>
          <a:lstStyle/>
          <a:p>
            <a:r>
              <a:rPr lang="en-US" sz="1100" dirty="0" smtClean="0"/>
              <a:t>Refill</a:t>
            </a:r>
            <a:r>
              <a:rPr lang="en-US" sz="1100" dirty="0"/>
              <a:t>, Track, and Manage Your Prescriptions</a:t>
            </a:r>
          </a:p>
          <a:p>
            <a:r>
              <a:rPr lang="en-US" sz="1100" dirty="0"/>
              <a:t>Message Your Health Care Team</a:t>
            </a:r>
          </a:p>
          <a:p>
            <a:r>
              <a:rPr lang="en-US" sz="1100" dirty="0"/>
              <a:t>Schedule a VA Appointment</a:t>
            </a:r>
          </a:p>
          <a:p>
            <a:r>
              <a:rPr lang="en-US" sz="1100" dirty="0"/>
              <a:t>Get Your VA Health Records</a:t>
            </a:r>
          </a:p>
          <a:p>
            <a:r>
              <a:rPr lang="en-US" sz="1100" dirty="0"/>
              <a:t>Track Your Claims and Appeals</a:t>
            </a:r>
          </a:p>
          <a:p>
            <a:r>
              <a:rPr lang="en-US" sz="1100" dirty="0"/>
              <a:t>Check Post-9/11 GI Bill Benefits</a:t>
            </a:r>
          </a:p>
          <a:p>
            <a:r>
              <a:rPr lang="en-US" sz="1100" dirty="0" smtClean="0"/>
              <a:t>Request </a:t>
            </a:r>
            <a:r>
              <a:rPr lang="en-US" sz="1100" dirty="0"/>
              <a:t>your Military Personnel File (DD-214)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5"/>
          </p:nvPr>
        </p:nvSpPr>
        <p:spPr>
          <a:xfrm>
            <a:off x="5943600" y="1410890"/>
            <a:ext cx="2743200" cy="3198020"/>
          </a:xfrm>
        </p:spPr>
        <p:txBody>
          <a:bodyPr/>
          <a:lstStyle/>
          <a:p>
            <a:r>
              <a:rPr lang="en-US" sz="1100" dirty="0" smtClean="0"/>
              <a:t>Health </a:t>
            </a:r>
            <a:r>
              <a:rPr lang="en-US" sz="1100" dirty="0"/>
              <a:t>Needs and Conditions</a:t>
            </a:r>
          </a:p>
          <a:p>
            <a:r>
              <a:rPr lang="en-US" sz="1100" dirty="0"/>
              <a:t>Disability Ratings Appeals Process</a:t>
            </a:r>
          </a:p>
          <a:p>
            <a:r>
              <a:rPr lang="en-US" sz="1100" dirty="0"/>
              <a:t>Compare GI Bill Benefits</a:t>
            </a:r>
          </a:p>
          <a:p>
            <a:r>
              <a:rPr lang="en-US" sz="1100" dirty="0"/>
              <a:t>Veterans Pension Rates</a:t>
            </a:r>
          </a:p>
          <a:p>
            <a:r>
              <a:rPr lang="en-US" sz="1100" dirty="0"/>
              <a:t>Plan a Burial</a:t>
            </a:r>
          </a:p>
          <a:p>
            <a:r>
              <a:rPr lang="en-US" sz="1100" dirty="0"/>
              <a:t>Home </a:t>
            </a:r>
            <a:r>
              <a:rPr lang="en-US" sz="1100" dirty="0" smtClean="0"/>
              <a:t>Loans</a:t>
            </a:r>
            <a:endParaRPr lang="en-US" sz="1100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457200" y="1047750"/>
            <a:ext cx="2743200" cy="4482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Explore &amp; </a:t>
            </a:r>
            <a:r>
              <a:rPr lang="en-US" b="1" dirty="0" smtClean="0"/>
              <a:t>Apply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3200400" y="1047750"/>
            <a:ext cx="2743200" cy="448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Track </a:t>
            </a:r>
            <a:r>
              <a:rPr lang="en-US" b="1" dirty="0"/>
              <a:t>and </a:t>
            </a:r>
            <a:r>
              <a:rPr lang="en-US" b="1" dirty="0" smtClean="0"/>
              <a:t>Manage</a:t>
            </a:r>
            <a:endParaRPr lang="en-US" b="1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5943600" y="1047750"/>
            <a:ext cx="2743200" cy="448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More </a:t>
            </a:r>
            <a:r>
              <a:rPr lang="en-US" b="1" dirty="0"/>
              <a:t>From </a:t>
            </a:r>
            <a:r>
              <a:rPr lang="en-US" b="1" dirty="0" smtClean="0"/>
              <a:t>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51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755</Words>
  <Application>Microsoft Macintosh PowerPoint</Application>
  <PresentationFormat>On-screen Show (16:9)</PresentationFormat>
  <Paragraphs>140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Avenir</vt:lpstr>
      <vt:lpstr>Avenir Heavy</vt:lpstr>
      <vt:lpstr>Calibri</vt:lpstr>
      <vt:lpstr>Mangal</vt:lpstr>
      <vt:lpstr>Arial</vt:lpstr>
      <vt:lpstr>Brown Bag Template</vt:lpstr>
      <vt:lpstr>User Research Study 2  Benefit Lifecycle</vt:lpstr>
      <vt:lpstr>Outline</vt:lpstr>
      <vt:lpstr>1. Study Objectives</vt:lpstr>
      <vt:lpstr>Our goal was to find if our proposed benefit lifecycle works for Veterans.</vt:lpstr>
      <vt:lpstr>2. Research Method</vt:lpstr>
      <vt:lpstr>Veterans showed us which of the buckets they would use to arrange the top links</vt:lpstr>
      <vt:lpstr>PowerPoint Presentation</vt:lpstr>
      <vt:lpstr>3. Findings</vt:lpstr>
      <vt:lpstr>How we would have grouped the items…</vt:lpstr>
      <vt:lpstr>How Veterans grouped the items…</vt:lpstr>
      <vt:lpstr>Some content worked better than others</vt:lpstr>
      <vt:lpstr>Organizing benefits around the lifecycle makes sense to Veterans</vt:lpstr>
      <vt:lpstr>Veterans tended to find the activity easy to complete</vt:lpstr>
      <vt:lpstr>4. Recommendations</vt:lpstr>
      <vt:lpstr>What Now?</vt:lpstr>
      <vt:lpstr>Applying the benefit lifecycle will require careful planning</vt:lpstr>
      <vt:lpstr>Thank you!</vt:lpstr>
      <vt:lpstr>Did we answer our research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Microsoft Office User</cp:lastModifiedBy>
  <cp:revision>352</cp:revision>
  <cp:lastPrinted>2018-02-05T23:05:28Z</cp:lastPrinted>
  <dcterms:created xsi:type="dcterms:W3CDTF">2018-02-02T22:31:38Z</dcterms:created>
  <dcterms:modified xsi:type="dcterms:W3CDTF">2018-04-23T20:23:24Z</dcterms:modified>
</cp:coreProperties>
</file>