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Bitter"/>
      <p:regular r:id="rId27"/>
      <p:bold r:id="rId28"/>
      <p: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Bitter-bold.fntdata"/><Relationship Id="rId27" Type="http://schemas.openxmlformats.org/officeDocument/2006/relationships/font" Target="fonts/Bitt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itt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f1fbe9dd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5df1fbe9dd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df1fbe9dd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5df1fbe9dd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df1fbe9dd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df1fbe9dd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df1fbe9dd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df1fbe9dd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df1fbe9dd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df1fbe9dd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df1fbe9dd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5df1fbe9dd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d389de5b8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d389de5b8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5d389de5b8_0_1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df1fbe9dd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df1fbe9dd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de88aab9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de88aab9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5de88aab92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df1fbe9dd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5df1fbe9dd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df1fbe9d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df1fbe9d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5df1fbe9d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df1fbe9d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5df1fbe9d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e90f7698_0_3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5ce90f7698_0_3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ce90f769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5ce90f769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d389de5b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5d389de5b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f1fbe9dd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df1fbe9dd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df1fbe9dd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5df1fbe9dd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df1fbe9dd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5df1fbe9dd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df1fbe9dd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5df1fbe9dd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524000" y="1577341"/>
            <a:ext cx="9144000" cy="19824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Bitter"/>
              <a:buNone/>
              <a:defRPr sz="4800">
                <a:solidFill>
                  <a:schemeClr val="accent3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1524000" y="3594043"/>
            <a:ext cx="9144000" cy="76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867"/>
              <a:buFont typeface="Source Sans Pro"/>
              <a:buNone/>
              <a:defRPr sz="1867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867"/>
              <a:buFont typeface="Source Sans Pro"/>
              <a:buNone/>
              <a:defRPr sz="1867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867"/>
              <a:buFont typeface="Source Sans Pro"/>
              <a:buNone/>
              <a:defRPr sz="1867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867"/>
              <a:buFont typeface="Source Sans Pro"/>
              <a:buNone/>
              <a:defRPr sz="1867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867"/>
              <a:buFont typeface="Source Sans Pro"/>
              <a:buNone/>
              <a:defRPr sz="1867">
                <a:solidFill>
                  <a:srgbClr val="7F8EA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62527" y="6217851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dark">
  <p:cSld name="Comparison dark">
    <p:bg>
      <p:bgPr>
        <a:solidFill>
          <a:schemeClr val="accen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33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609600" y="1525587"/>
            <a:ext cx="5283200" cy="4646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ntent Boxes">
  <p:cSld name="Three Content Boxe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09600" y="2475719"/>
            <a:ext cx="3657600" cy="3669495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ntent Boxes dark">
  <p:cSld name="Three Content Boxes dark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33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609600" y="2475719"/>
            <a:ext cx="3657600" cy="3669495"/>
          </a:xfrm>
          <a:prstGeom prst="rect">
            <a:avLst/>
          </a:prstGeom>
          <a:solidFill>
            <a:srgbClr val="318DDA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ntent Boxes dark">
  <p:cSld name="Four Content Boxes dark">
    <p:bg>
      <p:bgPr>
        <a:solidFill>
          <a:schemeClr val="accen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33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609600" y="2475720"/>
            <a:ext cx="5486400" cy="1853185"/>
          </a:xfrm>
          <a:prstGeom prst="rect">
            <a:avLst/>
          </a:prstGeom>
          <a:solidFill>
            <a:srgbClr val="318DDA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1/3">
  <p:cSld name="Image 1/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609601" y="685800"/>
            <a:ext cx="7111999" cy="863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128000" y="0"/>
            <a:ext cx="40640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609600" y="330200"/>
            <a:ext cx="7112001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1/3 dark">
  <p:cSld name="Image 1/3 dark">
    <p:bg>
      <p:bgPr>
        <a:solidFill>
          <a:schemeClr val="accen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609601" y="685800"/>
            <a:ext cx="7111999" cy="863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33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8128000" y="0"/>
            <a:ext cx="40640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609600" y="330200"/>
            <a:ext cx="7112001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1/2">
  <p:cSld name="Image 1/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09602" y="685802"/>
            <a:ext cx="5283201" cy="863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6299200" y="0"/>
            <a:ext cx="58928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609600" y="330200"/>
            <a:ext cx="52832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1/2 dark">
  <p:cSld name="Image 1/2 dark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609602" y="685802"/>
            <a:ext cx="5283201" cy="863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33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6299200" y="0"/>
            <a:ext cx="58928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609600" y="330200"/>
            <a:ext cx="52832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2/3">
  <p:cSld name="Image 2/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609600" y="685797"/>
            <a:ext cx="3429000" cy="1314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495800" y="0"/>
            <a:ext cx="76962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609600" y="330200"/>
            <a:ext cx="3429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2/3 dark">
  <p:cSld name="Image 2/3 dark">
    <p:bg>
      <p:bgPr>
        <a:solidFill>
          <a:schemeClr val="accen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609600" y="685797"/>
            <a:ext cx="3429000" cy="1314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33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495800" y="0"/>
            <a:ext cx="76962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609600" y="330200"/>
            <a:ext cx="3429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tx">
  <p:cSld name="TITLE_AND_BODY">
    <p:bg>
      <p:bgPr>
        <a:solidFill>
          <a:schemeClr val="accen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2944048"/>
            <a:ext cx="10972800" cy="9699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  <a:defRPr sz="48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2429129"/>
            <a:ext cx="10972800" cy="482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" name="Google Shape;21;p3"/>
          <p:cNvCxnSpPr/>
          <p:nvPr/>
        </p:nvCxnSpPr>
        <p:spPr>
          <a:xfrm>
            <a:off x="609600" y="3913949"/>
            <a:ext cx="10972800" cy="1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de">
  <p:cSld name="Image W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 b="0" i="0"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0" y="1701801"/>
            <a:ext cx="12192000" cy="447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de dark">
  <p:cSld name="Image Wide dark">
    <p:bg>
      <p:bgPr>
        <a:solidFill>
          <a:schemeClr val="accen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33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0" y="1701801"/>
            <a:ext cx="12192000" cy="447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plit 2/3">
  <p:cSld name="1_Split 2/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7721600" y="0"/>
            <a:ext cx="447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60950" spcFirstLastPara="1" rIns="6095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609602" y="685802"/>
            <a:ext cx="6659303" cy="863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609601" y="1701800"/>
            <a:ext cx="6659303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609599" y="330200"/>
            <a:ext cx="6659304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1/2">
  <p:cSld name="Split 1/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6299200" y="0"/>
            <a:ext cx="5892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60950" spcFirstLastPara="1" rIns="6095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609602" y="685802"/>
            <a:ext cx="5283201" cy="863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609600" y="1701800"/>
            <a:ext cx="528320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97954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667"/>
              <a:buFont typeface="Arial"/>
              <a:buChar char="•"/>
              <a:defRPr sz="26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97954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667"/>
              <a:buFont typeface="Arial"/>
              <a:buChar char="•"/>
              <a:defRPr sz="2667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97954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667"/>
              <a:buFont typeface="Arial"/>
              <a:buChar char="•"/>
              <a:defRPr sz="2667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97954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667"/>
              <a:buFont typeface="Arial"/>
              <a:buChar char="•"/>
              <a:defRPr sz="2667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97954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667"/>
              <a:buFont typeface="Arial"/>
              <a:buChar char="•"/>
              <a:defRPr sz="2667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609600" y="330200"/>
            <a:ext cx="52832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1/3">
  <p:cSld name="Split 1/3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4470400" y="0"/>
            <a:ext cx="7721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60950" spcFirstLastPara="1" rIns="6095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4923097" y="685800"/>
            <a:ext cx="665930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609600" y="685800"/>
            <a:ext cx="34290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2" type="body"/>
          </p:nvPr>
        </p:nvSpPr>
        <p:spPr>
          <a:xfrm>
            <a:off x="609600" y="330200"/>
            <a:ext cx="3429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 dark">
    <p:bg>
      <p:bgPr>
        <a:solidFill>
          <a:schemeClr val="accen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plit 2/3">
  <p:cSld name="2_Split 2/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7721600" y="0"/>
            <a:ext cx="447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609602" y="685801"/>
            <a:ext cx="6659301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 sz="3733"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64000" y="6356351"/>
            <a:ext cx="3204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09600" y="1701800"/>
            <a:ext cx="6659301" cy="4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609600" y="330200"/>
            <a:ext cx="6659301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sz="1600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333"/>
              <a:buFont typeface="Avenir"/>
              <a:buNone/>
              <a:defRPr sz="1333"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333"/>
              <a:buFont typeface="Avenir"/>
              <a:buNone/>
              <a:defRPr sz="1333"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333"/>
              <a:buFont typeface="Avenir"/>
              <a:buNone/>
              <a:defRPr sz="1333"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333"/>
              <a:buFont typeface="Avenir"/>
              <a:buNone/>
              <a:defRPr sz="1333"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3" type="body"/>
          </p:nvPr>
        </p:nvSpPr>
        <p:spPr>
          <a:xfrm>
            <a:off x="8128001" y="685800"/>
            <a:ext cx="3454399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venir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venir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venir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venir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venir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09600" y="1525587"/>
            <a:ext cx="5283200" cy="4651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ntent Boxes">
  <p:cSld name="Four Content Boxe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09600" y="2475720"/>
            <a:ext cx="5486400" cy="1853185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dea">
  <p:cSld name="Big Idea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609600" y="330200"/>
            <a:ext cx="109728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dea dark">
  <p:cSld name="Big Idea dark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609600" y="330200"/>
            <a:ext cx="109728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dark">
  <p:cSld name="Title and Content dark">
    <p:bg>
      <p:bgPr>
        <a:solidFill>
          <a:schemeClr val="accen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33"/>
              <a:buFont typeface="Bitter"/>
              <a:buNone/>
              <a:defRPr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609600" y="1701801"/>
            <a:ext cx="10058400" cy="447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609600" y="1525588"/>
            <a:ext cx="5283200" cy="4646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307327" y="6400414"/>
            <a:ext cx="2750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330200"/>
            <a:ext cx="10972800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Avenir"/>
              <a:buNone/>
              <a:defRPr b="0" i="0" sz="3733" u="none" cap="none" strike="noStrik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Avenir"/>
              <a:buNone/>
              <a:defRPr b="0" i="0" sz="3733" u="none" cap="none" strike="noStrik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Avenir"/>
              <a:buNone/>
              <a:defRPr b="0" i="0" sz="3733" u="none" cap="none" strike="noStrik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Avenir"/>
              <a:buNone/>
              <a:defRPr b="0" i="0" sz="3733" u="none" cap="none" strike="noStrik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Avenir"/>
              <a:buNone/>
              <a:defRPr b="0" i="0" sz="3733" u="none" cap="none" strike="noStrik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65645" lvl="5" marL="2743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Avenir"/>
              <a:buChar char="•"/>
              <a:defRPr b="0" i="0" sz="3733" u="none" cap="none" strike="noStrik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65645" lvl="6" marL="3200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Avenir"/>
              <a:buChar char="•"/>
              <a:defRPr b="0" i="0" sz="3733" u="none" cap="none" strike="noStrik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65645" lvl="7" marL="3657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Avenir"/>
              <a:buChar char="•"/>
              <a:defRPr b="0" i="0" sz="3733" u="none" cap="none" strike="noStrik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65645" lvl="8" marL="4114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3733"/>
              <a:buFont typeface="Avenir"/>
              <a:buChar char="•"/>
              <a:defRPr b="0" i="0" sz="3733" u="none" cap="none" strike="noStrike">
                <a:solidFill>
                  <a:srgbClr val="454454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venir"/>
              <a:buNone/>
              <a:defRPr b="0" i="0" sz="3733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venir"/>
              <a:buNone/>
              <a:defRPr b="0" i="0" sz="3733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venir"/>
              <a:buNone/>
              <a:defRPr b="0" i="0" sz="3733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venir"/>
              <a:buNone/>
              <a:defRPr b="0" i="0" sz="3733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venir"/>
              <a:buNone/>
              <a:defRPr b="0" i="0" sz="3733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venir"/>
              <a:buNone/>
              <a:defRPr b="0" i="0" sz="3733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venir"/>
              <a:buNone/>
              <a:defRPr b="0" i="0" sz="3733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venir"/>
              <a:buNone/>
              <a:defRPr b="0" i="0" sz="3733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venir"/>
              <a:buNone/>
              <a:defRPr b="0" i="0" sz="3733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10100" y="0"/>
            <a:ext cx="12192000" cy="56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4294967295" type="ctrTitle"/>
          </p:nvPr>
        </p:nvSpPr>
        <p:spPr>
          <a:xfrm>
            <a:off x="1524000" y="2057388"/>
            <a:ext cx="91440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Bitter"/>
              <a:buNone/>
            </a:pPr>
            <a:r>
              <a:rPr lang="en-US" sz="48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VSP Discovery and Logistics Workshop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27"/>
          <p:cNvSpPr txBox="1"/>
          <p:nvPr>
            <p:ph idx="4294967295" type="subTitle"/>
          </p:nvPr>
        </p:nvSpPr>
        <p:spPr>
          <a:xfrm>
            <a:off x="1524000" y="4039803"/>
            <a:ext cx="91440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1800"/>
              <a:buFont typeface="Source Sans Pro"/>
              <a:buNone/>
            </a:pPr>
            <a:r>
              <a:rPr b="1" lang="en-US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VA.gov | [new team]</a:t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9822525" y="6072919"/>
            <a:ext cx="1501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July 8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, 2019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/>
          <p:nvPr/>
        </p:nvSpPr>
        <p:spPr>
          <a:xfrm>
            <a:off x="548575" y="6072925"/>
            <a:ext cx="307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71100" spcFirstLastPara="1" rIns="71100" wrap="square" tIns="35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100">
                <a:latin typeface="Source Sans Pro"/>
                <a:ea typeface="Source Sans Pro"/>
                <a:cs typeface="Source Sans Pro"/>
                <a:sym typeface="Source Sans Pro"/>
              </a:rPr>
              <a:t>VSP Product Development Support Team</a:t>
            </a:r>
            <a:endParaRPr b="1" i="0" sz="1100" u="none" cap="none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100">
                <a:solidFill>
                  <a:srgbClr val="0070B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#vfs-platform-support</a:t>
            </a:r>
            <a:endParaRPr sz="1100">
              <a:solidFill>
                <a:srgbClr val="0070B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Are there any URL or site structure changes included in this product?</a:t>
            </a:r>
            <a:endParaRPr/>
          </a:p>
          <a:p>
            <a:pPr indent="-279392" lvl="0" marL="304792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Will this product require any new URLs or homepage calls to action?</a:t>
            </a:r>
            <a:endParaRPr/>
          </a:p>
          <a:p>
            <a:pPr indent="-279392" lvl="0" marL="304792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do you expect a user to find this product or service?</a:t>
            </a:r>
            <a:endParaRPr/>
          </a:p>
        </p:txBody>
      </p:sp>
      <p:sp>
        <p:nvSpPr>
          <p:cNvPr id="207" name="Google Shape;207;p36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Information Architecture</a:t>
            </a:r>
            <a:endParaRPr/>
          </a:p>
        </p:txBody>
      </p:sp>
      <p:sp>
        <p:nvSpPr>
          <p:cNvPr id="208" name="Google Shape;208;p36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Does your team conduct user research as part of your process?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 you conduct quantitative, qualitative, or another type of research?</a:t>
            </a:r>
            <a:endParaRPr/>
          </a:p>
          <a:p>
            <a:pPr indent="-279392" lvl="0" marL="304792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Does your team do any type of mobile or accessibility testing as part of your research?</a:t>
            </a:r>
            <a:endParaRPr/>
          </a:p>
        </p:txBody>
      </p:sp>
      <p:sp>
        <p:nvSpPr>
          <p:cNvPr id="214" name="Google Shape;214;p37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User Research</a:t>
            </a:r>
            <a:endParaRPr/>
          </a:p>
        </p:txBody>
      </p:sp>
      <p:sp>
        <p:nvSpPr>
          <p:cNvPr id="215" name="Google Shape;215;p37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What is your team's design process? Do you prefer to work mobile-first?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does your team approach responsive design?</a:t>
            </a:r>
            <a:endParaRPr/>
          </a:p>
        </p:txBody>
      </p:sp>
      <p:sp>
        <p:nvSpPr>
          <p:cNvPr id="221" name="Google Shape;221;p38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Design and UX</a:t>
            </a:r>
            <a:endParaRPr/>
          </a:p>
        </p:txBody>
      </p:sp>
      <p:sp>
        <p:nvSpPr>
          <p:cNvPr id="222" name="Google Shape;222;p38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Has your team previously used the Formation design system?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do you approach testing? Does your team prefer to write unit, e2e, or integration tests?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Does your team include tests as part of code submissions?</a:t>
            </a:r>
            <a:endParaRPr/>
          </a:p>
        </p:txBody>
      </p:sp>
      <p:sp>
        <p:nvSpPr>
          <p:cNvPr id="228" name="Google Shape;228;p39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Front End Development</a:t>
            </a:r>
            <a:endParaRPr/>
          </a:p>
        </p:txBody>
      </p:sp>
      <p:sp>
        <p:nvSpPr>
          <p:cNvPr id="229" name="Google Shape;229;p39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Does your team know of any integration points like a login routine that will be needed for your product?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Are there any APIs needed to make your product function correctly?</a:t>
            </a:r>
            <a:endParaRPr/>
          </a:p>
        </p:txBody>
      </p:sp>
      <p:sp>
        <p:nvSpPr>
          <p:cNvPr id="235" name="Google Shape;235;p40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Back</a:t>
            </a:r>
            <a:r>
              <a:rPr lang="en-US"/>
              <a:t> End Development</a:t>
            </a:r>
            <a:endParaRPr/>
          </a:p>
        </p:txBody>
      </p:sp>
      <p:sp>
        <p:nvSpPr>
          <p:cNvPr id="236" name="Google Shape;236;p40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Are you planning to integrate with any third-party libraries or UI components like drag-and-drop or mapping interfaces?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Does your QA effort include any accessibility testing?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Can you describe the test procedures used?</a:t>
            </a:r>
            <a:endParaRPr/>
          </a:p>
          <a:p>
            <a:pPr indent="-3047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Would you be interested in additional accessibility best practice training sessions?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Can you describe the type of training that would be most useful?</a:t>
            </a:r>
            <a:endParaRPr/>
          </a:p>
        </p:txBody>
      </p:sp>
      <p:sp>
        <p:nvSpPr>
          <p:cNvPr id="242" name="Google Shape;242;p41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Accessibility</a:t>
            </a:r>
            <a:endParaRPr/>
          </a:p>
        </p:txBody>
      </p:sp>
      <p:sp>
        <p:nvSpPr>
          <p:cNvPr id="243" name="Google Shape;243;p41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Slack walkthrough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609600" y="1525575"/>
            <a:ext cx="3561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@-messaging in Slack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 public channels for questions and discussion</a:t>
            </a:r>
            <a:endParaRPr/>
          </a:p>
        </p:txBody>
      </p:sp>
      <p:sp>
        <p:nvSpPr>
          <p:cNvPr id="256" name="Google Shape;256;p43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Slack</a:t>
            </a:r>
            <a:endParaRPr/>
          </a:p>
        </p:txBody>
      </p:sp>
      <p:sp>
        <p:nvSpPr>
          <p:cNvPr id="257" name="Google Shape;257;p43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COMMUNICATION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  <p:pic>
        <p:nvPicPr>
          <p:cNvPr id="258" name="Google Shape;2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799" y="1024113"/>
            <a:ext cx="7449902" cy="4809775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st="9525">
              <a:srgbClr val="000000">
                <a:alpha val="2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Zenhub walkthrough</a:t>
            </a:r>
            <a:endParaRPr/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609600" y="1525575"/>
            <a:ext cx="3561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Create an epic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Create an issue and associate it with the epic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Create another issue and demonstrate the blocker feature</a:t>
            </a:r>
            <a:endParaRPr/>
          </a:p>
        </p:txBody>
      </p:sp>
      <p:sp>
        <p:nvSpPr>
          <p:cNvPr id="271" name="Google Shape;271;p45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Zenhub</a:t>
            </a:r>
            <a:endParaRPr/>
          </a:p>
        </p:txBody>
      </p:sp>
      <p:sp>
        <p:nvSpPr>
          <p:cNvPr id="272" name="Google Shape;272;p45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COMMUNICATION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800" y="1024125"/>
            <a:ext cx="7515628" cy="46515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st="9525">
              <a:srgbClr val="000000">
                <a:alpha val="2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609600" y="2944048"/>
            <a:ext cx="10972800" cy="9699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Welcome!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609600" y="2429129"/>
            <a:ext cx="10972800" cy="482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Pull Request Creation</a:t>
            </a:r>
            <a:endParaRPr/>
          </a:p>
        </p:txBody>
      </p:sp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Discuss the pull request cadence: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Frequency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Size of code change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When to break a PR into smaller atomic changes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Show the PR template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Show how to associate the pull request with a Zenhub issue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Show how to use the draft PR feature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Show how to mark the PR ready for review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Show how to ask a reviewer for a second look (re-request)</a:t>
            </a:r>
            <a:endParaRPr/>
          </a:p>
        </p:txBody>
      </p:sp>
      <p:sp>
        <p:nvSpPr>
          <p:cNvPr id="286" name="Google Shape;286;p47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Pull Requests</a:t>
            </a:r>
            <a:endParaRPr/>
          </a:p>
        </p:txBody>
      </p:sp>
      <p:sp>
        <p:nvSpPr>
          <p:cNvPr id="287" name="Google Shape;287;p47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COMMUNICATION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Thank you!</a:t>
            </a:r>
            <a:endParaRPr/>
          </a:p>
        </p:txBody>
      </p:sp>
      <p:sp>
        <p:nvSpPr>
          <p:cNvPr id="293" name="Google Shape;293;p48"/>
          <p:cNvSpPr txBox="1"/>
          <p:nvPr>
            <p:ph idx="1" type="body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609602" y="685801"/>
            <a:ext cx="6659301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>
                <a:latin typeface="Bitter"/>
                <a:ea typeface="Bitter"/>
                <a:cs typeface="Bitter"/>
                <a:sym typeface="Bitter"/>
              </a:rPr>
              <a:t>Agenda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609600" y="1364425"/>
            <a:ext cx="69702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573024" lvl="0" marL="576072" rtl="0" algn="l"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Discovery</a:t>
            </a:r>
            <a:endParaRPr/>
          </a:p>
          <a:p>
            <a:pPr indent="-573024" lvl="0" marL="576072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Demo: Slack and Zenhub walkthroughs</a:t>
            </a:r>
            <a:endParaRPr/>
          </a:p>
          <a:p>
            <a:pPr indent="-573024" lvl="0" marL="576072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Demo: </a:t>
            </a:r>
            <a:r>
              <a:rPr lang="en-US"/>
              <a:t>Ticket creation in Zenhub</a:t>
            </a:r>
            <a:endParaRPr/>
          </a:p>
          <a:p>
            <a:pPr indent="-573024" lvl="0" marL="576072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Demo: Pull request creation in Github</a:t>
            </a:r>
            <a:endParaRPr/>
          </a:p>
        </p:txBody>
      </p:sp>
      <p:sp>
        <p:nvSpPr>
          <p:cNvPr id="159" name="Google Shape;159;p29"/>
          <p:cNvSpPr txBox="1"/>
          <p:nvPr>
            <p:ph idx="2" type="body"/>
          </p:nvPr>
        </p:nvSpPr>
        <p:spPr>
          <a:xfrm>
            <a:off x="609600" y="330200"/>
            <a:ext cx="6659301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</a:pPr>
            <a:r>
              <a:rPr lang="en-US"/>
              <a:t>VSP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 ONBOARDING</a:t>
            </a:r>
            <a:endParaRPr/>
          </a:p>
        </p:txBody>
      </p:sp>
      <p:sp>
        <p:nvSpPr>
          <p:cNvPr id="160" name="Google Shape;160;p29"/>
          <p:cNvSpPr txBox="1"/>
          <p:nvPr>
            <p:ph idx="3" type="body"/>
          </p:nvPr>
        </p:nvSpPr>
        <p:spPr>
          <a:xfrm>
            <a:off x="8128001" y="685800"/>
            <a:ext cx="3454399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venir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</a:pPr>
            <a:r>
              <a:rPr lang="en-US"/>
              <a:t>Discovery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Product Scope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</a:pPr>
            <a:r>
              <a:rPr lang="en-US"/>
              <a:t>Is this a new product, or an improvement of an existing one?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What are the goals or desired outcomes for this product?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 you have any key performance metrics (KPMs) and if so, what are they?</a:t>
            </a:r>
            <a:endParaRPr/>
          </a:p>
        </p:txBody>
      </p:sp>
      <p:sp>
        <p:nvSpPr>
          <p:cNvPr id="173" name="Google Shape;173;p31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Is there a requirements document or engineering specification?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Does this product have any soft deadlines?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Does this product have any hard deadlines?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Does this product have any Congressional mandates?</a:t>
            </a:r>
            <a:endParaRPr/>
          </a:p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Are there any promotional or marketing efforts planned?</a:t>
            </a:r>
            <a:endParaRPr/>
          </a:p>
          <a:p>
            <a:pPr indent="0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Product Requirements</a:t>
            </a:r>
            <a:endParaRPr/>
          </a:p>
        </p:txBody>
      </p:sp>
      <p:sp>
        <p:nvSpPr>
          <p:cNvPr id="180" name="Google Shape;180;p32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Are there any work items in progress? 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This could include content strategy, information architecture, visual designs, or front/back-end code.</a:t>
            </a:r>
            <a:endParaRPr/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Are there any work items in progress?</a:t>
            </a:r>
            <a:endParaRPr/>
          </a:p>
        </p:txBody>
      </p:sp>
      <p:sp>
        <p:nvSpPr>
          <p:cNvPr id="187" name="Google Shape;187;p33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Are there any work items in progress? </a:t>
            </a:r>
            <a:endParaRPr/>
          </a:p>
          <a:p>
            <a:pPr indent="-304791" lvl="1" marL="755883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This could include content strategy, information architecture, visual designs, or front/back-end code.</a:t>
            </a:r>
            <a:endParaRPr/>
          </a:p>
        </p:txBody>
      </p:sp>
      <p:sp>
        <p:nvSpPr>
          <p:cNvPr id="193" name="Google Shape;193;p34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Work In Progress</a:t>
            </a:r>
            <a:endParaRPr/>
          </a:p>
        </p:txBody>
      </p:sp>
      <p:sp>
        <p:nvSpPr>
          <p:cNvPr id="194" name="Google Shape;194;p34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609600" y="1525575"/>
            <a:ext cx="74499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9392" lvl="0" marL="304792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Are there any changes in strategy or copy for this product?</a:t>
            </a:r>
            <a:endParaRPr/>
          </a:p>
          <a:p>
            <a:pPr indent="-279392" lvl="0" marL="304792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Arial"/>
              <a:buChar char="•"/>
            </a:pPr>
            <a:r>
              <a:rPr lang="en-US"/>
              <a:t>Are there any changes in formatting or SEO strategy?</a:t>
            </a:r>
            <a:endParaRPr/>
          </a:p>
        </p:txBody>
      </p:sp>
      <p:sp>
        <p:nvSpPr>
          <p:cNvPr id="200" name="Google Shape;200;p35"/>
          <p:cNvSpPr txBox="1"/>
          <p:nvPr>
            <p:ph type="title"/>
          </p:nvPr>
        </p:nvSpPr>
        <p:spPr>
          <a:xfrm>
            <a:off x="609600" y="685800"/>
            <a:ext cx="10058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Bitter"/>
              <a:buNone/>
            </a:pPr>
            <a:r>
              <a:rPr lang="en-US"/>
              <a:t>Content Strategy</a:t>
            </a:r>
            <a:endParaRPr/>
          </a:p>
        </p:txBody>
      </p:sp>
      <p:sp>
        <p:nvSpPr>
          <p:cNvPr id="201" name="Google Shape;201;p35"/>
          <p:cNvSpPr txBox="1"/>
          <p:nvPr>
            <p:ph idx="2" type="body"/>
          </p:nvPr>
        </p:nvSpPr>
        <p:spPr>
          <a:xfrm>
            <a:off x="609600" y="330200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10"/>
              <a:buFont typeface="Source Sans Pro"/>
              <a:buNone/>
            </a:pPr>
            <a:r>
              <a:rPr b="1" lang="en-US" sz="1710">
                <a:solidFill>
                  <a:srgbClr val="A7A7A7"/>
                </a:solidFill>
              </a:rPr>
              <a:t>DISCOVERY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773"/>
              <a:buFont typeface="Source Sans Pro"/>
              <a:buNone/>
            </a:pPr>
            <a:r>
              <a:t/>
            </a:r>
            <a:endParaRPr sz="1773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own Bag Template">
  <a:themeElements>
    <a:clrScheme name="Brown Bag Template">
      <a:dk1>
        <a:srgbClr val="0070BC"/>
      </a:dk1>
      <a:lt1>
        <a:srgbClr val="1A5484"/>
      </a:lt1>
      <a:dk2>
        <a:srgbClr val="A7A7A7"/>
      </a:dk2>
      <a:lt2>
        <a:srgbClr val="535353"/>
      </a:lt2>
      <a:accent1>
        <a:srgbClr val="0070BC"/>
      </a:accent1>
      <a:accent2>
        <a:srgbClr val="10385A"/>
      </a:accent2>
      <a:accent3>
        <a:srgbClr val="1A5484"/>
      </a:accent3>
      <a:accent4>
        <a:srgbClr val="0F2F4A"/>
      </a:accent4>
      <a:accent5>
        <a:srgbClr val="0B2439"/>
      </a:accent5>
      <a:accent6>
        <a:srgbClr val="08192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