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70" r:id="rId6"/>
    <p:sldId id="260" r:id="rId7"/>
    <p:sldId id="267" r:id="rId8"/>
    <p:sldId id="261" r:id="rId9"/>
    <p:sldId id="268" r:id="rId10"/>
    <p:sldId id="262" r:id="rId11"/>
    <p:sldId id="263" r:id="rId12"/>
    <p:sldId id="264" r:id="rId13"/>
    <p:sldId id="272" r:id="rId14"/>
    <p:sldId id="271" r:id="rId15"/>
    <p:sldId id="265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  <a:srgbClr val="E15759"/>
    <a:srgbClr val="DB726D"/>
    <a:srgbClr val="FF9933"/>
    <a:srgbClr val="00513B"/>
    <a:srgbClr val="53B196"/>
    <a:srgbClr val="A2D5C6"/>
    <a:srgbClr val="30A8C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66" autoAdjust="0"/>
    <p:restoredTop sz="94660"/>
  </p:normalViewPr>
  <p:slideViewPr>
    <p:cSldViewPr snapToGrid="0">
      <p:cViewPr varScale="1">
        <p:scale>
          <a:sx n="83" d="100"/>
          <a:sy n="83" d="100"/>
        </p:scale>
        <p:origin x="5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1B39-2DEC-44D8-9B91-9565A5B52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A2C63-39A8-45C1-B9CA-CB9D496E7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24F43-59D7-48C8-9FCD-074F1A91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CD5C-7610-4D3F-8F84-A082FBBD2D0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1477C-5A8B-4A1C-9F56-3436E410D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AE19F-2573-436B-B9D6-BA907239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0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AB4B-562E-4FF7-820D-A7ABF332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047B8-481A-4F62-B3A8-4C49281CC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B5E9-5205-4AB4-A742-033976C8B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CD5C-7610-4D3F-8F84-A082FBBD2D0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B8D8B-F0F7-4D8D-86E5-3E014857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6A82A-EFE5-4308-A34A-1B2B35BD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1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B8AB15-D542-44D9-8300-2D7338C90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6D821-D0D3-40F2-975A-71D983125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366F1-36A6-4A2D-AB77-0FA17B9E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CD5C-7610-4D3F-8F84-A082FBBD2D0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A7026-B8C6-4360-BA14-C4BA4B0E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B0BDD-99C3-4A72-BB40-767C837F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7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E0C8-C6C3-4D9D-8509-3ED14784E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1F903-E393-4854-93CD-07A1891EE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39499-4C93-43DF-B247-C454C8D5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CD5C-7610-4D3F-8F84-A082FBBD2D0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8B046-91AE-45DB-91BB-4CD1A9CC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01C5-F729-4FD5-B6FE-74602881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8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3476-1427-4C5F-9316-BD1BDFB9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0DA67-E1F4-43C4-84C7-0F6A56D1F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D1C87-D9D4-4392-9B03-5A9FB0AB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CD5C-7610-4D3F-8F84-A082FBBD2D0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A8F-B868-4D58-8A35-F8DBE852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05656-3F43-4FA6-B223-2DAB7FBD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6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6F06-3102-4AEA-87D3-E8729A4D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46A05-85DD-49B1-B589-FDC482E5D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765DF-325D-4D6A-8CAF-F4C98880B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4FADB-B47F-40AF-818D-7428329D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CD5C-7610-4D3F-8F84-A082FBBD2D0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2CAAE-509F-43E2-9A04-1FF49ADE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974F-E37A-432F-9C09-4B0B3F937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3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D6292-E8AE-4A5F-8140-5D868E09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C1A44-C87B-4E57-AB4B-C151C22EB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0DF76-6C10-42C4-9E24-095AB2922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96F20-4C1D-4AF4-AE12-B1667D52E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3FAFCD-E813-4F6F-96F9-A83852151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70200-7BAD-4E16-9EB4-6797D465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CD5C-7610-4D3F-8F84-A082FBBD2D0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2461E-273C-4C8E-99B2-D666534B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BD945-8D8C-45A8-8E00-AFFB6CB9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6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E6F1-F984-4563-B67A-DFCE41BE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7A9F9-64F7-4E57-9D55-39CAD5F3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CD5C-7610-4D3F-8F84-A082FBBD2D0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F0CA6-A3D6-4BA6-9EFB-78829DDA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D6AFC-8AFD-49B0-B235-D71F4E35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1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A8BFD-9F01-4ED9-AC72-EFA70C75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CD5C-7610-4D3F-8F84-A082FBBD2D0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40FDF-9A95-40BC-87E9-1F30DC8FF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CD27A-9A90-4A8E-9767-4E5C0C4E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2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BB2D-A1F2-4D9D-B6AC-78E14542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F375-FB73-4415-A6E0-09B08FE72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319B0-C84F-43BC-BCDA-D6D2EEDEE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BBB09-9A32-45C6-94F3-5A8F281F4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CD5C-7610-4D3F-8F84-A082FBBD2D0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4464A-F30E-4DDB-9587-E6CA239F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3F2B5-7888-46BD-A486-664175B8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9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8E38-BE81-4F31-BBAA-7FD73D4F9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B7630D-0C2C-4EEA-8835-462BEE61D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C3903-0C47-4D30-BC2C-829A9CA49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F5BF6-D174-4E63-B00F-25A3B82C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CD5C-7610-4D3F-8F84-A082FBBD2D0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856C-7541-4B46-BE06-36EDA359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3EE68-EAA8-4915-8728-912FB6CD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8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77C62D-23C3-47C2-8C87-7C65C0C05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7E32A-50B5-44C2-9EDB-1CF0DF732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98BC4-CB5A-46D3-B173-1626625C5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0CD5C-7610-4D3F-8F84-A082FBBD2D0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AF56B-A55B-425E-A6FA-61203277B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C576C-8822-452D-B454-3E9D0FEC3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17897-CB06-48FB-BF9C-E2B9BD7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1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eattletimes.com/business/airline-earnings-at-record-in-2016-to-decline-as-oil-prices-rise/" TargetMode="External"/><Relationship Id="rId3" Type="http://schemas.openxmlformats.org/officeDocument/2006/relationships/hyperlink" Target="https://aviation-safety.net/" TargetMode="External"/><Relationship Id="rId7" Type="http://schemas.openxmlformats.org/officeDocument/2006/relationships/hyperlink" Target="https://en.wikipedia.org/wiki/List_of_fatal_accidents_and_incidents_involving_commercial_aircraft_in_the_United_States" TargetMode="External"/><Relationship Id="rId2" Type="http://schemas.openxmlformats.org/officeDocument/2006/relationships/hyperlink" Target="https://github.com/fivethirtyeight/data/tree/master/airline-safe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ts.gov/content/motor-vehicle-safety-data" TargetMode="External"/><Relationship Id="rId5" Type="http://schemas.openxmlformats.org/officeDocument/2006/relationships/hyperlink" Target="https://www.bts.gov/content/transit-safety-data-modea-all-reported-accidentsb" TargetMode="External"/><Relationship Id="rId10" Type="http://schemas.openxmlformats.org/officeDocument/2006/relationships/hyperlink" Target="https://money.cnn.com/2010/01/20/news/economy/air_traffic_2009/index.htm" TargetMode="External"/><Relationship Id="rId4" Type="http://schemas.openxmlformats.org/officeDocument/2006/relationships/hyperlink" Target="http://web.mit.edu/airlinedata/www/Traffic&amp;Capacity.html" TargetMode="External"/><Relationship Id="rId9" Type="http://schemas.openxmlformats.org/officeDocument/2006/relationships/hyperlink" Target="https://www.businesswire.com/news/home/20160315006311/en/U.S.-Travel-Agency-Air-Ticket-Sales-Decline-While-Transactions-Increase-Over-Previous-Yea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2B55-90E0-43F3-AE71-8A193F658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528" y="1101438"/>
            <a:ext cx="5430982" cy="1909762"/>
          </a:xfrm>
        </p:spPr>
        <p:txBody>
          <a:bodyPr>
            <a:normAutofit fontScale="90000"/>
          </a:bodyPr>
          <a:lstStyle/>
          <a:p>
            <a:pPr algn="l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lawik Semibold"/>
                <a:ea typeface="+mj-ea"/>
                <a:cs typeface="+mj-cs"/>
              </a:rPr>
              <a:t>Airline Safety Analysis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lawik Semibold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lawik Semibold"/>
                <a:ea typeface="+mj-ea"/>
                <a:cs typeface="+mj-cs"/>
              </a:rPr>
              <a:t>Executive Review: 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lawik Semibold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lawik Semibold"/>
                <a:ea typeface="+mj-ea"/>
                <a:cs typeface="+mj-cs"/>
              </a:rPr>
              <a:t>Summary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8850A-7007-4C7F-B02B-BC9878022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528" y="4100110"/>
            <a:ext cx="4091709" cy="110406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DSC 640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TANIYA ADHIKARI</a:t>
            </a:r>
          </a:p>
        </p:txBody>
      </p:sp>
      <p:pic>
        <p:nvPicPr>
          <p:cNvPr id="4" name="Picture 3" descr="A helicopter in the dark&#10;&#10;Description automatically generated with low confidence">
            <a:extLst>
              <a:ext uri="{FF2B5EF4-FFF2-40B4-BE49-F238E27FC236}">
                <a16:creationId xmlns:a16="http://schemas.microsoft.com/office/drawing/2014/main" id="{DBB5543B-3718-4AFF-8815-C05B4E1590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4" r="17806" b="1"/>
          <a:stretch/>
        </p:blipFill>
        <p:spPr>
          <a:xfrm>
            <a:off x="6096000" y="564913"/>
            <a:ext cx="5728174" cy="572817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5172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5C81A-F319-44CD-83C5-B652C828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35" y="-101892"/>
            <a:ext cx="11526479" cy="111438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Arial Nova" panose="020B0504020202020204" pitchFamily="34" charset="0"/>
              </a:rPr>
              <a:t>Now, U.S Airlines are safer than international airlines</a:t>
            </a:r>
          </a:p>
        </p:txBody>
      </p:sp>
      <p:pic>
        <p:nvPicPr>
          <p:cNvPr id="14" name="Picture 13" descr="Diagram, bubble chart&#10;&#10;Description automatically generated with medium confidence">
            <a:extLst>
              <a:ext uri="{FF2B5EF4-FFF2-40B4-BE49-F238E27FC236}">
                <a16:creationId xmlns:a16="http://schemas.microsoft.com/office/drawing/2014/main" id="{BAD53E3E-C2CF-4105-8638-A4411513F5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4" t="9523" r="3099" b="9654"/>
          <a:stretch/>
        </p:blipFill>
        <p:spPr>
          <a:xfrm>
            <a:off x="331235" y="2957434"/>
            <a:ext cx="5709865" cy="2743200"/>
          </a:xfrm>
          <a:prstGeom prst="rect">
            <a:avLst/>
          </a:prstGeom>
        </p:spPr>
      </p:pic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67621A0F-CF37-4423-B226-BD8B48E2B8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" t="6706" r="1901" b="8060"/>
          <a:stretch/>
        </p:blipFill>
        <p:spPr>
          <a:xfrm>
            <a:off x="6290622" y="2957434"/>
            <a:ext cx="5692617" cy="27432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FF5C786E-C8D2-43BA-8964-7E8033B7420A}"/>
              </a:ext>
            </a:extLst>
          </p:cNvPr>
          <p:cNvGrpSpPr/>
          <p:nvPr/>
        </p:nvGrpSpPr>
        <p:grpSpPr>
          <a:xfrm>
            <a:off x="6132968" y="3000178"/>
            <a:ext cx="109596" cy="3337560"/>
            <a:chOff x="9246840" y="4149696"/>
            <a:chExt cx="109596" cy="333756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D4033F3-64B4-4D4A-8248-6BD6A8403066}"/>
                </a:ext>
              </a:extLst>
            </p:cNvPr>
            <p:cNvCxnSpPr>
              <a:cxnSpLocks/>
            </p:cNvCxnSpPr>
            <p:nvPr/>
          </p:nvCxnSpPr>
          <p:spPr>
            <a:xfrm>
              <a:off x="9246840" y="4149696"/>
              <a:ext cx="0" cy="333756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326236E-0F56-4F2C-8540-40526863803D}"/>
                </a:ext>
              </a:extLst>
            </p:cNvPr>
            <p:cNvCxnSpPr/>
            <p:nvPr/>
          </p:nvCxnSpPr>
          <p:spPr>
            <a:xfrm>
              <a:off x="9356436" y="4149696"/>
              <a:ext cx="0" cy="333756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F7CF8649-5049-42B1-9376-73849AAE9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234" y="1064175"/>
            <a:ext cx="11526476" cy="9233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After 2000, U.S and worldwide accidents and fatalities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have declined in terms of number of flight departures </a:t>
            </a:r>
            <a:r>
              <a:rPr lang="en-US" sz="2400" b="1" dirty="0">
                <a:solidFill>
                  <a:srgbClr val="002060"/>
                </a:solidFill>
              </a:rPr>
              <a:t>by 2020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. We compared rates based on number of flights departures around the world and it is indicating U.S airlines are safer than international airlines.</a:t>
            </a:r>
            <a:endParaRPr lang="en-US" dirty="0"/>
          </a:p>
        </p:txBody>
      </p:sp>
      <p:sp>
        <p:nvSpPr>
          <p:cNvPr id="33" name="Content Placeholder 29">
            <a:extLst>
              <a:ext uri="{FF2B5EF4-FFF2-40B4-BE49-F238E27FC236}">
                <a16:creationId xmlns:a16="http://schemas.microsoft.com/office/drawing/2014/main" id="{778C2BDA-0693-4253-AECD-F38030231238}"/>
              </a:ext>
            </a:extLst>
          </p:cNvPr>
          <p:cNvSpPr txBox="1">
            <a:spLocks/>
          </p:cNvSpPr>
          <p:nvPr/>
        </p:nvSpPr>
        <p:spPr>
          <a:xfrm>
            <a:off x="400365" y="5700634"/>
            <a:ext cx="2389967" cy="637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U.S Airlines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4" name="Content Placeholder 29">
            <a:extLst>
              <a:ext uri="{FF2B5EF4-FFF2-40B4-BE49-F238E27FC236}">
                <a16:creationId xmlns:a16="http://schemas.microsoft.com/office/drawing/2014/main" id="{8E921D49-E672-4602-B1B7-F62D220CCABE}"/>
              </a:ext>
            </a:extLst>
          </p:cNvPr>
          <p:cNvSpPr txBox="1">
            <a:spLocks/>
          </p:cNvSpPr>
          <p:nvPr/>
        </p:nvSpPr>
        <p:spPr>
          <a:xfrm>
            <a:off x="3330418" y="5700634"/>
            <a:ext cx="2820277" cy="637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 Airlines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5" name="Content Placeholder 29">
            <a:extLst>
              <a:ext uri="{FF2B5EF4-FFF2-40B4-BE49-F238E27FC236}">
                <a16:creationId xmlns:a16="http://schemas.microsoft.com/office/drawing/2014/main" id="{A7B8A504-D6F6-440F-AEEB-873C35562006}"/>
              </a:ext>
            </a:extLst>
          </p:cNvPr>
          <p:cNvSpPr txBox="1">
            <a:spLocks/>
          </p:cNvSpPr>
          <p:nvPr/>
        </p:nvSpPr>
        <p:spPr>
          <a:xfrm>
            <a:off x="6359619" y="5700634"/>
            <a:ext cx="2389967" cy="637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U.S Airlines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6" name="Content Placeholder 29">
            <a:extLst>
              <a:ext uri="{FF2B5EF4-FFF2-40B4-BE49-F238E27FC236}">
                <a16:creationId xmlns:a16="http://schemas.microsoft.com/office/drawing/2014/main" id="{197CCE9D-072E-43A8-B719-58380330AC04}"/>
              </a:ext>
            </a:extLst>
          </p:cNvPr>
          <p:cNvSpPr txBox="1">
            <a:spLocks/>
          </p:cNvSpPr>
          <p:nvPr/>
        </p:nvSpPr>
        <p:spPr>
          <a:xfrm>
            <a:off x="9289672" y="5700634"/>
            <a:ext cx="2820277" cy="637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 Airlines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B5AE31-51AD-4666-B6F4-42FC0AB17E5C}"/>
              </a:ext>
            </a:extLst>
          </p:cNvPr>
          <p:cNvSpPr txBox="1"/>
          <p:nvPr/>
        </p:nvSpPr>
        <p:spPr>
          <a:xfrm>
            <a:off x="283178" y="2240705"/>
            <a:ext cx="5695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U.S Airlines fatalities per 1 Million flights declined by </a:t>
            </a:r>
            <a:r>
              <a:rPr lang="en-US" sz="1800" b="1" dirty="0">
                <a:solidFill>
                  <a:srgbClr val="002060"/>
                </a:solidFill>
              </a:rPr>
              <a:t>100.0% compared to 68.1% worldwide.</a:t>
            </a:r>
          </a:p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0A5FC9-1486-4200-B543-1EDF34F52ABE}"/>
              </a:ext>
            </a:extLst>
          </p:cNvPr>
          <p:cNvSpPr txBox="1"/>
          <p:nvPr/>
        </p:nvSpPr>
        <p:spPr>
          <a:xfrm>
            <a:off x="6290622" y="2240705"/>
            <a:ext cx="5695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U.S Airlines accidents per 1 Million flights declined by </a:t>
            </a:r>
            <a:r>
              <a:rPr lang="en-US" sz="1800" b="1" dirty="0">
                <a:solidFill>
                  <a:srgbClr val="002060"/>
                </a:solidFill>
              </a:rPr>
              <a:t>100.0% compared to 75.0% worldwide.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0959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0F6C-A2CC-4DDB-A758-4B9E3D48F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2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Arial Nova" panose="020B0504020202020204" pitchFamily="34" charset="0"/>
              </a:rPr>
              <a:t>Airlines are also the safest way to travel in U.S</a:t>
            </a:r>
            <a:endParaRPr lang="en-US" sz="3600" dirty="0">
              <a:solidFill>
                <a:srgbClr val="00206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97C85F-1659-416D-9CD8-45EA97DD4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27" y="2571894"/>
            <a:ext cx="5029200" cy="36632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AB18D6-E09A-4DDA-B02C-E9561D9AA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117" y="2571894"/>
            <a:ext cx="5029200" cy="36356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4B8097-5FD5-4A07-8B51-E8A5E6D27FDF}"/>
              </a:ext>
            </a:extLst>
          </p:cNvPr>
          <p:cNvSpPr txBox="1"/>
          <p:nvPr/>
        </p:nvSpPr>
        <p:spPr>
          <a:xfrm>
            <a:off x="413327" y="1091682"/>
            <a:ext cx="4957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Between 2000-2019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Air carrier on average had lowest accidents than any other Modes of Transportation in US. Chances of getting in a plane crash is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30A8C0"/>
                </a:solidFill>
              </a:rPr>
              <a:t>0.4 for every 100 Million Miles Traveled, lower than automobiles which has 492.3 for every Million Miles.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6E2BBD-FAA3-41AA-A182-7DA46EF29F81}"/>
              </a:ext>
            </a:extLst>
          </p:cNvPr>
          <p:cNvSpPr txBox="1"/>
          <p:nvPr/>
        </p:nvSpPr>
        <p:spPr>
          <a:xfrm>
            <a:off x="5938117" y="1091682"/>
            <a:ext cx="502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Fatalities Rates for Air carrier were also lowest when compared to other Modes of Transportation </a:t>
            </a:r>
            <a:r>
              <a:rPr lang="en-US" sz="1600" b="1" dirty="0">
                <a:solidFill>
                  <a:srgbClr val="002060"/>
                </a:solidFill>
              </a:rPr>
              <a:t>in 2000-2019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. Chances of Dying from plane crash is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DB726D"/>
                </a:solidFill>
              </a:rPr>
              <a:t>0.68 for every 100 Million Miles Traveled, compared to automobiles had 1.54 for every 100 Million Miles Traveled.</a:t>
            </a:r>
          </a:p>
        </p:txBody>
      </p:sp>
    </p:spTree>
    <p:extLst>
      <p:ext uri="{BB962C8B-B14F-4D97-AF65-F5344CB8AC3E}">
        <p14:creationId xmlns:p14="http://schemas.microsoft.com/office/powerpoint/2010/main" val="149955593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4A34-F642-424B-A7DE-07BA2441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18255"/>
            <a:ext cx="11353803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Arial Nova" panose="020B0504020202020204" pitchFamily="34" charset="0"/>
              </a:rPr>
              <a:t>US. Airlines demand is growing steadily over time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54B872-D467-49F0-8B54-0D40331E59B2}"/>
              </a:ext>
            </a:extLst>
          </p:cNvPr>
          <p:cNvSpPr txBox="1"/>
          <p:nvPr/>
        </p:nvSpPr>
        <p:spPr>
          <a:xfrm>
            <a:off x="838197" y="998074"/>
            <a:ext cx="88173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After recession ended in 2009, there has been a sharp increase from 2010 of 20.4 Million in </a:t>
            </a:r>
            <a:r>
              <a:rPr lang="en-US" b="1" dirty="0">
                <a:solidFill>
                  <a:srgbClr val="00513B"/>
                </a:solidFill>
              </a:rPr>
              <a:t>Passenger carried per 1 Million Flights</a:t>
            </a:r>
            <a:r>
              <a:rPr lang="en-US" dirty="0">
                <a:solidFill>
                  <a:srgbClr val="00513B"/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indicating that U.S airlines demand is increasing since 2010.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62589-4BCB-4E6D-AD98-A8A99807EC3C}"/>
              </a:ext>
            </a:extLst>
          </p:cNvPr>
          <p:cNvSpPr txBox="1"/>
          <p:nvPr/>
        </p:nvSpPr>
        <p:spPr>
          <a:xfrm>
            <a:off x="838199" y="6581001"/>
            <a:ext cx="8817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Note: Y-Axis is not set to 0 baseline, due to millions being too large to graph with 0 zero baseline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EF426-5C7A-46B1-92F2-DA841C92B622}"/>
              </a:ext>
            </a:extLst>
          </p:cNvPr>
          <p:cNvSpPr txBox="1"/>
          <p:nvPr/>
        </p:nvSpPr>
        <p:spPr>
          <a:xfrm>
            <a:off x="9655572" y="2881745"/>
            <a:ext cx="22721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In 2020,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there is a drop in total passenger carried due to Global pandemic. Though not relevant to plane crash, </a:t>
            </a:r>
            <a:r>
              <a:rPr lang="en-US" sz="1600" b="1" dirty="0">
                <a:solidFill>
                  <a:srgbClr val="00513B"/>
                </a:solidFill>
              </a:rPr>
              <a:t>this is a potential safety hazard, and a reason for people to avoid travel. </a:t>
            </a:r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1F0B6427-B37F-47F6-80F5-A60AA5BC5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72" y="1844098"/>
            <a:ext cx="8726424" cy="43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171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4A34-F642-424B-A7DE-07BA2441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9" y="18255"/>
            <a:ext cx="11526980" cy="1325563"/>
          </a:xfrm>
        </p:spPr>
        <p:txBody>
          <a:bodyPr>
            <a:normAutofit/>
          </a:bodyPr>
          <a:lstStyle/>
          <a:p>
            <a:r>
              <a:rPr lang="en-US" sz="3900" b="1" dirty="0">
                <a:solidFill>
                  <a:srgbClr val="002060"/>
                </a:solidFill>
                <a:latin typeface="Arial Nova" panose="020B0504020202020204" pitchFamily="34" charset="0"/>
              </a:rPr>
              <a:t>US. Airlines financial performance increased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54B872-D467-49F0-8B54-0D40331E59B2}"/>
              </a:ext>
            </a:extLst>
          </p:cNvPr>
          <p:cNvSpPr txBox="1"/>
          <p:nvPr/>
        </p:nvSpPr>
        <p:spPr>
          <a:xfrm>
            <a:off x="665019" y="1159152"/>
            <a:ext cx="8990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Revenue generated by Passenger per ASM has increased indicating, that airline industry has </a:t>
            </a:r>
            <a:r>
              <a:rPr lang="en-US" b="1" dirty="0">
                <a:solidFill>
                  <a:srgbClr val="00513B"/>
                </a:solidFill>
              </a:rPr>
              <a:t>financially performed well over time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and had </a:t>
            </a:r>
            <a:r>
              <a:rPr lang="en-US" b="1" dirty="0">
                <a:solidFill>
                  <a:srgbClr val="00513B"/>
                </a:solidFill>
              </a:rPr>
              <a:t>growth in passenger revenue per unit.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681BA1-B3DB-4793-A4EB-9D923A72D19A}"/>
              </a:ext>
            </a:extLst>
          </p:cNvPr>
          <p:cNvSpPr txBox="1"/>
          <p:nvPr/>
        </p:nvSpPr>
        <p:spPr>
          <a:xfrm>
            <a:off x="838199" y="6581001"/>
            <a:ext cx="8817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Note: Y-Axis is not set to 0 baseline, due to millions being too large to graph with 0 zero baseline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4192B4ED-C559-4EF8-8120-8AE20D78C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" y="1967345"/>
            <a:ext cx="7802738" cy="445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213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4A34-F642-424B-A7DE-07BA2441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5" y="18255"/>
            <a:ext cx="11443854" cy="1325563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rgbClr val="002060"/>
                </a:solidFill>
                <a:latin typeface="Arial Nova" panose="020B0504020202020204" pitchFamily="34" charset="0"/>
              </a:rPr>
              <a:t>US. Airlines increasingly filling in ASM over 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54B872-D467-49F0-8B54-0D40331E59B2}"/>
              </a:ext>
            </a:extLst>
          </p:cNvPr>
          <p:cNvSpPr txBox="1"/>
          <p:nvPr/>
        </p:nvSpPr>
        <p:spPr>
          <a:xfrm>
            <a:off x="748145" y="1222974"/>
            <a:ext cx="89074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After 2001 incident, Airlines Load factor has been </a:t>
            </a:r>
            <a:r>
              <a:rPr lang="en-US" b="1" dirty="0">
                <a:solidFill>
                  <a:srgbClr val="00513B"/>
                </a:solidFill>
              </a:rPr>
              <a:t>increasing over time steadily till 2019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meaning, </a:t>
            </a:r>
            <a:r>
              <a:rPr lang="en-US" b="1" dirty="0">
                <a:solidFill>
                  <a:srgbClr val="00513B"/>
                </a:solidFill>
              </a:rPr>
              <a:t>airline traffic volume has increased compared to ASM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b="1" dirty="0">
              <a:solidFill>
                <a:srgbClr val="00513B"/>
              </a:solidFill>
            </a:endParaRP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972C9531-B761-4630-A2AC-4AA7BA81E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4993"/>
            <a:ext cx="8390347" cy="44047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7F3E9B-F525-44C6-92A6-32C9C0567D4D}"/>
              </a:ext>
            </a:extLst>
          </p:cNvPr>
          <p:cNvSpPr txBox="1"/>
          <p:nvPr/>
        </p:nvSpPr>
        <p:spPr>
          <a:xfrm>
            <a:off x="9228547" y="3952588"/>
            <a:ext cx="26401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2020, has by far the worst year and had the</a:t>
            </a:r>
            <a:r>
              <a:rPr lang="en-US" sz="1400" b="1" dirty="0">
                <a:solidFill>
                  <a:srgbClr val="00513B"/>
                </a:solidFill>
              </a:rPr>
              <a:t> lowest load factor of 58.7%. </a:t>
            </a:r>
            <a:r>
              <a:rPr lang="en-US" sz="1400" dirty="0"/>
              <a:t>Additionally, ASM has been decreased as well due to </a:t>
            </a:r>
            <a:r>
              <a:rPr lang="en-US" sz="1400" b="1" dirty="0">
                <a:solidFill>
                  <a:srgbClr val="00513B"/>
                </a:solidFill>
              </a:rPr>
              <a:t>global pandemic this is potential financial risk to industry.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D059D9-60D8-49EA-BFFD-3ACA82ED40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81"/>
          <a:stretch/>
        </p:blipFill>
        <p:spPr>
          <a:xfrm>
            <a:off x="9228547" y="2961412"/>
            <a:ext cx="1647825" cy="38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6530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152B5-05BE-412A-A5AC-156FA2C6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2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 Nova" panose="020B0504020202020204" pitchFamily="34" charset="0"/>
              </a:rPr>
              <a:t>Potential risks in terms safety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9B4526-C9BC-4AFD-AE33-2594CF3D3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28" y="999023"/>
            <a:ext cx="8767618" cy="1136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Though Fatal Accidents rate has declined over time, Total accidents are still steady in number that could </a:t>
            </a:r>
            <a:r>
              <a:rPr lang="en-US" sz="1800" b="1" dirty="0">
                <a:solidFill>
                  <a:srgbClr val="002060"/>
                </a:solidFill>
              </a:rPr>
              <a:t>be potentially fatal accidents in future.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Additionally, there is a </a:t>
            </a:r>
            <a:r>
              <a:rPr lang="en-US" sz="1800" b="1" dirty="0">
                <a:solidFill>
                  <a:srgbClr val="002060"/>
                </a:solidFill>
              </a:rPr>
              <a:t>forecasted fatality in 2020-2024, that shows potential safety risk.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D1D0EF-6F74-4422-AEF0-3FB8EC622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5312"/>
            <a:ext cx="6929581" cy="23796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B08D3F-B7CC-422F-B2C3-8F155639D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45552"/>
            <a:ext cx="7622309" cy="24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5883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18" descr="Person rolling luggage">
            <a:extLst>
              <a:ext uri="{FF2B5EF4-FFF2-40B4-BE49-F238E27FC236}">
                <a16:creationId xmlns:a16="http://schemas.microsoft.com/office/drawing/2014/main" id="{EB758CC4-39D8-4650-B875-4254172FB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648" r="19600" b="-2"/>
          <a:stretch/>
        </p:blipFill>
        <p:spPr>
          <a:xfrm>
            <a:off x="6814830" y="1057835"/>
            <a:ext cx="4749639" cy="4742505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3F4ED0-0C78-434F-AEEF-D25E59DC77F2}"/>
              </a:ext>
            </a:extLst>
          </p:cNvPr>
          <p:cNvSpPr txBox="1">
            <a:spLocks/>
          </p:cNvSpPr>
          <p:nvPr/>
        </p:nvSpPr>
        <p:spPr>
          <a:xfrm>
            <a:off x="838200" y="1057835"/>
            <a:ext cx="5393361" cy="5271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Overall</a:t>
            </a:r>
            <a:r>
              <a:rPr lang="en-US" sz="1800" b="1" dirty="0">
                <a:solidFill>
                  <a:srgbClr val="002060"/>
                </a:solidFill>
              </a:rPr>
              <a:t>, the findings show, air travel is the safest mode of transportation and has been consistently safe for past decade.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Moreover, airline industry is consistently growing since 2010 and performing well financially, </a:t>
            </a:r>
            <a:r>
              <a:rPr lang="en-US" sz="1800" b="1" dirty="0">
                <a:solidFill>
                  <a:srgbClr val="002060"/>
                </a:solidFill>
              </a:rPr>
              <a:t>except for Global pandemic in 2020.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These findings can be shared to public and media and make them aware about the safety in the industry by doing 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</a:rPr>
              <a:t>awareness campaign.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We can convert some of this information and make it easier for public to understand in various manners. For example, some of the things that we can share to the public:</a:t>
            </a:r>
          </a:p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Comparison of </a:t>
            </a:r>
            <a:r>
              <a:rPr lang="en-US" sz="1800" b="1" dirty="0">
                <a:solidFill>
                  <a:srgbClr val="002060"/>
                </a:solidFill>
              </a:rPr>
              <a:t>airline safety to other modes of transportation.</a:t>
            </a:r>
          </a:p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Statistics on </a:t>
            </a:r>
            <a:r>
              <a:rPr lang="en-US" sz="1800" b="1" dirty="0">
                <a:solidFill>
                  <a:srgbClr val="002060"/>
                </a:solidFill>
              </a:rPr>
              <a:t>accidents and fatalities in terms of passenger carried or departures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Statistics on </a:t>
            </a:r>
            <a:r>
              <a:rPr lang="en-US" sz="1800" b="1" dirty="0">
                <a:solidFill>
                  <a:srgbClr val="002060"/>
                </a:solidFill>
              </a:rPr>
              <a:t>accidents and fatalities in terms of miles traveled.</a:t>
            </a:r>
          </a:p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Information about the main plane crashes but also </a:t>
            </a:r>
            <a:r>
              <a:rPr lang="en-US" sz="1800" b="1" dirty="0">
                <a:solidFill>
                  <a:srgbClr val="002060"/>
                </a:solidFill>
              </a:rPr>
              <a:t>let them know about the current fatalities and accidents rates.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F820E96-60C1-4148-9EC8-85A61D4BE61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53933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  <a:latin typeface="Arial Nova" panose="020B0504020202020204" pitchFamily="34" charset="0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36266639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B1089-82D2-4AFB-AF9B-835543A52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Airline Safety 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Aviation Safety Network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/>
              </a:rPr>
              <a:t>Airline Data Project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5"/>
              </a:rPr>
              <a:t>Transit Safety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6"/>
              </a:rPr>
              <a:t>Motor Vehicle Safety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6"/>
              </a:rPr>
              <a:t>Commercial Airline Safety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7"/>
              </a:rPr>
              <a:t>List of U.S airline accidents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8"/>
              </a:rPr>
              <a:t>2016 airline earning new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9"/>
              </a:rPr>
              <a:t>2015 Decline in sale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10"/>
              </a:rPr>
              <a:t>2009 airline revenue drop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01FC0E-99E3-4669-A067-2F9219BE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 Nova" panose="020B0504020202020204" pitchFamily="34" charset="0"/>
              </a:rPr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376928449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54AD3-47F0-487D-BBE0-0D258C929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B3E7AB9-3AA3-4030-857A-817798CF1AE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65200" y="2105470"/>
            <a:ext cx="4048344" cy="39010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Due to a </a:t>
            </a:r>
            <a:r>
              <a:rPr lang="en-US" sz="1800" b="1" dirty="0">
                <a:solidFill>
                  <a:srgbClr val="002060"/>
                </a:solidFill>
              </a:rPr>
              <a:t>recent unfortunate airline crashes</a:t>
            </a:r>
            <a:r>
              <a:rPr lang="en-US" sz="1700" dirty="0">
                <a:solidFill>
                  <a:srgbClr val="002060"/>
                </a:solidFill>
              </a:rPr>
              <a:t>, 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there has been lot of media attention to airline industry. Several </a:t>
            </a:r>
            <a:r>
              <a:rPr lang="en-US" sz="1800" b="1" dirty="0">
                <a:solidFill>
                  <a:srgbClr val="002060"/>
                </a:solidFill>
              </a:rPr>
              <a:t>negative information 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has been shared to public indicating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that </a:t>
            </a:r>
            <a:r>
              <a:rPr lang="en-US" sz="1900" b="1" dirty="0">
                <a:solidFill>
                  <a:srgbClr val="C00000"/>
                </a:solidFill>
              </a:rPr>
              <a:t>airline travel is no longer safe</a:t>
            </a:r>
            <a:r>
              <a:rPr lang="en-US" sz="1900" dirty="0">
                <a:solidFill>
                  <a:srgbClr val="C00000"/>
                </a:solidFill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Our team has performed in-depth analysis on</a:t>
            </a:r>
            <a:r>
              <a:rPr lang="en-US" sz="1700" dirty="0"/>
              <a:t> </a:t>
            </a:r>
            <a:r>
              <a:rPr lang="en-US" sz="1800" b="1" dirty="0">
                <a:solidFill>
                  <a:srgbClr val="002060"/>
                </a:solidFill>
              </a:rPr>
              <a:t>25+ years of US airline industry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and global safety data to find solution to the </a:t>
            </a:r>
            <a:r>
              <a:rPr lang="en-US" sz="1900" b="1">
                <a:solidFill>
                  <a:srgbClr val="C00000"/>
                </a:solidFill>
              </a:rPr>
              <a:t>current problem</a:t>
            </a:r>
            <a:r>
              <a:rPr lang="en-US" sz="1900">
                <a:solidFill>
                  <a:srgbClr val="C00000"/>
                </a:solidFill>
              </a:rPr>
              <a:t>.</a:t>
            </a:r>
            <a:endParaRPr lang="en-US" sz="1900" dirty="0">
              <a:solidFill>
                <a:srgbClr val="C00000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In the next few slides, we will be reviewing </a:t>
            </a:r>
            <a:r>
              <a:rPr lang="en-US" sz="1800" b="1" dirty="0">
                <a:solidFill>
                  <a:srgbClr val="002060"/>
                </a:solidFill>
              </a:rPr>
              <a:t>airline safety and future prospect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of our company and industry using 2000-2020 years statistics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Airplane">
            <a:extLst>
              <a:ext uri="{FF2B5EF4-FFF2-40B4-BE49-F238E27FC236}">
                <a16:creationId xmlns:a16="http://schemas.microsoft.com/office/drawing/2014/main" id="{59D53943-10D1-46A8-AA94-1CFD92E1F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678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1433-29AD-45CF-908F-F9FF4E2DC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7"/>
            <a:ext cx="10515600" cy="1325563"/>
          </a:xfrm>
        </p:spPr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D185C80-3BDA-444B-B198-03BAEC944CC9}"/>
              </a:ext>
            </a:extLst>
          </p:cNvPr>
          <p:cNvSpPr/>
          <p:nvPr/>
        </p:nvSpPr>
        <p:spPr>
          <a:xfrm>
            <a:off x="390144" y="2037336"/>
            <a:ext cx="896112" cy="896112"/>
          </a:xfrm>
          <a:prstGeom prst="ellipse">
            <a:avLst/>
          </a:prstGeom>
          <a:solidFill>
            <a:srgbClr val="ECECEC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Airplane with solid fill">
            <a:extLst>
              <a:ext uri="{FF2B5EF4-FFF2-40B4-BE49-F238E27FC236}">
                <a16:creationId xmlns:a16="http://schemas.microsoft.com/office/drawing/2014/main" id="{E97BE0CD-A2CA-4A6F-AD55-5B7580289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" y="2186287"/>
            <a:ext cx="548640" cy="54864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EB98D9C7-F58F-4E68-85C3-2ABFB852D722}"/>
              </a:ext>
            </a:extLst>
          </p:cNvPr>
          <p:cNvSpPr/>
          <p:nvPr/>
        </p:nvSpPr>
        <p:spPr>
          <a:xfrm>
            <a:off x="4238788" y="2003671"/>
            <a:ext cx="896112" cy="896112"/>
          </a:xfrm>
          <a:prstGeom prst="ellipse">
            <a:avLst/>
          </a:prstGeom>
          <a:solidFill>
            <a:srgbClr val="ECECEC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6E339E-8FDC-49AC-BDE9-E6B5F36307E6}"/>
              </a:ext>
            </a:extLst>
          </p:cNvPr>
          <p:cNvSpPr/>
          <p:nvPr/>
        </p:nvSpPr>
        <p:spPr>
          <a:xfrm>
            <a:off x="390144" y="3888997"/>
            <a:ext cx="896112" cy="896112"/>
          </a:xfrm>
          <a:prstGeom prst="ellipse">
            <a:avLst/>
          </a:prstGeom>
          <a:solidFill>
            <a:srgbClr val="ECECEC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Graphic 41" descr="Upward trend with solid fill">
            <a:extLst>
              <a:ext uri="{FF2B5EF4-FFF2-40B4-BE49-F238E27FC236}">
                <a16:creationId xmlns:a16="http://schemas.microsoft.com/office/drawing/2014/main" id="{F5611280-AA14-4A1C-97BD-8B2E637E8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" y="4062733"/>
            <a:ext cx="548640" cy="54864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C971B865-A927-47CF-BFF3-F428ADEB9487}"/>
              </a:ext>
            </a:extLst>
          </p:cNvPr>
          <p:cNvSpPr/>
          <p:nvPr/>
        </p:nvSpPr>
        <p:spPr>
          <a:xfrm>
            <a:off x="4238788" y="3954607"/>
            <a:ext cx="896112" cy="896112"/>
          </a:xfrm>
          <a:prstGeom prst="ellipse">
            <a:avLst/>
          </a:prstGeom>
          <a:solidFill>
            <a:srgbClr val="ECECEC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5EEFCA-791D-4D01-82D3-C44072DFF7A5}"/>
              </a:ext>
            </a:extLst>
          </p:cNvPr>
          <p:cNvSpPr/>
          <p:nvPr/>
        </p:nvSpPr>
        <p:spPr>
          <a:xfrm>
            <a:off x="8028784" y="3927389"/>
            <a:ext cx="896112" cy="896112"/>
          </a:xfrm>
          <a:prstGeom prst="ellipse">
            <a:avLst/>
          </a:prstGeom>
          <a:solidFill>
            <a:srgbClr val="ECECEC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Irritant with solid fill">
            <a:extLst>
              <a:ext uri="{FF2B5EF4-FFF2-40B4-BE49-F238E27FC236}">
                <a16:creationId xmlns:a16="http://schemas.microsoft.com/office/drawing/2014/main" id="{E9ED4FD0-92A1-462E-8642-B494CFFA15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12524" y="4114734"/>
            <a:ext cx="548640" cy="548640"/>
          </a:xfrm>
          <a:prstGeom prst="rect">
            <a:avLst/>
          </a:prstGeom>
        </p:spPr>
      </p:pic>
      <p:pic>
        <p:nvPicPr>
          <p:cNvPr id="9" name="Graphic 8" descr="Lights On with solid fill">
            <a:extLst>
              <a:ext uri="{FF2B5EF4-FFF2-40B4-BE49-F238E27FC236}">
                <a16:creationId xmlns:a16="http://schemas.microsoft.com/office/drawing/2014/main" id="{0D5E1AFC-F29A-4773-A210-CEF7B4CC76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2520" y="4101125"/>
            <a:ext cx="548640" cy="5486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E67001-5937-4949-B649-F466E46FEF29}"/>
              </a:ext>
            </a:extLst>
          </p:cNvPr>
          <p:cNvSpPr txBox="1"/>
          <p:nvPr/>
        </p:nvSpPr>
        <p:spPr>
          <a:xfrm>
            <a:off x="1286256" y="2020374"/>
            <a:ext cx="287481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To present information about </a:t>
            </a:r>
            <a:r>
              <a:rPr lang="en-US" sz="2000" b="1" dirty="0">
                <a:solidFill>
                  <a:srgbClr val="002060"/>
                </a:solidFill>
              </a:rPr>
              <a:t>airline safety trends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globally.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EF8E7-87F9-4D78-AF1C-617D85FD0F56}"/>
              </a:ext>
            </a:extLst>
          </p:cNvPr>
          <p:cNvSpPr txBox="1"/>
          <p:nvPr/>
        </p:nvSpPr>
        <p:spPr>
          <a:xfrm>
            <a:off x="5212615" y="2003671"/>
            <a:ext cx="27455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To understand </a:t>
            </a:r>
            <a:r>
              <a:rPr lang="en-US" sz="2000" b="1" dirty="0">
                <a:solidFill>
                  <a:srgbClr val="002060"/>
                </a:solidFill>
              </a:rPr>
              <a:t>how fatalities trends have changed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for U.S airlines.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3E9BBF-44EA-43B3-9CDD-0162EBB15611}"/>
              </a:ext>
            </a:extLst>
          </p:cNvPr>
          <p:cNvSpPr txBox="1"/>
          <p:nvPr/>
        </p:nvSpPr>
        <p:spPr>
          <a:xfrm>
            <a:off x="1345709" y="3875741"/>
            <a:ext cx="274550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To review </a:t>
            </a:r>
            <a:r>
              <a:rPr lang="en-US" sz="2000" b="1" dirty="0">
                <a:solidFill>
                  <a:srgbClr val="002060"/>
                </a:solidFill>
              </a:rPr>
              <a:t>airlines specific financial metrics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for U.S industry/airlines.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4BE240-659B-40FD-BCEE-51A043F1099E}"/>
              </a:ext>
            </a:extLst>
          </p:cNvPr>
          <p:cNvSpPr txBox="1"/>
          <p:nvPr/>
        </p:nvSpPr>
        <p:spPr>
          <a:xfrm>
            <a:off x="5134900" y="3954607"/>
            <a:ext cx="28938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Use this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information </a:t>
            </a:r>
            <a:r>
              <a:rPr lang="en-US" sz="2000" b="1" dirty="0">
                <a:solidFill>
                  <a:srgbClr val="002060"/>
                </a:solidFill>
              </a:rPr>
              <a:t>to recognize future risks and position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of the company.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DDC6E4-0D9D-486C-86A6-E04321B1D8AC}"/>
              </a:ext>
            </a:extLst>
          </p:cNvPr>
          <p:cNvSpPr txBox="1"/>
          <p:nvPr/>
        </p:nvSpPr>
        <p:spPr>
          <a:xfrm>
            <a:off x="8970608" y="3927389"/>
            <a:ext cx="307043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End with </a:t>
            </a:r>
            <a:r>
              <a:rPr lang="en-US" sz="2000" b="1" dirty="0">
                <a:solidFill>
                  <a:srgbClr val="002060"/>
                </a:solidFill>
              </a:rPr>
              <a:t>recommendations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on tackling current issue regarding </a:t>
            </a:r>
            <a:r>
              <a:rPr lang="en-US" sz="2000" b="1" dirty="0">
                <a:solidFill>
                  <a:srgbClr val="002060"/>
                </a:solidFill>
              </a:rPr>
              <a:t>media coverage</a:t>
            </a:r>
          </a:p>
        </p:txBody>
      </p:sp>
      <p:pic>
        <p:nvPicPr>
          <p:cNvPr id="31" name="Graphic 30" descr="Heartbeat with solid fill">
            <a:extLst>
              <a:ext uri="{FF2B5EF4-FFF2-40B4-BE49-F238E27FC236}">
                <a16:creationId xmlns:a16="http://schemas.microsoft.com/office/drawing/2014/main" id="{BA4C1E63-695D-4461-BF4F-E46C520604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80520" y="2131794"/>
            <a:ext cx="612648" cy="612648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9542CB20-4004-4A68-A011-04046C2FD075}"/>
              </a:ext>
            </a:extLst>
          </p:cNvPr>
          <p:cNvSpPr/>
          <p:nvPr/>
        </p:nvSpPr>
        <p:spPr>
          <a:xfrm>
            <a:off x="7777333" y="2008593"/>
            <a:ext cx="896112" cy="896112"/>
          </a:xfrm>
          <a:prstGeom prst="ellipse">
            <a:avLst/>
          </a:prstGeom>
          <a:solidFill>
            <a:srgbClr val="ECECEC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4593CA-9F5A-4E5F-A64A-F47B278AD0BC}"/>
              </a:ext>
            </a:extLst>
          </p:cNvPr>
          <p:cNvSpPr txBox="1"/>
          <p:nvPr/>
        </p:nvSpPr>
        <p:spPr>
          <a:xfrm>
            <a:off x="8751160" y="2008593"/>
            <a:ext cx="297065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U.S airlines metrics compared to </a:t>
            </a:r>
            <a:r>
              <a:rPr lang="en-US" sz="2000" b="1" dirty="0">
                <a:solidFill>
                  <a:srgbClr val="002060"/>
                </a:solidFill>
              </a:rPr>
              <a:t>world and other transportation modes</a:t>
            </a:r>
          </a:p>
        </p:txBody>
      </p:sp>
      <p:pic>
        <p:nvPicPr>
          <p:cNvPr id="49" name="Graphic 48" descr="Supply And Demand with solid fill">
            <a:extLst>
              <a:ext uri="{FF2B5EF4-FFF2-40B4-BE49-F238E27FC236}">
                <a16:creationId xmlns:a16="http://schemas.microsoft.com/office/drawing/2014/main" id="{66BA0C4B-6E44-4785-A145-491C68C84E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919065" y="2116777"/>
            <a:ext cx="612648" cy="61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7664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68EDB-5CF4-42ED-9C36-2B8F7B5B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5" y="127448"/>
            <a:ext cx="11298235" cy="821064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Before 2000s…U.S Airlines had high incidents per Trillion ASK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6AA37F-1FCE-4F3A-BC8E-0183BFEFA5D5}"/>
              </a:ext>
            </a:extLst>
          </p:cNvPr>
          <p:cNvSpPr txBox="1"/>
          <p:nvPr/>
        </p:nvSpPr>
        <p:spPr>
          <a:xfrm>
            <a:off x="385765" y="1087012"/>
            <a:ext cx="11298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From 1985 to 1999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U.S airlines were among the few airlines with high fatal accidents around the world in terms of Available Seats per Kilometers in Trillions.</a:t>
            </a:r>
            <a:endParaRPr lang="en-US" sz="2000" dirty="0">
              <a:solidFill>
                <a:srgbClr val="DB726D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BC3D06-6B34-4BA6-BA3A-75611D8ECC20}"/>
              </a:ext>
            </a:extLst>
          </p:cNvPr>
          <p:cNvSpPr txBox="1"/>
          <p:nvPr/>
        </p:nvSpPr>
        <p:spPr>
          <a:xfrm>
            <a:off x="451047" y="6581001"/>
            <a:ext cx="6596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Note: Rates are calculated  per by available seats per km in trillions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B53622F-6491-4448-AE47-1B94CB04C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47" y="1849103"/>
            <a:ext cx="5714083" cy="4465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DA9CF7-221C-4EED-B361-13C08F87ED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454"/>
          <a:stretch/>
        </p:blipFill>
        <p:spPr>
          <a:xfrm>
            <a:off x="4484391" y="5860439"/>
            <a:ext cx="1680739" cy="39161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E67F77E-F974-414D-8049-94359B0BF1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56"/>
          <a:stretch/>
        </p:blipFill>
        <p:spPr>
          <a:xfrm>
            <a:off x="6329968" y="1809566"/>
            <a:ext cx="5410985" cy="490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3529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68EDB-5CF4-42ED-9C36-2B8F7B5B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5" y="241025"/>
            <a:ext cx="11298235" cy="821064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…U.S Airlines also had high fatalities per Trillion ASK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6AA37F-1FCE-4F3A-BC8E-0183BFEFA5D5}"/>
              </a:ext>
            </a:extLst>
          </p:cNvPr>
          <p:cNvSpPr txBox="1"/>
          <p:nvPr/>
        </p:nvSpPr>
        <p:spPr>
          <a:xfrm>
            <a:off x="451047" y="1087012"/>
            <a:ext cx="11232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From 1985 to 1999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U.S airlines were among the few airlines with high fatalities around the world in terms of Available Seats per Kilometers in Trillions.</a:t>
            </a:r>
            <a:endParaRPr lang="en-US" sz="2000" dirty="0">
              <a:solidFill>
                <a:srgbClr val="DB726D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BC3D06-6B34-4BA6-BA3A-75611D8ECC20}"/>
              </a:ext>
            </a:extLst>
          </p:cNvPr>
          <p:cNvSpPr txBox="1"/>
          <p:nvPr/>
        </p:nvSpPr>
        <p:spPr>
          <a:xfrm>
            <a:off x="451047" y="6581001"/>
            <a:ext cx="6596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Note: Rates are calculated  per by available seats per km in trillions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EEA3B-1815-4BEC-9B85-4D3EA94C7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30" y="1854971"/>
            <a:ext cx="5768812" cy="4471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28E486-E074-41DD-9766-D50BA2F9A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267" y="5730193"/>
            <a:ext cx="1819275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833663-9734-456B-9D1E-F660220F6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221" y="1818494"/>
            <a:ext cx="5545710" cy="476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9806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68EDB-5CF4-42ED-9C36-2B8F7B5B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5" y="54422"/>
            <a:ext cx="11115953" cy="821064"/>
          </a:xfrm>
        </p:spPr>
        <p:txBody>
          <a:bodyPr>
            <a:noAutofit/>
          </a:bodyPr>
          <a:lstStyle/>
          <a:p>
            <a:r>
              <a:rPr lang="en-US" sz="3400" b="1" dirty="0">
                <a:solidFill>
                  <a:srgbClr val="002060"/>
                </a:solidFill>
                <a:latin typeface="Arial Nova" panose="020B0504020202020204" pitchFamily="34" charset="0"/>
              </a:rPr>
              <a:t>Globally world airlines Safety has increased over time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6AA37F-1FCE-4F3A-BC8E-0183BFEFA5D5}"/>
              </a:ext>
            </a:extLst>
          </p:cNvPr>
          <p:cNvSpPr txBox="1"/>
          <p:nvPr/>
        </p:nvSpPr>
        <p:spPr>
          <a:xfrm>
            <a:off x="385765" y="766617"/>
            <a:ext cx="9709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From 2000-2020 Airlines Safety has increased </a:t>
            </a:r>
            <a:r>
              <a:rPr lang="en-US" sz="2000" b="1" dirty="0">
                <a:solidFill>
                  <a:srgbClr val="30A8C0"/>
                </a:solidFill>
              </a:rPr>
              <a:t>as accidents rates have declined over time.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Current rate of accident in 2020 is </a:t>
            </a:r>
            <a:r>
              <a:rPr lang="en-US" sz="1600" b="1" dirty="0">
                <a:solidFill>
                  <a:srgbClr val="30A8C0"/>
                </a:solidFill>
              </a:rPr>
              <a:t>0.42 per 1 million flight which 75% lower than 1.68 per 1 million Flight in 2000.</a:t>
            </a:r>
          </a:p>
        </p:txBody>
      </p:sp>
      <p:pic>
        <p:nvPicPr>
          <p:cNvPr id="76" name="Picture 75" descr="Chart, line chart&#10;&#10;Description automatically generated">
            <a:extLst>
              <a:ext uri="{FF2B5EF4-FFF2-40B4-BE49-F238E27FC236}">
                <a16:creationId xmlns:a16="http://schemas.microsoft.com/office/drawing/2014/main" id="{1A1D019E-83EB-4403-A039-9B582A32E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5" y="1587681"/>
            <a:ext cx="9439164" cy="4953382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D836A67A-DD3F-41B9-A18A-5DB426305841}"/>
              </a:ext>
            </a:extLst>
          </p:cNvPr>
          <p:cNvSpPr txBox="1"/>
          <p:nvPr/>
        </p:nvSpPr>
        <p:spPr>
          <a:xfrm>
            <a:off x="385765" y="6572733"/>
            <a:ext cx="65969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Note: Accident Rates are calculated  per 1 million flights, to scale it to visualize.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22014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68EDB-5CF4-42ED-9C36-2B8F7B5B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5" y="0"/>
            <a:ext cx="11298235" cy="821064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Additionally, Death rates from airline accidents have also declined.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6AA37F-1FCE-4F3A-BC8E-0183BFEFA5D5}"/>
              </a:ext>
            </a:extLst>
          </p:cNvPr>
          <p:cNvSpPr txBox="1"/>
          <p:nvPr/>
        </p:nvSpPr>
        <p:spPr>
          <a:xfrm>
            <a:off x="385765" y="754502"/>
            <a:ext cx="91461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Overall fatalities </a:t>
            </a:r>
            <a:r>
              <a:rPr lang="en-US" b="1" dirty="0">
                <a:solidFill>
                  <a:srgbClr val="DB726D"/>
                </a:solidFill>
              </a:rPr>
              <a:t>have declined since 2000-2020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 However, there few exceptions as the curve is not a smooth decline.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Current rate of fatalities in 2020 is </a:t>
            </a:r>
            <a:r>
              <a:rPr lang="en-US" sz="1400" b="1" dirty="0">
                <a:solidFill>
                  <a:srgbClr val="DB726D"/>
                </a:solidFill>
              </a:rPr>
              <a:t>16.48 per 1 million flight which 68.2% lower than 51.75 per 1 million Flight in 2000.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BC3D06-6B34-4BA6-BA3A-75611D8ECC20}"/>
              </a:ext>
            </a:extLst>
          </p:cNvPr>
          <p:cNvSpPr txBox="1"/>
          <p:nvPr/>
        </p:nvSpPr>
        <p:spPr>
          <a:xfrm>
            <a:off x="451047" y="6581001"/>
            <a:ext cx="65969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Note: Fatalities Rates are calculated  per 1 million flights, to scale it to visualize.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FD2377B4-8BD6-43DF-A4C4-87D9A9A23E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" r="710"/>
          <a:stretch/>
        </p:blipFill>
        <p:spPr>
          <a:xfrm>
            <a:off x="451047" y="1616276"/>
            <a:ext cx="9080880" cy="501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5632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A6CD-8B64-406B-BE7B-562764AF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29" y="-55418"/>
            <a:ext cx="11716871" cy="114531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Arial Nova" panose="020B0504020202020204" pitchFamily="34" charset="0"/>
              </a:rPr>
              <a:t>U.S safety has increased dramatically in recent years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D9681F-7ABC-43EA-93A6-8CFC3772C782}"/>
              </a:ext>
            </a:extLst>
          </p:cNvPr>
          <p:cNvSpPr txBox="1"/>
          <p:nvPr/>
        </p:nvSpPr>
        <p:spPr>
          <a:xfrm>
            <a:off x="475129" y="932873"/>
            <a:ext cx="9139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Fatal Accidents in U.S Airlines </a:t>
            </a:r>
            <a:r>
              <a:rPr lang="en-US" dirty="0">
                <a:solidFill>
                  <a:srgbClr val="30A8C0"/>
                </a:solidFill>
              </a:rPr>
              <a:t>has gotten down to </a:t>
            </a:r>
            <a:r>
              <a:rPr lang="en-US" b="1" dirty="0">
                <a:solidFill>
                  <a:srgbClr val="30A8C0"/>
                </a:solidFill>
              </a:rPr>
              <a:t>zero</a:t>
            </a:r>
            <a:r>
              <a:rPr lang="en-US" dirty="0">
                <a:solidFill>
                  <a:srgbClr val="30A8C0"/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for most part since 2000-2020. </a:t>
            </a:r>
          </a:p>
          <a:p>
            <a:r>
              <a:rPr lang="en-US" sz="1400" b="1" dirty="0">
                <a:solidFill>
                  <a:srgbClr val="30A8C0"/>
                </a:solidFill>
              </a:rPr>
              <a:t>In 2001, U.S had 3 unfortunate events</a:t>
            </a:r>
            <a:r>
              <a:rPr lang="en-US" sz="1400" dirty="0">
                <a:solidFill>
                  <a:srgbClr val="30A8C0"/>
                </a:solidFill>
              </a:rPr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that contributed to many fatalities, however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1400" b="1" dirty="0">
                <a:solidFill>
                  <a:srgbClr val="30A8C0"/>
                </a:solidFill>
              </a:rPr>
              <a:t>2 of them were hijacks</a:t>
            </a:r>
            <a:r>
              <a:rPr lang="en-US" sz="1400" dirty="0">
                <a:solidFill>
                  <a:srgbClr val="30A8C0"/>
                </a:solidFill>
              </a:rPr>
              <a:t>.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The 2009 was the last commercial airline plane crash,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since then strict policies were made by FAA to prevent fatal accidents. Current rate of accident in 2020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is </a:t>
            </a:r>
            <a:r>
              <a:rPr lang="en-US" sz="1400" b="1" dirty="0">
                <a:solidFill>
                  <a:srgbClr val="30A8C0"/>
                </a:solidFill>
              </a:rPr>
              <a:t>0.0 per 1 million flight which is 70% lower than its highest accidents per million flights in 2001.</a:t>
            </a:r>
          </a:p>
        </p:txBody>
      </p:sp>
      <p:pic>
        <p:nvPicPr>
          <p:cNvPr id="35" name="Content Placeholder 34" descr="Chart&#10;&#10;Description automatically generated with medium confidence">
            <a:extLst>
              <a:ext uri="{FF2B5EF4-FFF2-40B4-BE49-F238E27FC236}">
                <a16:creationId xmlns:a16="http://schemas.microsoft.com/office/drawing/2014/main" id="{62BAB582-4C69-46E2-8487-F8F7852E6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84" y="1948536"/>
            <a:ext cx="8686942" cy="4671281"/>
          </a:xfr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F984024-46C5-4A78-B44D-15328E0ED63D}"/>
              </a:ext>
            </a:extLst>
          </p:cNvPr>
          <p:cNvSpPr txBox="1"/>
          <p:nvPr/>
        </p:nvSpPr>
        <p:spPr>
          <a:xfrm>
            <a:off x="1163780" y="4673600"/>
            <a:ext cx="480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0.34</a:t>
            </a:r>
          </a:p>
        </p:txBody>
      </p:sp>
    </p:spTree>
    <p:extLst>
      <p:ext uri="{BB962C8B-B14F-4D97-AF65-F5344CB8AC3E}">
        <p14:creationId xmlns:p14="http://schemas.microsoft.com/office/powerpoint/2010/main" val="194734224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A6CD-8B64-406B-BE7B-562764AF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37" y="0"/>
            <a:ext cx="8956642" cy="114531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Arial Nova" panose="020B0504020202020204" pitchFamily="34" charset="0"/>
              </a:rPr>
              <a:t>U.S Airline Fatality rates are even better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D9681F-7ABC-43EA-93A6-8CFC3772C782}"/>
              </a:ext>
            </a:extLst>
          </p:cNvPr>
          <p:cNvSpPr txBox="1"/>
          <p:nvPr/>
        </p:nvSpPr>
        <p:spPr>
          <a:xfrm>
            <a:off x="590037" y="803564"/>
            <a:ext cx="8883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After 2001 incidents, </a:t>
            </a:r>
            <a:r>
              <a:rPr lang="en-US" b="1" dirty="0">
                <a:solidFill>
                  <a:srgbClr val="DB726D"/>
                </a:solidFill>
              </a:rPr>
              <a:t>fatalities have decreased tremendously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as accident rates were also lowered. </a:t>
            </a:r>
          </a:p>
          <a:p>
            <a:r>
              <a:rPr lang="en-US" sz="1400" b="1" dirty="0">
                <a:solidFill>
                  <a:srgbClr val="DB726D"/>
                </a:solidFill>
              </a:rPr>
              <a:t>After 2009 plane crash</a:t>
            </a:r>
            <a:r>
              <a:rPr lang="en-US" sz="1400" dirty="0">
                <a:solidFill>
                  <a:srgbClr val="DB726D"/>
                </a:solidFill>
              </a:rPr>
              <a:t>,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strict regulations were put in place, to increase passenger safety. Since, then fatalities have stayed around 0.0 per million flights. </a:t>
            </a:r>
            <a:r>
              <a:rPr lang="en-US" sz="1400" b="1" dirty="0">
                <a:solidFill>
                  <a:srgbClr val="DB726D"/>
                </a:solidFill>
              </a:rPr>
              <a:t>Airlines fatality rates have declined by 100%</a:t>
            </a:r>
          </a:p>
        </p:txBody>
      </p:sp>
      <p:pic>
        <p:nvPicPr>
          <p:cNvPr id="6" name="Content Placeholder 5" descr="Timeline&#10;&#10;Description automatically generated">
            <a:extLst>
              <a:ext uri="{FF2B5EF4-FFF2-40B4-BE49-F238E27FC236}">
                <a16:creationId xmlns:a16="http://schemas.microsoft.com/office/drawing/2014/main" id="{4F590EED-13F3-46D4-A26F-F4BA70CEF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02" y="2065509"/>
            <a:ext cx="8800169" cy="4746852"/>
          </a:xfrm>
        </p:spPr>
      </p:pic>
    </p:spTree>
    <p:extLst>
      <p:ext uri="{BB962C8B-B14F-4D97-AF65-F5344CB8AC3E}">
        <p14:creationId xmlns:p14="http://schemas.microsoft.com/office/powerpoint/2010/main" val="216774037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3521</TotalTime>
  <Words>1273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Nova</vt:lpstr>
      <vt:lpstr>Calibri</vt:lpstr>
      <vt:lpstr>Calibri Light</vt:lpstr>
      <vt:lpstr>Selawik Semibold</vt:lpstr>
      <vt:lpstr>Office Theme</vt:lpstr>
      <vt:lpstr>Airline Safety Analysis Executive Review:  Summary</vt:lpstr>
      <vt:lpstr>OVERVIEW</vt:lpstr>
      <vt:lpstr>OBJECTIVES</vt:lpstr>
      <vt:lpstr>Before 2000s…U.S Airlines had high incidents per Trillion ASK</vt:lpstr>
      <vt:lpstr>…U.S Airlines also had high fatalities per Trillion ASK</vt:lpstr>
      <vt:lpstr>Globally world airlines Safety has increased over time</vt:lpstr>
      <vt:lpstr>Additionally, Death rates from airline accidents have also declined.</vt:lpstr>
      <vt:lpstr>U.S safety has increased dramatically in recent years</vt:lpstr>
      <vt:lpstr>U.S Airline Fatality rates are even better</vt:lpstr>
      <vt:lpstr>Now, U.S Airlines are safer than international airlines</vt:lpstr>
      <vt:lpstr>Airlines are also the safest way to travel in U.S</vt:lpstr>
      <vt:lpstr>US. Airlines demand is growing steadily over time </vt:lpstr>
      <vt:lpstr>US. Airlines financial performance increased</vt:lpstr>
      <vt:lpstr>US. Airlines increasingly filling in ASM over time</vt:lpstr>
      <vt:lpstr>Potential risks in terms safety</vt:lpstr>
      <vt:lpstr>PowerPoint Presentation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Safety Analysis Executive Review:  Summary</dc:title>
  <dc:creator>bibek adhikari</dc:creator>
  <cp:lastModifiedBy>bibek adhikari</cp:lastModifiedBy>
  <cp:revision>19</cp:revision>
  <dcterms:created xsi:type="dcterms:W3CDTF">2022-02-28T21:33:07Z</dcterms:created>
  <dcterms:modified xsi:type="dcterms:W3CDTF">2022-03-05T09:43:53Z</dcterms:modified>
</cp:coreProperties>
</file>