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72" r:id="rId14"/>
    <p:sldId id="271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15759"/>
    <a:srgbClr val="DB726D"/>
    <a:srgbClr val="FF9933"/>
    <a:srgbClr val="00513B"/>
    <a:srgbClr val="53B196"/>
    <a:srgbClr val="A2D5C6"/>
    <a:srgbClr val="30A8C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B39-2DEC-44D8-9B91-9565A5B5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2C63-39A8-45C1-B9CA-CB9D496E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4F43-59D7-48C8-9FCD-074F1A91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477C-5A8B-4A1C-9F56-3436E410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E19F-2573-436B-B9D6-BA90723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AB4B-562E-4FF7-820D-A7ABF332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47B8-481A-4F62-B3A8-4C49281C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B5E9-5205-4AB4-A742-033976C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8D8B-F0F7-4D8D-86E5-3E014857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A82A-EFE5-4308-A34A-1B2B35B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AB15-D542-44D9-8300-2D7338C9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6D821-D0D3-40F2-975A-71D98312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66F1-36A6-4A2D-AB77-0FA17B9E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7026-B8C6-4360-BA14-C4BA4B0E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0BDD-99C3-4A72-BB40-767C837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0C8-C6C3-4D9D-8509-3ED1478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F903-E393-4854-93CD-07A1891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9499-4C93-43DF-B247-C454C8D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B046-91AE-45DB-91BB-4CD1A9C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01C5-F729-4FD5-B6FE-7460288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476-1427-4C5F-9316-BD1BDFB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DA67-E1F4-43C4-84C7-0F6A56D1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1C87-D9D4-4392-9B03-5A9FB0A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A8F-B868-4D58-8A35-F8DBE852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5656-3F43-4FA6-B223-2DAB7FB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6F06-3102-4AEA-87D3-E8729A4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6A05-85DD-49B1-B589-FDC482E5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65DF-325D-4D6A-8CAF-F4C98880B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FADB-B47F-40AF-818D-7428329D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CAAE-509F-43E2-9A04-1FF49AD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974F-E37A-432F-9C09-4B0B3F9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6292-E8AE-4A5F-8140-5D868E09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1A44-C87B-4E57-AB4B-C151C22E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0DF76-6C10-42C4-9E24-095AB292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F20-4C1D-4AF4-AE12-B1667D52E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FAFCD-E813-4F6F-96F9-A8385215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70200-7BAD-4E16-9EB4-6797D46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461E-273C-4C8E-99B2-D666534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BD945-8D8C-45A8-8E00-AFFB6CB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E6F1-F984-4563-B67A-DFCE41B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7A9F9-64F7-4E57-9D55-39CAD5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0CA6-A3D6-4BA6-9EFB-78829DDA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D6AFC-8AFD-49B0-B235-D71F4E3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8BFD-9F01-4ED9-AC72-EFA70C7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0FDF-9A95-40BC-87E9-1F30DC8F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D27A-9A90-4A8E-9767-4E5C0C4E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B2D-A1F2-4D9D-B6AC-78E14542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F375-FB73-4415-A6E0-09B08FE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19B0-C84F-43BC-BCDA-D6D2EEDE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BB09-9A32-45C6-94F3-5A8F281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4464A-F30E-4DDB-9587-E6CA239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F2B5-7888-46BD-A486-664175B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8E38-BE81-4F31-BBAA-7FD73D4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630D-0C2C-4EEA-8835-462BEE61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3903-0C47-4D30-BC2C-829A9CA49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5BF6-D174-4E63-B00F-25A3B82C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856C-7541-4B46-BE06-36EDA359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EE68-EAA8-4915-8728-912FB6CD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C62D-23C3-47C2-8C87-7C65C0C0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32A-50B5-44C2-9EDB-1CF0DF73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8BC4-CB5A-46D3-B173-1626625C5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F56B-A55B-425E-A6FA-61203277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576C-8822-452D-B454-3E9D0FEC3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business/airline-earnings-at-record-in-2016-to-decline-as-oil-prices-rise/" TargetMode="External"/><Relationship Id="rId3" Type="http://schemas.openxmlformats.org/officeDocument/2006/relationships/hyperlink" Target="https://aviation-safety.net/" TargetMode="External"/><Relationship Id="rId7" Type="http://schemas.openxmlformats.org/officeDocument/2006/relationships/hyperlink" Target="https://en.wikipedia.org/wiki/List_of_fatal_accidents_and_incidents_involving_commercial_aircraft_in_the_United_States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s.gov/content/motor-vehicle-safety-data" TargetMode="External"/><Relationship Id="rId5" Type="http://schemas.openxmlformats.org/officeDocument/2006/relationships/hyperlink" Target="https://www.bts.gov/content/transit-safety-data-modea-all-reported-accidentsb" TargetMode="External"/><Relationship Id="rId10" Type="http://schemas.openxmlformats.org/officeDocument/2006/relationships/hyperlink" Target="https://money.cnn.com/2010/01/20/news/economy/air_traffic_2009/index.htm" TargetMode="External"/><Relationship Id="rId4" Type="http://schemas.openxmlformats.org/officeDocument/2006/relationships/hyperlink" Target="http://web.mit.edu/airlinedata/www/Traffic&amp;Capacity.html" TargetMode="External"/><Relationship Id="rId9" Type="http://schemas.openxmlformats.org/officeDocument/2006/relationships/hyperlink" Target="https://www.businesswire.com/news/home/20160315006311/en/U.S.-Travel-Agency-Air-Ticket-Sales-Decline-While-Transactions-Increase-Over-Previous-Y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B55-90E0-43F3-AE71-8A193F658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1101438"/>
            <a:ext cx="5430982" cy="1909762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Airline Safety Analysis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Executive Review: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Summary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850A-7007-4C7F-B02B-BC987802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100110"/>
            <a:ext cx="4091709" cy="110406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DSC 640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TANIYA ADHIKARI</a:t>
            </a:r>
          </a:p>
        </p:txBody>
      </p:sp>
      <p:pic>
        <p:nvPicPr>
          <p:cNvPr id="4" name="Picture 3" descr="A helicopter in the dark&#10;&#10;Description automatically generated with low confidence">
            <a:extLst>
              <a:ext uri="{FF2B5EF4-FFF2-40B4-BE49-F238E27FC236}">
                <a16:creationId xmlns:a16="http://schemas.microsoft.com/office/drawing/2014/main" id="{DBB5543B-3718-4AFF-8815-C05B4E15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r="17806" b="1"/>
          <a:stretch/>
        </p:blipFill>
        <p:spPr>
          <a:xfrm>
            <a:off x="6096000" y="564913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17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C81A-F319-44CD-83C5-B652C82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5" y="-101892"/>
            <a:ext cx="11526479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Now, U.S Airlines are safer than international airlines</a:t>
            </a:r>
          </a:p>
        </p:txBody>
      </p:sp>
      <p:pic>
        <p:nvPicPr>
          <p:cNvPr id="14" name="Picture 13" descr="Diagram, bubble chart&#10;&#10;Description automatically generated with medium confidence">
            <a:extLst>
              <a:ext uri="{FF2B5EF4-FFF2-40B4-BE49-F238E27FC236}">
                <a16:creationId xmlns:a16="http://schemas.microsoft.com/office/drawing/2014/main" id="{BAD53E3E-C2CF-4105-8638-A4411513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9523" r="3099" b="9654"/>
          <a:stretch/>
        </p:blipFill>
        <p:spPr>
          <a:xfrm>
            <a:off x="331235" y="2957434"/>
            <a:ext cx="5709865" cy="27432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621A0F-CF37-4423-B226-BD8B48E2B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6706" r="1901" b="8060"/>
          <a:stretch/>
        </p:blipFill>
        <p:spPr>
          <a:xfrm>
            <a:off x="6290622" y="2957434"/>
            <a:ext cx="5692617" cy="2743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F5C786E-C8D2-43BA-8964-7E8033B7420A}"/>
              </a:ext>
            </a:extLst>
          </p:cNvPr>
          <p:cNvGrpSpPr/>
          <p:nvPr/>
        </p:nvGrpSpPr>
        <p:grpSpPr>
          <a:xfrm>
            <a:off x="6132968" y="3000178"/>
            <a:ext cx="109596" cy="3337560"/>
            <a:chOff x="9246840" y="4149696"/>
            <a:chExt cx="109596" cy="33375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4033F3-64B4-4D4A-8248-6BD6A8403066}"/>
                </a:ext>
              </a:extLst>
            </p:cNvPr>
            <p:cNvCxnSpPr>
              <a:cxnSpLocks/>
            </p:cNvCxnSpPr>
            <p:nvPr/>
          </p:nvCxnSpPr>
          <p:spPr>
            <a:xfrm>
              <a:off x="9246840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26236E-0F56-4F2C-8540-40526863803D}"/>
                </a:ext>
              </a:extLst>
            </p:cNvPr>
            <p:cNvCxnSpPr/>
            <p:nvPr/>
          </p:nvCxnSpPr>
          <p:spPr>
            <a:xfrm>
              <a:off x="9356436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CF8649-5049-42B1-9376-73849AA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4" y="1064175"/>
            <a:ext cx="11526476" cy="923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After 2000, U.S and worldwide accidents and fatalities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have declined in terms of number of flight departures </a:t>
            </a:r>
            <a:r>
              <a:rPr lang="en-US" sz="2400" b="1" dirty="0">
                <a:solidFill>
                  <a:srgbClr val="002060"/>
                </a:solidFill>
              </a:rPr>
              <a:t>by 2020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 We compared rates based on number of flights departures around the world and it is indicating U.S airlines are safer than international airlines.</a:t>
            </a:r>
            <a:endParaRPr lang="en-US" dirty="0"/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778C2BDA-0693-4253-AECD-F38030231238}"/>
              </a:ext>
            </a:extLst>
          </p:cNvPr>
          <p:cNvSpPr txBox="1">
            <a:spLocks/>
          </p:cNvSpPr>
          <p:nvPr/>
        </p:nvSpPr>
        <p:spPr>
          <a:xfrm>
            <a:off x="400365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8E921D49-E672-4602-B1B7-F62D220CCABE}"/>
              </a:ext>
            </a:extLst>
          </p:cNvPr>
          <p:cNvSpPr txBox="1">
            <a:spLocks/>
          </p:cNvSpPr>
          <p:nvPr/>
        </p:nvSpPr>
        <p:spPr>
          <a:xfrm>
            <a:off x="3330418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A7B8A504-D6F6-440F-AEEB-873C35562006}"/>
              </a:ext>
            </a:extLst>
          </p:cNvPr>
          <p:cNvSpPr txBox="1">
            <a:spLocks/>
          </p:cNvSpPr>
          <p:nvPr/>
        </p:nvSpPr>
        <p:spPr>
          <a:xfrm>
            <a:off x="6359619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197CCE9D-072E-43A8-B719-58380330AC04}"/>
              </a:ext>
            </a:extLst>
          </p:cNvPr>
          <p:cNvSpPr txBox="1">
            <a:spLocks/>
          </p:cNvSpPr>
          <p:nvPr/>
        </p:nvSpPr>
        <p:spPr>
          <a:xfrm>
            <a:off x="9289672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5AE31-51AD-4666-B6F4-42FC0AB17E5C}"/>
              </a:ext>
            </a:extLst>
          </p:cNvPr>
          <p:cNvSpPr txBox="1"/>
          <p:nvPr/>
        </p:nvSpPr>
        <p:spPr>
          <a:xfrm>
            <a:off x="283178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fatalities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68.1% worldwide.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5FC9-1486-4200-B543-1EDF34F52ABE}"/>
              </a:ext>
            </a:extLst>
          </p:cNvPr>
          <p:cNvSpPr txBox="1"/>
          <p:nvPr/>
        </p:nvSpPr>
        <p:spPr>
          <a:xfrm>
            <a:off x="6290622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accidents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75.0%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95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0F6C-A2CC-4DDB-A758-4B9E3D48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Airlines are also the safest way to travel in U.S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7C85F-1659-416D-9CD8-45EA97DD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2571894"/>
            <a:ext cx="5029200" cy="366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B18D6-E09A-4DDA-B02C-E9561D9A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17" y="2571894"/>
            <a:ext cx="5029200" cy="3635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B8097-5FD5-4A07-8B51-E8A5E6D27FDF}"/>
              </a:ext>
            </a:extLst>
          </p:cNvPr>
          <p:cNvSpPr txBox="1"/>
          <p:nvPr/>
        </p:nvSpPr>
        <p:spPr>
          <a:xfrm>
            <a:off x="413327" y="1091682"/>
            <a:ext cx="495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Between 2000-2019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Air carrier on average had lowest accidents than any other Modes of Transportation in US. Chances of getting in a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30A8C0"/>
                </a:solidFill>
              </a:rPr>
              <a:t>0.4 for every 100 Million Miles Traveled, lower than automobiles which has 492.3 for every Million Miles.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E2BBD-FAA3-41AA-A182-7DA46EF29F81}"/>
              </a:ext>
            </a:extLst>
          </p:cNvPr>
          <p:cNvSpPr txBox="1"/>
          <p:nvPr/>
        </p:nvSpPr>
        <p:spPr>
          <a:xfrm>
            <a:off x="5938117" y="1091682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Fatalities Rates for Air carrier were also lowest when compared to other Modes of Transportation </a:t>
            </a:r>
            <a:r>
              <a:rPr lang="en-US" sz="1600" b="1" dirty="0">
                <a:solidFill>
                  <a:srgbClr val="002060"/>
                </a:solidFill>
              </a:rPr>
              <a:t>in 2000-2019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. Chances of Dying from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DB726D"/>
                </a:solidFill>
              </a:rPr>
              <a:t>0.68 for every 100 Million Miles Traveled, compared to automobiles had 1.54 for every 100 Million Miles Traveled.</a:t>
            </a:r>
          </a:p>
        </p:txBody>
      </p:sp>
    </p:spTree>
    <p:extLst>
      <p:ext uri="{BB962C8B-B14F-4D97-AF65-F5344CB8AC3E}">
        <p14:creationId xmlns:p14="http://schemas.microsoft.com/office/powerpoint/2010/main" val="1499555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8255"/>
            <a:ext cx="1135380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demand is growing steadily over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838197" y="998074"/>
            <a:ext cx="8817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recession ended in 2009, there has been a sharp increase from 2010 of 20.4 Million in </a:t>
            </a:r>
            <a:r>
              <a:rPr lang="en-US" b="1" dirty="0">
                <a:solidFill>
                  <a:srgbClr val="00513B"/>
                </a:solidFill>
              </a:rPr>
              <a:t>Passenger carried per 1 Million Flights</a:t>
            </a:r>
            <a:r>
              <a:rPr lang="en-US" dirty="0">
                <a:solidFill>
                  <a:srgbClr val="00513B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indicating that U.S airlines demand is increasing since 2010.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2589-4BCB-4E6D-AD98-A8A99807EC3C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EF426-5C7A-46B1-92F2-DA841C92B622}"/>
              </a:ext>
            </a:extLst>
          </p:cNvPr>
          <p:cNvSpPr txBox="1"/>
          <p:nvPr/>
        </p:nvSpPr>
        <p:spPr>
          <a:xfrm>
            <a:off x="9655572" y="2881745"/>
            <a:ext cx="2272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 2020,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there is a drop in total passenger carried due to Global pandemic. Though not relevant to plane crash, </a:t>
            </a:r>
            <a:r>
              <a:rPr lang="en-US" sz="1600" b="1" dirty="0">
                <a:solidFill>
                  <a:srgbClr val="00513B"/>
                </a:solidFill>
              </a:rPr>
              <a:t>this is a potential safety hazard, and a reason for people to avoid travel. 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F0B6427-B37F-47F6-80F5-A60AA5BC5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2" y="1844098"/>
            <a:ext cx="872642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18255"/>
            <a:ext cx="1152698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financial performance increased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665019" y="1159152"/>
            <a:ext cx="899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Revenue generated by Passenger per ASM has increased indicating, that airline industry has </a:t>
            </a:r>
            <a:r>
              <a:rPr lang="en-US" b="1" dirty="0">
                <a:solidFill>
                  <a:srgbClr val="00513B"/>
                </a:solidFill>
              </a:rPr>
              <a:t>financially performed well over time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and had </a:t>
            </a:r>
            <a:r>
              <a:rPr lang="en-US" b="1" dirty="0">
                <a:solidFill>
                  <a:srgbClr val="00513B"/>
                </a:solidFill>
              </a:rPr>
              <a:t>growth in passenger revenue per unit.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81BA1-B3DB-4793-A4EB-9D923A72D19A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192B4ED-C559-4EF8-8120-8AE20D7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967345"/>
            <a:ext cx="7802738" cy="44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1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8255"/>
            <a:ext cx="11443854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increasingly filling in ASM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748145" y="1222974"/>
            <a:ext cx="8907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incident, Airlines Load factor has been </a:t>
            </a:r>
            <a:r>
              <a:rPr lang="en-US" b="1" dirty="0">
                <a:solidFill>
                  <a:srgbClr val="00513B"/>
                </a:solidFill>
              </a:rPr>
              <a:t>increasing over time steadily till 2019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meaning, </a:t>
            </a:r>
            <a:r>
              <a:rPr lang="en-US" b="1" dirty="0">
                <a:solidFill>
                  <a:srgbClr val="00513B"/>
                </a:solidFill>
              </a:rPr>
              <a:t>airline traffic volume has increased compared to ASM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rgbClr val="00513B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72C9531-B761-4630-A2AC-4AA7BA81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4993"/>
            <a:ext cx="8390347" cy="440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7F3E9B-F525-44C6-92A6-32C9C0567D4D}"/>
              </a:ext>
            </a:extLst>
          </p:cNvPr>
          <p:cNvSpPr txBox="1"/>
          <p:nvPr/>
        </p:nvSpPr>
        <p:spPr>
          <a:xfrm>
            <a:off x="9228547" y="3952588"/>
            <a:ext cx="2640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2020, has by far the worst year and had the</a:t>
            </a:r>
            <a:r>
              <a:rPr lang="en-US" sz="1400" b="1" dirty="0">
                <a:solidFill>
                  <a:srgbClr val="00513B"/>
                </a:solidFill>
              </a:rPr>
              <a:t> lowest load factor of 58.7%. </a:t>
            </a:r>
            <a:r>
              <a:rPr lang="en-US" sz="1400" dirty="0"/>
              <a:t>Additionally, ASM has been decreased as well due to </a:t>
            </a:r>
            <a:r>
              <a:rPr lang="en-US" sz="1400" b="1" dirty="0">
                <a:solidFill>
                  <a:srgbClr val="00513B"/>
                </a:solidFill>
              </a:rPr>
              <a:t>global pandemic this is potential financial risk to industry.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059D9-60D8-49EA-BFFD-3ACA82ED4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1"/>
          <a:stretch/>
        </p:blipFill>
        <p:spPr>
          <a:xfrm>
            <a:off x="9228547" y="2961412"/>
            <a:ext cx="1647825" cy="3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530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2B5-05BE-412A-A5AC-156FA2C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Potential risks in terms safety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B4526-C9BC-4AFD-AE33-2594CF3D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999023"/>
            <a:ext cx="8767618" cy="113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Though Fatal Accidents rate has declined over time, Total accidents are still steady in number that could </a:t>
            </a:r>
            <a:r>
              <a:rPr lang="en-US" sz="1800" b="1" dirty="0">
                <a:solidFill>
                  <a:srgbClr val="002060"/>
                </a:solidFill>
              </a:rPr>
              <a:t>be potentially fatal accidents in future.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Additionally, there is a </a:t>
            </a:r>
            <a:r>
              <a:rPr lang="en-US" sz="1800" b="1" dirty="0">
                <a:solidFill>
                  <a:srgbClr val="002060"/>
                </a:solidFill>
              </a:rPr>
              <a:t>forecasted fatality in 2020-2024, that shows potential safety risk.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1D0EF-6F74-4422-AEF0-3FB8EC62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312"/>
            <a:ext cx="6929581" cy="237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B08D3F-B7CC-422F-B2C3-8F155639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5552"/>
            <a:ext cx="7622309" cy="24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88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8" descr="Person rolling luggage">
            <a:extLst>
              <a:ext uri="{FF2B5EF4-FFF2-40B4-BE49-F238E27FC236}">
                <a16:creationId xmlns:a16="http://schemas.microsoft.com/office/drawing/2014/main" id="{EB758CC4-39D8-4650-B875-4254172F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48" r="19600" b="-2"/>
          <a:stretch/>
        </p:blipFill>
        <p:spPr>
          <a:xfrm>
            <a:off x="6814830" y="1057835"/>
            <a:ext cx="4749639" cy="474250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3F4ED0-0C78-434F-AEEF-D25E59DC77F2}"/>
              </a:ext>
            </a:extLst>
          </p:cNvPr>
          <p:cNvSpPr txBox="1">
            <a:spLocks/>
          </p:cNvSpPr>
          <p:nvPr/>
        </p:nvSpPr>
        <p:spPr>
          <a:xfrm>
            <a:off x="838200" y="1057835"/>
            <a:ext cx="5393361" cy="527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Overall</a:t>
            </a:r>
            <a:r>
              <a:rPr lang="en-US" sz="1800" b="1" dirty="0">
                <a:solidFill>
                  <a:srgbClr val="002060"/>
                </a:solidFill>
              </a:rPr>
              <a:t>, the findings show, air travel is the safest mode of transportation and has been consistently safe for past decade.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Moreover, airline industry is consistently growing since 2010 and performing well financially, </a:t>
            </a:r>
            <a:r>
              <a:rPr lang="en-US" sz="1800" b="1" dirty="0">
                <a:solidFill>
                  <a:srgbClr val="002060"/>
                </a:solidFill>
              </a:rPr>
              <a:t>except for Global pandemic in 2020.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These findings can be shared to public and media and make them aware about the safety in the industry by doing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</a:rPr>
              <a:t>awareness campaign.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can convert some of this information and make it easier for public to understand in various manners. For example, some of the things that we can share to the public: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Comparison of </a:t>
            </a:r>
            <a:r>
              <a:rPr lang="en-US" sz="1800" b="1" dirty="0">
                <a:solidFill>
                  <a:srgbClr val="002060"/>
                </a:solidFill>
              </a:rPr>
              <a:t>airline safety to other modes of transportation.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passenger carried or departures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miles traveled.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Information about the main plane crashes but also </a:t>
            </a:r>
            <a:r>
              <a:rPr lang="en-US" sz="1800" b="1" dirty="0">
                <a:solidFill>
                  <a:srgbClr val="002060"/>
                </a:solidFill>
              </a:rPr>
              <a:t>let them know about the current fatalities and accidents rates.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820E96-60C1-4148-9EC8-85A61D4BE6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626663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089-82D2-4AFB-AF9B-835543A5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Airline Safety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Aviation Safety 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Airline Data 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Transit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Motor Vehicle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Commercial Airline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List of U.S airline accidents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2016 airline earning new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2015 Decline in sale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2009 airline revenue drop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1FC0E-99E3-4669-A067-2F9219B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Nova" panose="020B05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7692844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4AD3-47F0-487D-BBE0-0D258C9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E7AB9-3AA3-4030-857A-817798CF1A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105470"/>
            <a:ext cx="4048344" cy="390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Due to a </a:t>
            </a:r>
            <a:r>
              <a:rPr lang="en-US" sz="1800" b="1" dirty="0">
                <a:solidFill>
                  <a:srgbClr val="002060"/>
                </a:solidFill>
              </a:rPr>
              <a:t>recent unfortunate airline crashes</a:t>
            </a:r>
            <a:r>
              <a:rPr lang="en-US" sz="1700" dirty="0">
                <a:solidFill>
                  <a:srgbClr val="002060"/>
                </a:solidFill>
              </a:rPr>
              <a:t>,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there has been lot of media attention to airline industry. Several </a:t>
            </a:r>
            <a:r>
              <a:rPr lang="en-US" sz="1800" b="1" dirty="0">
                <a:solidFill>
                  <a:srgbClr val="002060"/>
                </a:solidFill>
              </a:rPr>
              <a:t>negative information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has been shared to public indicating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</a:t>
            </a:r>
            <a:r>
              <a:rPr lang="en-US" sz="1900" b="1" dirty="0">
                <a:solidFill>
                  <a:srgbClr val="C00000"/>
                </a:solidFill>
              </a:rPr>
              <a:t>airline travel is no longer safe</a:t>
            </a:r>
            <a:r>
              <a:rPr lang="en-US" sz="1900" dirty="0">
                <a:solidFill>
                  <a:srgbClr val="C00000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Our team has performed in-depth analysis on</a:t>
            </a:r>
            <a:r>
              <a:rPr lang="en-US" sz="1700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25+ years of US airline industry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and global safety data to find solution to the </a:t>
            </a:r>
            <a:r>
              <a:rPr lang="en-US" sz="1900" b="1">
                <a:solidFill>
                  <a:srgbClr val="C00000"/>
                </a:solidFill>
              </a:rPr>
              <a:t>current problem</a:t>
            </a:r>
            <a:r>
              <a:rPr lang="en-US" sz="1900">
                <a:solidFill>
                  <a:srgbClr val="C00000"/>
                </a:solidFill>
              </a:rPr>
              <a:t>.</a:t>
            </a:r>
            <a:endParaRPr lang="en-US" sz="1900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In the next few slides, we will be reviewing </a:t>
            </a:r>
            <a:r>
              <a:rPr lang="en-US" sz="1800" b="1" dirty="0">
                <a:solidFill>
                  <a:srgbClr val="002060"/>
                </a:solidFill>
              </a:rPr>
              <a:t>airline safety and future prospect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our company and industry using 2000-2020 years statistics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Airplane">
            <a:extLst>
              <a:ext uri="{FF2B5EF4-FFF2-40B4-BE49-F238E27FC236}">
                <a16:creationId xmlns:a16="http://schemas.microsoft.com/office/drawing/2014/main" id="{59D53943-10D1-46A8-AA94-1CFD92E1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67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433-29AD-45CF-908F-F9FF4E2D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185C80-3BDA-444B-B198-03BAEC944CC9}"/>
              </a:ext>
            </a:extLst>
          </p:cNvPr>
          <p:cNvSpPr/>
          <p:nvPr/>
        </p:nvSpPr>
        <p:spPr>
          <a:xfrm>
            <a:off x="390144" y="2037336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irplane with solid fill">
            <a:extLst>
              <a:ext uri="{FF2B5EF4-FFF2-40B4-BE49-F238E27FC236}">
                <a16:creationId xmlns:a16="http://schemas.microsoft.com/office/drawing/2014/main" id="{E97BE0CD-A2CA-4A6F-AD55-5B758028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" y="2186287"/>
            <a:ext cx="548640" cy="5486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B98D9C7-F58F-4E68-85C3-2ABFB852D722}"/>
              </a:ext>
            </a:extLst>
          </p:cNvPr>
          <p:cNvSpPr/>
          <p:nvPr/>
        </p:nvSpPr>
        <p:spPr>
          <a:xfrm>
            <a:off x="4238788" y="2003671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6E339E-8FDC-49AC-BDE9-E6B5F36307E6}"/>
              </a:ext>
            </a:extLst>
          </p:cNvPr>
          <p:cNvSpPr/>
          <p:nvPr/>
        </p:nvSpPr>
        <p:spPr>
          <a:xfrm>
            <a:off x="390144" y="388899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F5611280-AA14-4A1C-97BD-8B2E637E8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" y="4062733"/>
            <a:ext cx="548640" cy="5486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971B865-A927-47CF-BFF3-F428ADEB9487}"/>
              </a:ext>
            </a:extLst>
          </p:cNvPr>
          <p:cNvSpPr/>
          <p:nvPr/>
        </p:nvSpPr>
        <p:spPr>
          <a:xfrm>
            <a:off x="4238788" y="395460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5EEFCA-791D-4D01-82D3-C44072DFF7A5}"/>
              </a:ext>
            </a:extLst>
          </p:cNvPr>
          <p:cNvSpPr/>
          <p:nvPr/>
        </p:nvSpPr>
        <p:spPr>
          <a:xfrm>
            <a:off x="8028784" y="3927389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rritant with solid fill">
            <a:extLst>
              <a:ext uri="{FF2B5EF4-FFF2-40B4-BE49-F238E27FC236}">
                <a16:creationId xmlns:a16="http://schemas.microsoft.com/office/drawing/2014/main" id="{E9ED4FD0-92A1-462E-8642-B494CFFA1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524" y="4114734"/>
            <a:ext cx="548640" cy="548640"/>
          </a:xfrm>
          <a:prstGeom prst="rect">
            <a:avLst/>
          </a:prstGeom>
        </p:spPr>
      </p:pic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0D5E1AFC-F29A-4773-A210-CEF7B4CC7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2520" y="4101125"/>
            <a:ext cx="54864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67001-5937-4949-B649-F466E46FEF29}"/>
              </a:ext>
            </a:extLst>
          </p:cNvPr>
          <p:cNvSpPr txBox="1"/>
          <p:nvPr/>
        </p:nvSpPr>
        <p:spPr>
          <a:xfrm>
            <a:off x="1286256" y="2020374"/>
            <a:ext cx="28748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present information about </a:t>
            </a:r>
            <a:r>
              <a:rPr lang="en-US" sz="2000" b="1" dirty="0">
                <a:solidFill>
                  <a:srgbClr val="002060"/>
                </a:solidFill>
              </a:rPr>
              <a:t>airline safety trends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globally.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EF8E7-87F9-4D78-AF1C-617D85FD0F56}"/>
              </a:ext>
            </a:extLst>
          </p:cNvPr>
          <p:cNvSpPr txBox="1"/>
          <p:nvPr/>
        </p:nvSpPr>
        <p:spPr>
          <a:xfrm>
            <a:off x="5212615" y="2003671"/>
            <a:ext cx="2745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understand </a:t>
            </a:r>
            <a:r>
              <a:rPr lang="en-US" sz="2000" b="1" dirty="0">
                <a:solidFill>
                  <a:srgbClr val="002060"/>
                </a:solidFill>
              </a:rPr>
              <a:t>how fatalities trends have changed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airlines.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E9BBF-44EA-43B3-9CDD-0162EBB15611}"/>
              </a:ext>
            </a:extLst>
          </p:cNvPr>
          <p:cNvSpPr txBox="1"/>
          <p:nvPr/>
        </p:nvSpPr>
        <p:spPr>
          <a:xfrm>
            <a:off x="1345709" y="3875741"/>
            <a:ext cx="274550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review </a:t>
            </a:r>
            <a:r>
              <a:rPr lang="en-US" sz="2000" b="1" dirty="0">
                <a:solidFill>
                  <a:srgbClr val="002060"/>
                </a:solidFill>
              </a:rPr>
              <a:t>airlines specific financial metrics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industry/airlines.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BE240-659B-40FD-BCEE-51A043F1099E}"/>
              </a:ext>
            </a:extLst>
          </p:cNvPr>
          <p:cNvSpPr txBox="1"/>
          <p:nvPr/>
        </p:nvSpPr>
        <p:spPr>
          <a:xfrm>
            <a:off x="5134900" y="3954607"/>
            <a:ext cx="2893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Use this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information </a:t>
            </a:r>
            <a:r>
              <a:rPr lang="en-US" sz="2000" b="1" dirty="0">
                <a:solidFill>
                  <a:srgbClr val="002060"/>
                </a:solidFill>
              </a:rPr>
              <a:t>to recognize future risks and position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of the company.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DDC6E4-0D9D-486C-86A6-E04321B1D8AC}"/>
              </a:ext>
            </a:extLst>
          </p:cNvPr>
          <p:cNvSpPr txBox="1"/>
          <p:nvPr/>
        </p:nvSpPr>
        <p:spPr>
          <a:xfrm>
            <a:off x="8970608" y="3927389"/>
            <a:ext cx="307043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End with </a:t>
            </a:r>
            <a:r>
              <a:rPr lang="en-US" sz="2000" b="1" dirty="0">
                <a:solidFill>
                  <a:srgbClr val="002060"/>
                </a:solidFill>
              </a:rPr>
              <a:t>recommendations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on tackling current issue regarding </a:t>
            </a:r>
            <a:r>
              <a:rPr lang="en-US" sz="2000" b="1" dirty="0">
                <a:solidFill>
                  <a:srgbClr val="002060"/>
                </a:solidFill>
              </a:rPr>
              <a:t>media coverage</a:t>
            </a:r>
          </a:p>
        </p:txBody>
      </p:sp>
      <p:pic>
        <p:nvPicPr>
          <p:cNvPr id="31" name="Graphic 30" descr="Heartbeat with solid fill">
            <a:extLst>
              <a:ext uri="{FF2B5EF4-FFF2-40B4-BE49-F238E27FC236}">
                <a16:creationId xmlns:a16="http://schemas.microsoft.com/office/drawing/2014/main" id="{BA4C1E63-695D-4461-BF4F-E46C52060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0520" y="2131794"/>
            <a:ext cx="612648" cy="612648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542CB20-4004-4A68-A011-04046C2FD075}"/>
              </a:ext>
            </a:extLst>
          </p:cNvPr>
          <p:cNvSpPr/>
          <p:nvPr/>
        </p:nvSpPr>
        <p:spPr>
          <a:xfrm>
            <a:off x="7777333" y="2008593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593CA-9F5A-4E5F-A64A-F47B278AD0BC}"/>
              </a:ext>
            </a:extLst>
          </p:cNvPr>
          <p:cNvSpPr txBox="1"/>
          <p:nvPr/>
        </p:nvSpPr>
        <p:spPr>
          <a:xfrm>
            <a:off x="8751160" y="2008593"/>
            <a:ext cx="29706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metrics compared to </a:t>
            </a:r>
            <a:r>
              <a:rPr lang="en-US" sz="2000" b="1" dirty="0">
                <a:solidFill>
                  <a:srgbClr val="002060"/>
                </a:solidFill>
              </a:rPr>
              <a:t>world and other transportation modes</a:t>
            </a:r>
          </a:p>
        </p:txBody>
      </p:sp>
      <p:pic>
        <p:nvPicPr>
          <p:cNvPr id="49" name="Graphic 48" descr="Supply And Demand with solid fill">
            <a:extLst>
              <a:ext uri="{FF2B5EF4-FFF2-40B4-BE49-F238E27FC236}">
                <a16:creationId xmlns:a16="http://schemas.microsoft.com/office/drawing/2014/main" id="{66BA0C4B-6E44-4785-A145-491C68C84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19065" y="2116777"/>
            <a:ext cx="61264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66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127448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Before 2000s…U.S Airlines had high incidents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1087012"/>
            <a:ext cx="1129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 accidents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53622F-6491-4448-AE47-1B94CB04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7" y="1849103"/>
            <a:ext cx="5714083" cy="446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A9CF7-221C-4EED-B361-13C08F87E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4"/>
          <a:stretch/>
        </p:blipFill>
        <p:spPr>
          <a:xfrm>
            <a:off x="4484391" y="5860439"/>
            <a:ext cx="1680739" cy="391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7F77E-F974-414D-8049-94359B0BF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6"/>
          <a:stretch/>
        </p:blipFill>
        <p:spPr>
          <a:xfrm>
            <a:off x="6329968" y="1809566"/>
            <a:ext cx="5410985" cy="49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5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41025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…U.S Airlines also had high fatalities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451047" y="1087012"/>
            <a:ext cx="1123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fatalities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EEA3B-1815-4BEC-9B85-4D3EA94C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854971"/>
            <a:ext cx="5768812" cy="447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8E486-E074-41DD-9766-D50BA2F9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67" y="5730193"/>
            <a:ext cx="18192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33663-9734-456B-9D1E-F660220F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1" y="1818494"/>
            <a:ext cx="5545710" cy="4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80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54422"/>
            <a:ext cx="11115953" cy="82106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Arial Nova" panose="020B0504020202020204" pitchFamily="34" charset="0"/>
              </a:rPr>
              <a:t>Globally world airlines Safety has increased over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66617"/>
            <a:ext cx="970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2000-2020 Airlines Safety has increased </a:t>
            </a:r>
            <a:r>
              <a:rPr lang="en-US" sz="2000" b="1" dirty="0">
                <a:solidFill>
                  <a:srgbClr val="30A8C0"/>
                </a:solidFill>
              </a:rPr>
              <a:t>as accidents rates have declined over time.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Current rate of accident in 2020 is </a:t>
            </a:r>
            <a:r>
              <a:rPr lang="en-US" sz="1600" b="1" dirty="0">
                <a:solidFill>
                  <a:srgbClr val="30A8C0"/>
                </a:solidFill>
              </a:rPr>
              <a:t>0.42 per 1 million flight which 75% lower than 1.68 per 1 million Flight in 2000.</a:t>
            </a:r>
          </a:p>
        </p:txBody>
      </p:sp>
      <p:pic>
        <p:nvPicPr>
          <p:cNvPr id="76" name="Picture 75" descr="Chart, line chart&#10;&#10;Description automatically generated">
            <a:extLst>
              <a:ext uri="{FF2B5EF4-FFF2-40B4-BE49-F238E27FC236}">
                <a16:creationId xmlns:a16="http://schemas.microsoft.com/office/drawing/2014/main" id="{1A1D019E-83EB-4403-A039-9B582A32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5" y="1587681"/>
            <a:ext cx="9439164" cy="495338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836A67A-DD3F-41B9-A18A-5DB426305841}"/>
              </a:ext>
            </a:extLst>
          </p:cNvPr>
          <p:cNvSpPr txBox="1"/>
          <p:nvPr/>
        </p:nvSpPr>
        <p:spPr>
          <a:xfrm>
            <a:off x="385765" y="6572733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Accident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01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0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Additionally, Death rates from airline accidents have also declined.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54502"/>
            <a:ext cx="914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Overall fatalities </a:t>
            </a:r>
            <a:r>
              <a:rPr lang="en-US" b="1" dirty="0">
                <a:solidFill>
                  <a:srgbClr val="DB726D"/>
                </a:solidFill>
              </a:rPr>
              <a:t>have declined since 2000-2020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However, there few exceptions as the curve is not a smooth decline.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Current rate of fatalities in 2020 is </a:t>
            </a:r>
            <a:r>
              <a:rPr lang="en-US" sz="1400" b="1" dirty="0">
                <a:solidFill>
                  <a:srgbClr val="DB726D"/>
                </a:solidFill>
              </a:rPr>
              <a:t>16.48 per 1 million flight which 68.2% lower than 51.75 per 1 million Flight in 2000.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Fatalities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D2377B4-8BD6-43DF-A4C4-87D9A9A23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710"/>
          <a:stretch/>
        </p:blipFill>
        <p:spPr>
          <a:xfrm>
            <a:off x="451047" y="1616276"/>
            <a:ext cx="9080880" cy="50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63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-55418"/>
            <a:ext cx="11716871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safety has increased dramatically in recent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475129" y="932873"/>
            <a:ext cx="913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 Accidents in U.S Airlines </a:t>
            </a:r>
            <a:r>
              <a:rPr lang="en-US" dirty="0">
                <a:solidFill>
                  <a:srgbClr val="30A8C0"/>
                </a:solidFill>
              </a:rPr>
              <a:t>has gotten down to </a:t>
            </a:r>
            <a:r>
              <a:rPr lang="en-US" b="1" dirty="0">
                <a:solidFill>
                  <a:srgbClr val="30A8C0"/>
                </a:solidFill>
              </a:rPr>
              <a:t>zero</a:t>
            </a:r>
            <a:r>
              <a:rPr lang="en-US" dirty="0">
                <a:solidFill>
                  <a:srgbClr val="30A8C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most part since 2000-2020. </a:t>
            </a:r>
          </a:p>
          <a:p>
            <a:r>
              <a:rPr lang="en-US" sz="1400" b="1" dirty="0">
                <a:solidFill>
                  <a:srgbClr val="30A8C0"/>
                </a:solidFill>
              </a:rPr>
              <a:t>In 2001, U.S had 3 unfortunate events</a:t>
            </a:r>
            <a:r>
              <a:rPr lang="en-US" sz="1400" dirty="0">
                <a:solidFill>
                  <a:srgbClr val="30A8C0"/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that contributed to many fatalities, however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b="1" dirty="0">
                <a:solidFill>
                  <a:srgbClr val="30A8C0"/>
                </a:solidFill>
              </a:rPr>
              <a:t>2 of them were hijacks</a:t>
            </a:r>
            <a:r>
              <a:rPr lang="en-US" sz="1400" dirty="0">
                <a:solidFill>
                  <a:srgbClr val="30A8C0"/>
                </a:solidFill>
              </a:rPr>
              <a:t>.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The 2009 was the last commercial airline plane crash,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since then strict policies were made by FAA to prevent fatal accidents. Current rate of accident in 2020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1400" b="1" dirty="0">
                <a:solidFill>
                  <a:srgbClr val="30A8C0"/>
                </a:solidFill>
              </a:rPr>
              <a:t>0.0 per 1 million flight which is 70% lower than its highest accidents per million flights in 2001.</a:t>
            </a:r>
          </a:p>
        </p:txBody>
      </p:sp>
      <p:pic>
        <p:nvPicPr>
          <p:cNvPr id="35" name="Content Placeholder 3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BAB582-4C69-46E2-8487-F8F7852E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4" y="1948536"/>
            <a:ext cx="8686942" cy="4671281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984024-46C5-4A78-B44D-15328E0ED63D}"/>
              </a:ext>
            </a:extLst>
          </p:cNvPr>
          <p:cNvSpPr txBox="1"/>
          <p:nvPr/>
        </p:nvSpPr>
        <p:spPr>
          <a:xfrm>
            <a:off x="1163780" y="4673600"/>
            <a:ext cx="480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0.34</a:t>
            </a:r>
          </a:p>
        </p:txBody>
      </p:sp>
    </p:spTree>
    <p:extLst>
      <p:ext uri="{BB962C8B-B14F-4D97-AF65-F5344CB8AC3E}">
        <p14:creationId xmlns:p14="http://schemas.microsoft.com/office/powerpoint/2010/main" val="19473422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37" y="0"/>
            <a:ext cx="8956642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Airline Fatality rates are even better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590037" y="803564"/>
            <a:ext cx="8883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incidents, </a:t>
            </a:r>
            <a:r>
              <a:rPr lang="en-US" b="1" dirty="0">
                <a:solidFill>
                  <a:srgbClr val="DB726D"/>
                </a:solidFill>
              </a:rPr>
              <a:t>fatalities have decreased tremendously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 accident rates were also lowered. </a:t>
            </a:r>
          </a:p>
          <a:p>
            <a:r>
              <a:rPr lang="en-US" sz="1400" b="1" dirty="0">
                <a:solidFill>
                  <a:srgbClr val="DB726D"/>
                </a:solidFill>
              </a:rPr>
              <a:t>After 2009 plane crash</a:t>
            </a:r>
            <a:r>
              <a:rPr lang="en-US" sz="1400" dirty="0">
                <a:solidFill>
                  <a:srgbClr val="DB726D"/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strict regulations were put in place, to increase passenger safety. Since, then fatalities have stayed around 0.0 per million flights. </a:t>
            </a:r>
            <a:r>
              <a:rPr lang="en-US" sz="1400" b="1" dirty="0">
                <a:solidFill>
                  <a:srgbClr val="DB726D"/>
                </a:solidFill>
              </a:rPr>
              <a:t>Airlines fatality rates have declined by 100%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4F590EED-13F3-46D4-A26F-F4BA70CEF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" y="2065509"/>
            <a:ext cx="8800169" cy="4746852"/>
          </a:xfrm>
        </p:spPr>
      </p:pic>
    </p:spTree>
    <p:extLst>
      <p:ext uri="{BB962C8B-B14F-4D97-AF65-F5344CB8AC3E}">
        <p14:creationId xmlns:p14="http://schemas.microsoft.com/office/powerpoint/2010/main" val="21677403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1273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Selawik Semibold</vt:lpstr>
      <vt:lpstr>Office Theme</vt:lpstr>
      <vt:lpstr>Airline Safety Analysis Executive Review:  Summary</vt:lpstr>
      <vt:lpstr>OVERVIEW</vt:lpstr>
      <vt:lpstr>OBJECTIVES</vt:lpstr>
      <vt:lpstr>Before 2000s…U.S Airlines had high incidents per Trillion ASK</vt:lpstr>
      <vt:lpstr>…U.S Airlines also had high fatalities per Trillion ASK</vt:lpstr>
      <vt:lpstr>Globally world airlines Safety has increased over time</vt:lpstr>
      <vt:lpstr>Additionally, Death rates from airline accidents have also declined.</vt:lpstr>
      <vt:lpstr>U.S safety has increased dramatically in recent years</vt:lpstr>
      <vt:lpstr>U.S Airline Fatality rates are even better</vt:lpstr>
      <vt:lpstr>Now, U.S Airlines are safer than international airlines</vt:lpstr>
      <vt:lpstr>Airlines are also the safest way to travel in U.S</vt:lpstr>
      <vt:lpstr>US. Airlines demand is growing steadily over time </vt:lpstr>
      <vt:lpstr>US. Airlines financial performance increased</vt:lpstr>
      <vt:lpstr>US. Airlines increasingly filling in ASM over time</vt:lpstr>
      <vt:lpstr>Potential risks in terms safety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Review:  Summary</dc:title>
  <dc:creator>bibek adhikari</dc:creator>
  <cp:lastModifiedBy>bibek adhikari</cp:lastModifiedBy>
  <cp:revision>19</cp:revision>
  <dcterms:created xsi:type="dcterms:W3CDTF">2022-02-28T21:33:07Z</dcterms:created>
  <dcterms:modified xsi:type="dcterms:W3CDTF">2022-03-05T08:46:56Z</dcterms:modified>
</cp:coreProperties>
</file>