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7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Do Tax cuts provide jobs growth?</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Taniya Adhikari</a:t>
            </a:r>
          </a:p>
          <a:p>
            <a:r>
              <a:rPr lang="en-US" dirty="0">
                <a:solidFill>
                  <a:schemeClr val="tx1">
                    <a:lumMod val="85000"/>
                    <a:lumOff val="15000"/>
                  </a:schemeClr>
                </a:solidFill>
              </a:rPr>
              <a:t>DSC 530</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B1B1-4448-4B2B-8DD7-0CE351B89F15}"/>
              </a:ext>
            </a:extLst>
          </p:cNvPr>
          <p:cNvSpPr>
            <a:spLocks noGrp="1"/>
          </p:cNvSpPr>
          <p:nvPr>
            <p:ph type="title"/>
          </p:nvPr>
        </p:nvSpPr>
        <p:spPr/>
        <p:txBody>
          <a:bodyPr/>
          <a:lstStyle/>
          <a:p>
            <a:r>
              <a:rPr lang="en-US" dirty="0"/>
              <a:t>Unemployment Graph for Both Countries</a:t>
            </a:r>
          </a:p>
        </p:txBody>
      </p:sp>
      <p:pic>
        <p:nvPicPr>
          <p:cNvPr id="9" name="Content Placeholder 8" descr="Chart, line chart&#10;&#10;Description automatically generated">
            <a:extLst>
              <a:ext uri="{FF2B5EF4-FFF2-40B4-BE49-F238E27FC236}">
                <a16:creationId xmlns:a16="http://schemas.microsoft.com/office/drawing/2014/main" id="{4C175F0A-2B72-4754-8D86-264D23F45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102" y="2238375"/>
            <a:ext cx="5115504" cy="3506006"/>
          </a:xfrm>
        </p:spPr>
      </p:pic>
      <p:pic>
        <p:nvPicPr>
          <p:cNvPr id="11" name="Picture 10" descr="Chart, line chart&#10;&#10;Description automatically generated">
            <a:extLst>
              <a:ext uri="{FF2B5EF4-FFF2-40B4-BE49-F238E27FC236}">
                <a16:creationId xmlns:a16="http://schemas.microsoft.com/office/drawing/2014/main" id="{059D13A3-E1CE-4B63-9EFD-73AFEF087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606" y="2113434"/>
            <a:ext cx="5418619" cy="3755887"/>
          </a:xfrm>
          <a:prstGeom prst="rect">
            <a:avLst/>
          </a:prstGeom>
        </p:spPr>
      </p:pic>
    </p:spTree>
    <p:extLst>
      <p:ext uri="{BB962C8B-B14F-4D97-AF65-F5344CB8AC3E}">
        <p14:creationId xmlns:p14="http://schemas.microsoft.com/office/powerpoint/2010/main" val="337704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1603-DEEE-4738-88F3-7188763B76A1}"/>
              </a:ext>
            </a:extLst>
          </p:cNvPr>
          <p:cNvSpPr>
            <a:spLocks noGrp="1"/>
          </p:cNvSpPr>
          <p:nvPr>
            <p:ph type="title"/>
          </p:nvPr>
        </p:nvSpPr>
        <p:spPr/>
        <p:txBody>
          <a:bodyPr/>
          <a:lstStyle/>
          <a:p>
            <a:r>
              <a:rPr lang="en-US" dirty="0"/>
              <a:t>Summary Analysis</a:t>
            </a:r>
          </a:p>
        </p:txBody>
      </p:sp>
      <p:sp>
        <p:nvSpPr>
          <p:cNvPr id="3" name="Content Placeholder 2">
            <a:extLst>
              <a:ext uri="{FF2B5EF4-FFF2-40B4-BE49-F238E27FC236}">
                <a16:creationId xmlns:a16="http://schemas.microsoft.com/office/drawing/2014/main" id="{0F4836CA-0A01-4B9F-900B-5DB11151CF89}"/>
              </a:ext>
            </a:extLst>
          </p:cNvPr>
          <p:cNvSpPr>
            <a:spLocks noGrp="1"/>
          </p:cNvSpPr>
          <p:nvPr>
            <p:ph idx="1"/>
          </p:nvPr>
        </p:nvSpPr>
        <p:spPr/>
        <p:txBody>
          <a:bodyPr/>
          <a:lstStyle/>
          <a:p>
            <a:pPr>
              <a:buFont typeface="Arial" panose="020B0604020202020204" pitchFamily="34" charset="0"/>
              <a:buChar char="•"/>
            </a:pPr>
            <a:r>
              <a:rPr lang="en-US" dirty="0"/>
              <a:t>All the economic indicators Corporate Tax, Interest Rates, GDP, CPI and Income Tax are close to being Uniform Distribution except for Unemployment rate for both countries. </a:t>
            </a:r>
          </a:p>
          <a:p>
            <a:pPr>
              <a:buFont typeface="Arial" panose="020B0604020202020204" pitchFamily="34" charset="0"/>
              <a:buChar char="•"/>
            </a:pPr>
            <a:r>
              <a:rPr lang="en-US" dirty="0"/>
              <a:t>There are few outliers but this is a Time series data, (even though, I am not doing Time series analysis), so all the value belong to a certain year. Considering Economic indicators moves with the economic changes, None of these values are unusual, in fact they have non-linear growth (refer to Unemployment rates line chart in Slide 10)</a:t>
            </a:r>
          </a:p>
          <a:p>
            <a:pPr>
              <a:buFont typeface="Arial" panose="020B0604020202020204" pitchFamily="34" charset="0"/>
              <a:buChar char="•"/>
            </a:pPr>
            <a:r>
              <a:rPr lang="en-US" dirty="0"/>
              <a:t>There are few missing values in Japan’s Interest Rates column which I turned into 0 instead of deleting it.</a:t>
            </a:r>
          </a:p>
          <a:p>
            <a:pPr marL="0" indent="0">
              <a:buNone/>
            </a:pPr>
            <a:endParaRPr lang="en-US" dirty="0"/>
          </a:p>
        </p:txBody>
      </p:sp>
    </p:spTree>
    <p:extLst>
      <p:ext uri="{BB962C8B-B14F-4D97-AF65-F5344CB8AC3E}">
        <p14:creationId xmlns:p14="http://schemas.microsoft.com/office/powerpoint/2010/main" val="74039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A8EB-3E73-4867-9BA9-4FAEC2B2A305}"/>
              </a:ext>
            </a:extLst>
          </p:cNvPr>
          <p:cNvSpPr>
            <a:spLocks noGrp="1"/>
          </p:cNvSpPr>
          <p:nvPr>
            <p:ph type="title"/>
          </p:nvPr>
        </p:nvSpPr>
        <p:spPr/>
        <p:txBody>
          <a:bodyPr/>
          <a:lstStyle/>
          <a:p>
            <a:r>
              <a:rPr lang="en-US" dirty="0"/>
              <a:t>Summary Analysis - </a:t>
            </a:r>
            <a:r>
              <a:rPr lang="en-US" sz="4000" dirty="0"/>
              <a:t>Continued</a:t>
            </a:r>
          </a:p>
        </p:txBody>
      </p:sp>
      <p:sp>
        <p:nvSpPr>
          <p:cNvPr id="3" name="Content Placeholder 2">
            <a:extLst>
              <a:ext uri="{FF2B5EF4-FFF2-40B4-BE49-F238E27FC236}">
                <a16:creationId xmlns:a16="http://schemas.microsoft.com/office/drawing/2014/main" id="{9000B9BB-BFD2-414B-94D1-7D21D825CF8C}"/>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Mean for USA Corporate tax is 37.75% and Standard Deviation is 2.12%, median is 37.832% and mode is 34.648%. The Mean for Japan is slightly lower to 21.835% with standard deviations of 3.05%, median is 21.35% and mode is 23.90%. Cohen Effect Size is 6.045.The mean, median and mode are very close to each other, shows that data is uniform with histogram.</a:t>
            </a:r>
          </a:p>
          <a:p>
            <a:pPr>
              <a:buFont typeface="Arial" panose="020B0604020202020204" pitchFamily="34" charset="0"/>
              <a:buChar char="•"/>
            </a:pPr>
            <a:r>
              <a:rPr lang="en-US" dirty="0"/>
              <a:t>Mean for USA Interest Rates is 6.44% and Standard Deviation is 3.16%, median is 6.35% and mode is 7.987%. The Mean for Japan is quite lower to 1.48% with standard deviation of 1.855%, median is 1.1024% and mode is 0.0. Cohen Effect Size is 1.913. The mode and mean are different with mode being higher to 7.987, shows  that there are different clusters.</a:t>
            </a:r>
          </a:p>
          <a:p>
            <a:pPr>
              <a:buFont typeface="Arial" panose="020B0604020202020204" pitchFamily="34" charset="0"/>
              <a:buChar char="•"/>
            </a:pPr>
            <a:r>
              <a:rPr lang="en-US" dirty="0"/>
              <a:t>Mean for USA employment rate is 6.408% and Standard Deviation is 1.57%,, median is 6.07% and mode is 9.616%. The Mean for Japan is slightly lower to 3.328% with standard deviation of 1.0944%, median is 3.11% and mode is 2.0%. Cohen Effect Size is 2.2722. The mode and mean are different with mode being higher  for US and lower for Japan, shows  that there are different clusters for both USA and Japan</a:t>
            </a:r>
          </a:p>
        </p:txBody>
      </p:sp>
    </p:spTree>
    <p:extLst>
      <p:ext uri="{BB962C8B-B14F-4D97-AF65-F5344CB8AC3E}">
        <p14:creationId xmlns:p14="http://schemas.microsoft.com/office/powerpoint/2010/main" val="11788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738A-6F53-4F1B-916B-019D95E92703}"/>
              </a:ext>
            </a:extLst>
          </p:cNvPr>
          <p:cNvSpPr>
            <a:spLocks noGrp="1"/>
          </p:cNvSpPr>
          <p:nvPr>
            <p:ph type="title"/>
          </p:nvPr>
        </p:nvSpPr>
        <p:spPr/>
        <p:txBody>
          <a:bodyPr/>
          <a:lstStyle/>
          <a:p>
            <a:r>
              <a:rPr lang="en-US" dirty="0"/>
              <a:t>Summary Analysis - </a:t>
            </a:r>
            <a:r>
              <a:rPr lang="en-US" sz="4000" dirty="0"/>
              <a:t>Continued</a:t>
            </a:r>
            <a:endParaRPr lang="en-US" dirty="0"/>
          </a:p>
        </p:txBody>
      </p:sp>
      <p:sp>
        <p:nvSpPr>
          <p:cNvPr id="3" name="Content Placeholder 2">
            <a:extLst>
              <a:ext uri="{FF2B5EF4-FFF2-40B4-BE49-F238E27FC236}">
                <a16:creationId xmlns:a16="http://schemas.microsoft.com/office/drawing/2014/main" id="{DAC0AE5C-534E-432B-8506-0296A58061F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Mean for USA income tax rate is 37.75% and Standard Deviation is 2.13%, median is 37.8% and mode is 34.648%. The Mean for Japan is slightly lower to 21.835% with standard deviation of 3.057%, median is 26.35% and mode is 23.90%. Cohen Effect Size is 6.046. The mode and mean are different with mode being lower for US and for Japan, shows  that there are different clusters for both USA and Japan.</a:t>
            </a:r>
          </a:p>
          <a:p>
            <a:pPr>
              <a:buFont typeface="Arial" panose="020B0604020202020204" pitchFamily="34" charset="0"/>
              <a:buChar char="•"/>
            </a:pPr>
            <a:r>
              <a:rPr lang="en-US" dirty="0"/>
              <a:t>Mean for USA GDP is 31776.1 and Standard Deviation is 15662.8, the median is 29932.15 and mode is 7801.16. The Mean for Japan is slightly lower to 23464.06 with standard deviation of 11029.03, the median is 24524.09 and mode is 5250.24. Cohen Effect Size is 0.613635 </a:t>
            </a:r>
          </a:p>
          <a:p>
            <a:pPr>
              <a:buFont typeface="Arial" panose="020B0604020202020204" pitchFamily="34" charset="0"/>
              <a:buChar char="•"/>
            </a:pPr>
            <a:r>
              <a:rPr lang="en-US" dirty="0"/>
              <a:t>Mean for USA CPI is 3.83 and Standard Deviation is 2.87, the median is 3.028% and mode is 9.14%. The Mean for Japan is slightly lower to 1.75 with standard deviation of 2.87, the median is 0.678% and mode is 11.7312%. Cohen Effect Size is 0.728. The mean, median and mode are way off for both countries.</a:t>
            </a:r>
          </a:p>
        </p:txBody>
      </p:sp>
    </p:spTree>
    <p:extLst>
      <p:ext uri="{BB962C8B-B14F-4D97-AF65-F5344CB8AC3E}">
        <p14:creationId xmlns:p14="http://schemas.microsoft.com/office/powerpoint/2010/main" val="362658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F559-8965-4355-8A39-8E5A17CE0FD8}"/>
              </a:ext>
            </a:extLst>
          </p:cNvPr>
          <p:cNvSpPr>
            <a:spLocks noGrp="1"/>
          </p:cNvSpPr>
          <p:nvPr>
            <p:ph type="title"/>
          </p:nvPr>
        </p:nvSpPr>
        <p:spPr/>
        <p:txBody>
          <a:bodyPr/>
          <a:lstStyle/>
          <a:p>
            <a:r>
              <a:rPr lang="en-US" dirty="0"/>
              <a:t>Corporate Tax PMF Plots</a:t>
            </a:r>
          </a:p>
        </p:txBody>
      </p:sp>
      <p:pic>
        <p:nvPicPr>
          <p:cNvPr id="5" name="Content Placeholder 4" descr="Chart, bar chart&#10;&#10;Description automatically generated">
            <a:extLst>
              <a:ext uri="{FF2B5EF4-FFF2-40B4-BE49-F238E27FC236}">
                <a16:creationId xmlns:a16="http://schemas.microsoft.com/office/drawing/2014/main" id="{C8614E55-B4EA-4EEA-9234-0981AB633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108" y="2140584"/>
            <a:ext cx="7270110" cy="3696020"/>
          </a:xfrm>
        </p:spPr>
      </p:pic>
      <p:sp>
        <p:nvSpPr>
          <p:cNvPr id="6" name="TextBox 5">
            <a:extLst>
              <a:ext uri="{FF2B5EF4-FFF2-40B4-BE49-F238E27FC236}">
                <a16:creationId xmlns:a16="http://schemas.microsoft.com/office/drawing/2014/main" id="{C530A7F5-657E-43D0-8B62-9E23ED5CE646}"/>
              </a:ext>
            </a:extLst>
          </p:cNvPr>
          <p:cNvSpPr txBox="1"/>
          <p:nvPr/>
        </p:nvSpPr>
        <p:spPr>
          <a:xfrm>
            <a:off x="949569" y="2250831"/>
            <a:ext cx="1541539" cy="2031325"/>
          </a:xfrm>
          <a:prstGeom prst="rect">
            <a:avLst/>
          </a:prstGeom>
          <a:noFill/>
        </p:spPr>
        <p:txBody>
          <a:bodyPr wrap="square" rtlCol="0">
            <a:spAutoFit/>
          </a:bodyPr>
          <a:lstStyle/>
          <a:p>
            <a:r>
              <a:rPr lang="en-US" dirty="0"/>
              <a:t>When I tried to Plot a difference, it was 0 because of uniform distribution</a:t>
            </a:r>
          </a:p>
        </p:txBody>
      </p:sp>
    </p:spTree>
    <p:extLst>
      <p:ext uri="{BB962C8B-B14F-4D97-AF65-F5344CB8AC3E}">
        <p14:creationId xmlns:p14="http://schemas.microsoft.com/office/powerpoint/2010/main" val="343838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41A4-E324-4B8F-B161-19E9B77CB0B2}"/>
              </a:ext>
            </a:extLst>
          </p:cNvPr>
          <p:cNvSpPr>
            <a:spLocks noGrp="1"/>
          </p:cNvSpPr>
          <p:nvPr>
            <p:ph type="title"/>
          </p:nvPr>
        </p:nvSpPr>
        <p:spPr/>
        <p:txBody>
          <a:bodyPr/>
          <a:lstStyle/>
          <a:p>
            <a:r>
              <a:rPr lang="en-US" dirty="0"/>
              <a:t>Interest Rate PMF Plots</a:t>
            </a:r>
          </a:p>
        </p:txBody>
      </p:sp>
      <p:pic>
        <p:nvPicPr>
          <p:cNvPr id="5" name="Content Placeholder 4" descr="Chart, bar chart&#10;&#10;Description automatically generated">
            <a:extLst>
              <a:ext uri="{FF2B5EF4-FFF2-40B4-BE49-F238E27FC236}">
                <a16:creationId xmlns:a16="http://schemas.microsoft.com/office/drawing/2014/main" id="{994A494E-33C8-43C2-B3F4-73BEC47D0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246" y="2163446"/>
            <a:ext cx="7315834" cy="3650296"/>
          </a:xfrm>
        </p:spPr>
      </p:pic>
    </p:spTree>
    <p:extLst>
      <p:ext uri="{BB962C8B-B14F-4D97-AF65-F5344CB8AC3E}">
        <p14:creationId xmlns:p14="http://schemas.microsoft.com/office/powerpoint/2010/main" val="290183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2F72-5CA6-4286-9EE0-BB4D3874437E}"/>
              </a:ext>
            </a:extLst>
          </p:cNvPr>
          <p:cNvSpPr>
            <a:spLocks noGrp="1"/>
          </p:cNvSpPr>
          <p:nvPr>
            <p:ph type="title"/>
          </p:nvPr>
        </p:nvSpPr>
        <p:spPr/>
        <p:txBody>
          <a:bodyPr/>
          <a:lstStyle/>
          <a:p>
            <a:r>
              <a:rPr lang="en-US" dirty="0"/>
              <a:t>Unemployment Rates PMF Plots</a:t>
            </a:r>
          </a:p>
        </p:txBody>
      </p:sp>
      <p:pic>
        <p:nvPicPr>
          <p:cNvPr id="5" name="Content Placeholder 4" descr="Chart, bar chart, histogram&#10;&#10;Description automatically generated">
            <a:extLst>
              <a:ext uri="{FF2B5EF4-FFF2-40B4-BE49-F238E27FC236}">
                <a16:creationId xmlns:a16="http://schemas.microsoft.com/office/drawing/2014/main" id="{73EC9401-14D7-480C-947F-70DBA4C61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487" y="2167256"/>
            <a:ext cx="7285351" cy="3642676"/>
          </a:xfrm>
        </p:spPr>
      </p:pic>
    </p:spTree>
    <p:extLst>
      <p:ext uri="{BB962C8B-B14F-4D97-AF65-F5344CB8AC3E}">
        <p14:creationId xmlns:p14="http://schemas.microsoft.com/office/powerpoint/2010/main" val="175227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737C-C66C-4730-BCE7-1E6A25FCABC5}"/>
              </a:ext>
            </a:extLst>
          </p:cNvPr>
          <p:cNvSpPr>
            <a:spLocks noGrp="1"/>
          </p:cNvSpPr>
          <p:nvPr>
            <p:ph type="title"/>
          </p:nvPr>
        </p:nvSpPr>
        <p:spPr/>
        <p:txBody>
          <a:bodyPr/>
          <a:lstStyle/>
          <a:p>
            <a:r>
              <a:rPr lang="en-US" dirty="0"/>
              <a:t>Income Tax PMF Plots</a:t>
            </a:r>
          </a:p>
        </p:txBody>
      </p:sp>
      <p:pic>
        <p:nvPicPr>
          <p:cNvPr id="5" name="Content Placeholder 4" descr="Chart, bar chart&#10;&#10;Description automatically generated">
            <a:extLst>
              <a:ext uri="{FF2B5EF4-FFF2-40B4-BE49-F238E27FC236}">
                <a16:creationId xmlns:a16="http://schemas.microsoft.com/office/drawing/2014/main" id="{5CC1F892-25C2-4427-991E-78B48B2EC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142" y="2193928"/>
            <a:ext cx="7392041" cy="3589331"/>
          </a:xfrm>
        </p:spPr>
      </p:pic>
    </p:spTree>
    <p:extLst>
      <p:ext uri="{BB962C8B-B14F-4D97-AF65-F5344CB8AC3E}">
        <p14:creationId xmlns:p14="http://schemas.microsoft.com/office/powerpoint/2010/main" val="75929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7C38-0EE5-410D-96B1-FBB1AAF44F33}"/>
              </a:ext>
            </a:extLst>
          </p:cNvPr>
          <p:cNvSpPr>
            <a:spLocks noGrp="1"/>
          </p:cNvSpPr>
          <p:nvPr>
            <p:ph type="title"/>
          </p:nvPr>
        </p:nvSpPr>
        <p:spPr/>
        <p:txBody>
          <a:bodyPr/>
          <a:lstStyle/>
          <a:p>
            <a:r>
              <a:rPr lang="en-US" dirty="0"/>
              <a:t>CPI PMF Plots</a:t>
            </a:r>
          </a:p>
        </p:txBody>
      </p:sp>
      <p:pic>
        <p:nvPicPr>
          <p:cNvPr id="5" name="Content Placeholder 4" descr="Chart, bar chart&#10;&#10;Description automatically generated">
            <a:extLst>
              <a:ext uri="{FF2B5EF4-FFF2-40B4-BE49-F238E27FC236}">
                <a16:creationId xmlns:a16="http://schemas.microsoft.com/office/drawing/2014/main" id="{3750BBE3-2995-4133-8541-7FAB96F126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314" y="2167256"/>
            <a:ext cx="7117697" cy="3642676"/>
          </a:xfrm>
        </p:spPr>
      </p:pic>
    </p:spTree>
    <p:extLst>
      <p:ext uri="{BB962C8B-B14F-4D97-AF65-F5344CB8AC3E}">
        <p14:creationId xmlns:p14="http://schemas.microsoft.com/office/powerpoint/2010/main" val="220151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5D39-D937-4BF9-B9C5-49520FA854CE}"/>
              </a:ext>
            </a:extLst>
          </p:cNvPr>
          <p:cNvSpPr>
            <a:spLocks noGrp="1"/>
          </p:cNvSpPr>
          <p:nvPr>
            <p:ph type="title"/>
          </p:nvPr>
        </p:nvSpPr>
        <p:spPr/>
        <p:txBody>
          <a:bodyPr/>
          <a:lstStyle/>
          <a:p>
            <a:r>
              <a:rPr lang="en-US" dirty="0"/>
              <a:t>CDF Analysis</a:t>
            </a:r>
          </a:p>
        </p:txBody>
      </p:sp>
      <p:pic>
        <p:nvPicPr>
          <p:cNvPr id="5" name="Content Placeholder 4" descr="Chart, line chart&#10;&#10;Description automatically generated">
            <a:extLst>
              <a:ext uri="{FF2B5EF4-FFF2-40B4-BE49-F238E27FC236}">
                <a16:creationId xmlns:a16="http://schemas.microsoft.com/office/drawing/2014/main" id="{A4BDC9DF-4187-498C-BB02-DB4A05B96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319" y="1987060"/>
            <a:ext cx="5054341" cy="3275257"/>
          </a:xfrm>
        </p:spPr>
      </p:pic>
      <p:pic>
        <p:nvPicPr>
          <p:cNvPr id="7" name="Picture 6" descr="Chart, line chart&#10;&#10;Description automatically generated">
            <a:extLst>
              <a:ext uri="{FF2B5EF4-FFF2-40B4-BE49-F238E27FC236}">
                <a16:creationId xmlns:a16="http://schemas.microsoft.com/office/drawing/2014/main" id="{D79AEE11-7F1F-4CCB-9445-CC8EF81A9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002" y="1987060"/>
            <a:ext cx="5097388" cy="3349871"/>
          </a:xfrm>
          <a:prstGeom prst="rect">
            <a:avLst/>
          </a:prstGeom>
        </p:spPr>
      </p:pic>
      <p:sp>
        <p:nvSpPr>
          <p:cNvPr id="8" name="TextBox 7">
            <a:extLst>
              <a:ext uri="{FF2B5EF4-FFF2-40B4-BE49-F238E27FC236}">
                <a16:creationId xmlns:a16="http://schemas.microsoft.com/office/drawing/2014/main" id="{3AB57776-61A3-40A4-9466-EB7832A2F61B}"/>
              </a:ext>
            </a:extLst>
          </p:cNvPr>
          <p:cNvSpPr txBox="1"/>
          <p:nvPr/>
        </p:nvSpPr>
        <p:spPr>
          <a:xfrm>
            <a:off x="2447925" y="5262317"/>
            <a:ext cx="6086475" cy="1200329"/>
          </a:xfrm>
          <a:prstGeom prst="rect">
            <a:avLst/>
          </a:prstGeom>
          <a:noFill/>
        </p:spPr>
        <p:txBody>
          <a:bodyPr wrap="square" rtlCol="0">
            <a:spAutoFit/>
          </a:bodyPr>
          <a:lstStyle/>
          <a:p>
            <a:r>
              <a:rPr lang="en-US" dirty="0"/>
              <a:t>All of the variables are almost uniform distribution, which means each outcome has equal probability of occurring. That means they are random. Exception to this is Unemployment rates. Unemployment doesn’t have the same trend. </a:t>
            </a:r>
          </a:p>
        </p:txBody>
      </p:sp>
    </p:spTree>
    <p:extLst>
      <p:ext uri="{BB962C8B-B14F-4D97-AF65-F5344CB8AC3E}">
        <p14:creationId xmlns:p14="http://schemas.microsoft.com/office/powerpoint/2010/main" val="25781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"Our new Constitution is now established, everything seems to promise it will be durable; but, in this world, nothing is certain except death and taxes."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Benjamin Franklin</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3121-0E98-43F0-966C-9CBB8CA37ADF}"/>
              </a:ext>
            </a:extLst>
          </p:cNvPr>
          <p:cNvSpPr>
            <a:spLocks noGrp="1"/>
          </p:cNvSpPr>
          <p:nvPr>
            <p:ph type="title"/>
          </p:nvPr>
        </p:nvSpPr>
        <p:spPr/>
        <p:txBody>
          <a:bodyPr/>
          <a:lstStyle/>
          <a:p>
            <a:r>
              <a:rPr lang="en-US" dirty="0"/>
              <a:t>Exponential Distribution</a:t>
            </a:r>
          </a:p>
        </p:txBody>
      </p:sp>
      <p:sp>
        <p:nvSpPr>
          <p:cNvPr id="3" name="Content Placeholder 2">
            <a:extLst>
              <a:ext uri="{FF2B5EF4-FFF2-40B4-BE49-F238E27FC236}">
                <a16:creationId xmlns:a16="http://schemas.microsoft.com/office/drawing/2014/main" id="{BFCBA315-470C-48FC-ABC1-D44B0DFAE05D}"/>
              </a:ext>
            </a:extLst>
          </p:cNvPr>
          <p:cNvSpPr>
            <a:spLocks noGrp="1"/>
          </p:cNvSpPr>
          <p:nvPr>
            <p:ph idx="1"/>
          </p:nvPr>
        </p:nvSpPr>
        <p:spPr/>
        <p:txBody>
          <a:bodyPr/>
          <a:lstStyle/>
          <a:p>
            <a:r>
              <a:rPr lang="en-US" dirty="0"/>
              <a:t>I decided to apply Exponential Distribution because data event is equally likely to appear just like in uniform distribution, </a:t>
            </a:r>
            <a:r>
              <a:rPr lang="en-US" dirty="0" err="1"/>
              <a:t>eqch</a:t>
            </a:r>
            <a:r>
              <a:rPr lang="en-US" dirty="0"/>
              <a:t> one has equal probability of </a:t>
            </a:r>
            <a:r>
              <a:rPr lang="en-US" dirty="0" err="1"/>
              <a:t>occuring</a:t>
            </a:r>
            <a:r>
              <a:rPr lang="en-US" dirty="0"/>
              <a:t>.</a:t>
            </a:r>
          </a:p>
          <a:p>
            <a:endParaRPr lang="en-US" dirty="0"/>
          </a:p>
        </p:txBody>
      </p:sp>
      <p:pic>
        <p:nvPicPr>
          <p:cNvPr id="5" name="Picture 4" descr="Chart, line chart&#10;&#10;Description automatically generated">
            <a:extLst>
              <a:ext uri="{FF2B5EF4-FFF2-40B4-BE49-F238E27FC236}">
                <a16:creationId xmlns:a16="http://schemas.microsoft.com/office/drawing/2014/main" id="{6BBE6B37-745E-418C-8C6C-C01EEAEA9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594" y="2732745"/>
            <a:ext cx="4917406" cy="3262201"/>
          </a:xfrm>
          <a:prstGeom prst="rect">
            <a:avLst/>
          </a:prstGeom>
        </p:spPr>
      </p:pic>
      <p:pic>
        <p:nvPicPr>
          <p:cNvPr id="7" name="Picture 6" descr="Chart, line chart&#10;&#10;Description automatically generated">
            <a:extLst>
              <a:ext uri="{FF2B5EF4-FFF2-40B4-BE49-F238E27FC236}">
                <a16:creationId xmlns:a16="http://schemas.microsoft.com/office/drawing/2014/main" id="{07EE5B9F-84C9-44EF-97A9-254DA281A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189" y="2732745"/>
            <a:ext cx="5129062" cy="3388055"/>
          </a:xfrm>
          <a:prstGeom prst="rect">
            <a:avLst/>
          </a:prstGeom>
        </p:spPr>
      </p:pic>
    </p:spTree>
    <p:extLst>
      <p:ext uri="{BB962C8B-B14F-4D97-AF65-F5344CB8AC3E}">
        <p14:creationId xmlns:p14="http://schemas.microsoft.com/office/powerpoint/2010/main" val="24393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1BBA-D727-480E-9F98-E527457EA6C4}"/>
              </a:ext>
            </a:extLst>
          </p:cNvPr>
          <p:cNvSpPr>
            <a:spLocks noGrp="1"/>
          </p:cNvSpPr>
          <p:nvPr>
            <p:ph type="title"/>
          </p:nvPr>
        </p:nvSpPr>
        <p:spPr/>
        <p:txBody>
          <a:bodyPr>
            <a:normAutofit/>
          </a:bodyPr>
          <a:lstStyle/>
          <a:p>
            <a:r>
              <a:rPr lang="en-US" dirty="0"/>
              <a:t>Relationship Analysis of Corporate Tax vs Unemployment</a:t>
            </a:r>
          </a:p>
        </p:txBody>
      </p:sp>
      <p:pic>
        <p:nvPicPr>
          <p:cNvPr id="3074" name="Picture 2">
            <a:extLst>
              <a:ext uri="{FF2B5EF4-FFF2-40B4-BE49-F238E27FC236}">
                <a16:creationId xmlns:a16="http://schemas.microsoft.com/office/drawing/2014/main" id="{7BA8CB56-CD52-4C2F-AB87-A8879F1754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79" y="2895600"/>
            <a:ext cx="4849269" cy="32781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C0B2550-A082-4725-9F55-265E0BEA6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453" y="2895599"/>
            <a:ext cx="4849267" cy="32373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4A4C83-53F4-43BF-AF8E-4E3E0A6CC740}"/>
              </a:ext>
            </a:extLst>
          </p:cNvPr>
          <p:cNvSpPr txBox="1"/>
          <p:nvPr/>
        </p:nvSpPr>
        <p:spPr>
          <a:xfrm>
            <a:off x="1097279" y="2047875"/>
            <a:ext cx="10058400" cy="923330"/>
          </a:xfrm>
          <a:prstGeom prst="rect">
            <a:avLst/>
          </a:prstGeom>
          <a:noFill/>
        </p:spPr>
        <p:txBody>
          <a:bodyPr wrap="square" rtlCol="0">
            <a:spAutoFit/>
          </a:bodyPr>
          <a:lstStyle/>
          <a:p>
            <a:r>
              <a:rPr lang="en-US" dirty="0"/>
              <a:t>Both graphs for each country shows a negative relationship. However, US data points are more dispersed compared to Japan. Japan has a slightly strong relationship compare to USA.</a:t>
            </a:r>
          </a:p>
          <a:p>
            <a:endParaRPr lang="en-US" dirty="0"/>
          </a:p>
        </p:txBody>
      </p:sp>
    </p:spTree>
    <p:extLst>
      <p:ext uri="{BB962C8B-B14F-4D97-AF65-F5344CB8AC3E}">
        <p14:creationId xmlns:p14="http://schemas.microsoft.com/office/powerpoint/2010/main" val="3561910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3512-DDC5-4CA5-B386-A72E2CB787FB}"/>
              </a:ext>
            </a:extLst>
          </p:cNvPr>
          <p:cNvSpPr>
            <a:spLocks noGrp="1"/>
          </p:cNvSpPr>
          <p:nvPr>
            <p:ph type="title"/>
          </p:nvPr>
        </p:nvSpPr>
        <p:spPr/>
        <p:txBody>
          <a:bodyPr/>
          <a:lstStyle/>
          <a:p>
            <a:r>
              <a:rPr lang="en-US" dirty="0"/>
              <a:t>Relationship Analysis of Corporate Tax vs Unemployment</a:t>
            </a:r>
          </a:p>
        </p:txBody>
      </p:sp>
      <p:sp>
        <p:nvSpPr>
          <p:cNvPr id="3" name="Content Placeholder 2">
            <a:extLst>
              <a:ext uri="{FF2B5EF4-FFF2-40B4-BE49-F238E27FC236}">
                <a16:creationId xmlns:a16="http://schemas.microsoft.com/office/drawing/2014/main" id="{6AA96582-CD0D-4EA0-AEAE-CA95F90FD92D}"/>
              </a:ext>
            </a:extLst>
          </p:cNvPr>
          <p:cNvSpPr>
            <a:spLocks noGrp="1"/>
          </p:cNvSpPr>
          <p:nvPr>
            <p:ph idx="1"/>
          </p:nvPr>
        </p:nvSpPr>
        <p:spPr/>
        <p:txBody>
          <a:bodyPr>
            <a:normAutofit lnSpcReduction="10000"/>
          </a:bodyPr>
          <a:lstStyle/>
          <a:p>
            <a:r>
              <a:rPr lang="en-US" dirty="0"/>
              <a:t>Pearson's correlation for US Corporate tax vs. Unemployment is : -0.32</a:t>
            </a:r>
          </a:p>
          <a:p>
            <a:r>
              <a:rPr lang="en-US" dirty="0"/>
              <a:t>Spearmen’s correlation for US Corporate tax vs. Unemployment: -0.31</a:t>
            </a:r>
          </a:p>
          <a:p>
            <a:r>
              <a:rPr lang="en-US" dirty="0"/>
              <a:t>Covariance of US Corp Tax vs Unemployment rates: -1.04</a:t>
            </a:r>
          </a:p>
          <a:p>
            <a:r>
              <a:rPr lang="en-US" dirty="0"/>
              <a:t>Pearson correlation for JPN Corporate tax vs. Unemployment: -0.80</a:t>
            </a:r>
          </a:p>
          <a:p>
            <a:r>
              <a:rPr lang="en-US" dirty="0"/>
              <a:t>Spearman correlation for JPN Corporate tax vs. Unemployment: -0.78</a:t>
            </a:r>
          </a:p>
          <a:p>
            <a:r>
              <a:rPr lang="en-US" dirty="0"/>
              <a:t>Covariance of JPN Corp Tax vs Unemployment rates: -2.62</a:t>
            </a:r>
          </a:p>
          <a:p>
            <a:r>
              <a:rPr lang="en-US" b="1" dirty="0"/>
              <a:t>A negative covariance means that both variable deviates from the mean in opposite direction.</a:t>
            </a:r>
          </a:p>
          <a:p>
            <a:r>
              <a:rPr lang="en-US" b="1" dirty="0"/>
              <a:t>A negative r means both variables has negative relationship</a:t>
            </a:r>
          </a:p>
        </p:txBody>
      </p:sp>
    </p:spTree>
    <p:extLst>
      <p:ext uri="{BB962C8B-B14F-4D97-AF65-F5344CB8AC3E}">
        <p14:creationId xmlns:p14="http://schemas.microsoft.com/office/powerpoint/2010/main" val="235002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01FB-D9A6-4E6F-B50F-49F104796D6A}"/>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DFC62FE1-19F7-4D1C-AB8C-8BC8CF7DF538}"/>
              </a:ext>
            </a:extLst>
          </p:cNvPr>
          <p:cNvSpPr>
            <a:spLocks noGrp="1"/>
          </p:cNvSpPr>
          <p:nvPr>
            <p:ph idx="1"/>
          </p:nvPr>
        </p:nvSpPr>
        <p:spPr/>
        <p:txBody>
          <a:bodyPr>
            <a:normAutofit fontScale="92500" lnSpcReduction="10000"/>
          </a:bodyPr>
          <a:lstStyle/>
          <a:p>
            <a:r>
              <a:rPr lang="en-US" dirty="0"/>
              <a:t>Hypothesis testing for Mean difference.</a:t>
            </a:r>
          </a:p>
          <a:p>
            <a:r>
              <a:rPr lang="en-US" dirty="0"/>
              <a:t>For hypothesis testing, I decided to test the difference of mean between the unemployment rate, because Japan has lower tax rates, so my rationale is they should have a significant difference.</a:t>
            </a:r>
          </a:p>
          <a:p>
            <a:r>
              <a:rPr lang="en-US" dirty="0"/>
              <a:t>H0: There is no mean difference between the unemployment rate between the two countries</a:t>
            </a:r>
          </a:p>
          <a:p>
            <a:r>
              <a:rPr lang="en-US" dirty="0"/>
              <a:t>H1: There is a significant difference between the two country’s unemployment rate. </a:t>
            </a:r>
          </a:p>
          <a:p>
            <a:endParaRPr lang="en-US" dirty="0"/>
          </a:p>
          <a:p>
            <a:r>
              <a:rPr lang="en-US" dirty="0"/>
              <a:t>Results:</a:t>
            </a:r>
          </a:p>
          <a:p>
            <a:r>
              <a:rPr lang="en-US" dirty="0"/>
              <a:t>P-value = 0.0 &lt;0.05. Therefore we reject the null Hypothesis and believe there is a difference between the two.</a:t>
            </a:r>
          </a:p>
        </p:txBody>
      </p:sp>
    </p:spTree>
    <p:extLst>
      <p:ext uri="{BB962C8B-B14F-4D97-AF65-F5344CB8AC3E}">
        <p14:creationId xmlns:p14="http://schemas.microsoft.com/office/powerpoint/2010/main" val="354171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6B8C-4BFB-4B21-A027-A60002E86A97}"/>
              </a:ext>
            </a:extLst>
          </p:cNvPr>
          <p:cNvSpPr>
            <a:spLocks noGrp="1"/>
          </p:cNvSpPr>
          <p:nvPr>
            <p:ph type="title"/>
          </p:nvPr>
        </p:nvSpPr>
        <p:spPr/>
        <p:txBody>
          <a:bodyPr/>
          <a:lstStyle/>
          <a:p>
            <a:r>
              <a:rPr lang="en-US" dirty="0"/>
              <a:t>Regression Analysis for USA data</a:t>
            </a:r>
          </a:p>
        </p:txBody>
      </p:sp>
      <p:pic>
        <p:nvPicPr>
          <p:cNvPr id="4" name="Content Placeholder 3">
            <a:extLst>
              <a:ext uri="{FF2B5EF4-FFF2-40B4-BE49-F238E27FC236}">
                <a16:creationId xmlns:a16="http://schemas.microsoft.com/office/drawing/2014/main" id="{3288EFB5-DEF3-46BC-81C4-9DE1A0F66E35}"/>
              </a:ext>
            </a:extLst>
          </p:cNvPr>
          <p:cNvPicPr>
            <a:picLocks noGrp="1" noChangeAspect="1"/>
          </p:cNvPicPr>
          <p:nvPr>
            <p:ph idx="1"/>
          </p:nvPr>
        </p:nvPicPr>
        <p:blipFill>
          <a:blip r:embed="rId2"/>
          <a:stretch>
            <a:fillRect/>
          </a:stretch>
        </p:blipFill>
        <p:spPr>
          <a:xfrm>
            <a:off x="5939412" y="2057400"/>
            <a:ext cx="5292896" cy="3543300"/>
          </a:xfrm>
          <a:prstGeom prst="rect">
            <a:avLst/>
          </a:prstGeom>
        </p:spPr>
      </p:pic>
      <p:sp>
        <p:nvSpPr>
          <p:cNvPr id="6" name="TextBox 5">
            <a:extLst>
              <a:ext uri="{FF2B5EF4-FFF2-40B4-BE49-F238E27FC236}">
                <a16:creationId xmlns:a16="http://schemas.microsoft.com/office/drawing/2014/main" id="{B4534948-AAA3-4435-8C12-DE636BDF164A}"/>
              </a:ext>
            </a:extLst>
          </p:cNvPr>
          <p:cNvSpPr txBox="1"/>
          <p:nvPr/>
        </p:nvSpPr>
        <p:spPr>
          <a:xfrm>
            <a:off x="959691" y="2047875"/>
            <a:ext cx="4764833" cy="1415772"/>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Model for Unemployment rate vs. Corporate tax is:</a:t>
            </a:r>
          </a:p>
          <a:p>
            <a:pPr lvl="1"/>
            <a:r>
              <a:rPr lang="en-US" sz="1400" dirty="0" err="1"/>
              <a:t>Unemployment_Rate</a:t>
            </a:r>
            <a:r>
              <a:rPr lang="en-US" sz="1400" dirty="0"/>
              <a:t> = 15.27 - 235*(</a:t>
            </a:r>
            <a:r>
              <a:rPr lang="en-US" sz="1400" dirty="0" err="1"/>
              <a:t>Corporate_Tax</a:t>
            </a:r>
            <a:r>
              <a:rPr lang="en-US" sz="1400" dirty="0"/>
              <a:t>)</a:t>
            </a:r>
          </a:p>
          <a:p>
            <a:pPr marL="285750" indent="-285750">
              <a:buFont typeface="Arial" panose="020B0604020202020204" pitchFamily="34" charset="0"/>
              <a:buChar char="•"/>
            </a:pPr>
            <a:r>
              <a:rPr lang="en-US" dirty="0"/>
              <a:t>R = -0.317</a:t>
            </a:r>
          </a:p>
          <a:p>
            <a:pPr marL="285750" indent="-285750">
              <a:buFont typeface="Arial" panose="020B0604020202020204" pitchFamily="34" charset="0"/>
              <a:buChar char="•"/>
            </a:pPr>
            <a:r>
              <a:rPr lang="en-US" dirty="0"/>
              <a:t>R^2 = 0.101</a:t>
            </a:r>
          </a:p>
        </p:txBody>
      </p:sp>
    </p:spTree>
    <p:extLst>
      <p:ext uri="{BB962C8B-B14F-4D97-AF65-F5344CB8AC3E}">
        <p14:creationId xmlns:p14="http://schemas.microsoft.com/office/powerpoint/2010/main" val="290528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713B-1294-4889-9DD0-CDC4EA70510D}"/>
              </a:ext>
            </a:extLst>
          </p:cNvPr>
          <p:cNvSpPr>
            <a:spLocks noGrp="1"/>
          </p:cNvSpPr>
          <p:nvPr>
            <p:ph type="title"/>
          </p:nvPr>
        </p:nvSpPr>
        <p:spPr/>
        <p:txBody>
          <a:bodyPr/>
          <a:lstStyle/>
          <a:p>
            <a:r>
              <a:rPr lang="en-US" dirty="0"/>
              <a:t>Regression Analysis for JPN data</a:t>
            </a:r>
          </a:p>
        </p:txBody>
      </p:sp>
      <p:pic>
        <p:nvPicPr>
          <p:cNvPr id="4" name="Picture 2">
            <a:extLst>
              <a:ext uri="{FF2B5EF4-FFF2-40B4-BE49-F238E27FC236}">
                <a16:creationId xmlns:a16="http://schemas.microsoft.com/office/drawing/2014/main" id="{4BED6FFB-2565-45C9-B865-8EB16D3700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9441" y="2066924"/>
            <a:ext cx="5488713" cy="3629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0F3866-9CA1-4B6A-A81A-FAA4BCB0FBA4}"/>
              </a:ext>
            </a:extLst>
          </p:cNvPr>
          <p:cNvSpPr txBox="1"/>
          <p:nvPr/>
        </p:nvSpPr>
        <p:spPr>
          <a:xfrm>
            <a:off x="932641" y="2066924"/>
            <a:ext cx="4876800" cy="1415772"/>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Model for Unemployment rate vs. Corporate tax is:</a:t>
            </a:r>
          </a:p>
          <a:p>
            <a:pPr lvl="1"/>
            <a:r>
              <a:rPr lang="en-US" sz="1400" dirty="0" err="1"/>
              <a:t>Unemployment_Rate</a:t>
            </a:r>
            <a:r>
              <a:rPr lang="en-US" sz="1400" dirty="0"/>
              <a:t> = 9.61 - 0.287*(</a:t>
            </a:r>
            <a:r>
              <a:rPr lang="en-US" sz="1400" dirty="0" err="1"/>
              <a:t>Corporate_Tax</a:t>
            </a:r>
            <a:r>
              <a:rPr lang="en-US" sz="1400" dirty="0"/>
              <a:t>)</a:t>
            </a:r>
          </a:p>
          <a:p>
            <a:pPr marL="285750" indent="-285750">
              <a:buFont typeface="Arial" panose="020B0604020202020204" pitchFamily="34" charset="0"/>
              <a:buChar char="•"/>
            </a:pPr>
            <a:r>
              <a:rPr lang="en-US" dirty="0"/>
              <a:t>R = -0.804</a:t>
            </a:r>
          </a:p>
          <a:p>
            <a:pPr marL="285750" indent="-285750">
              <a:buFont typeface="Arial" panose="020B0604020202020204" pitchFamily="34" charset="0"/>
              <a:buChar char="•"/>
            </a:pPr>
            <a:r>
              <a:rPr lang="en-US" dirty="0"/>
              <a:t>R^2 = 0.607</a:t>
            </a:r>
          </a:p>
        </p:txBody>
      </p:sp>
    </p:spTree>
    <p:extLst>
      <p:ext uri="{BB962C8B-B14F-4D97-AF65-F5344CB8AC3E}">
        <p14:creationId xmlns:p14="http://schemas.microsoft.com/office/powerpoint/2010/main" val="2270703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9A02-5A5E-419F-B7B3-4FB5588D1F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02DD16-41BF-45D0-9FA4-10D5263B7D6B}"/>
              </a:ext>
            </a:extLst>
          </p:cNvPr>
          <p:cNvSpPr>
            <a:spLocks noGrp="1"/>
          </p:cNvSpPr>
          <p:nvPr>
            <p:ph idx="1"/>
          </p:nvPr>
        </p:nvSpPr>
        <p:spPr/>
        <p:txBody>
          <a:bodyPr/>
          <a:lstStyle/>
          <a:p>
            <a:r>
              <a:rPr lang="en-US" dirty="0"/>
              <a:t>Initially, the Question was Do tax cuts create jobs? This statement implies that as taxes gets lower, so does the unemployment rate. Unemployment rate is one indicator to measure jobs created, We should’ve seen some positive relationship. Though, there is a relationship between the two variables, it is negative and non-linear. The Covariance is also negative, stating that they both deviates in opposite direction. Therefore I conclude, taxes don’t really create jobs. Furthermore, when compared to JAPAN, who historically had lower tax rates, but had higher unemployment rates with a strong negative relationship, indicating that lower taxes causes more unemployment</a:t>
            </a:r>
          </a:p>
        </p:txBody>
      </p:sp>
    </p:spTree>
    <p:extLst>
      <p:ext uri="{BB962C8B-B14F-4D97-AF65-F5344CB8AC3E}">
        <p14:creationId xmlns:p14="http://schemas.microsoft.com/office/powerpoint/2010/main" val="61069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DA9F-AE1B-44F0-B0B6-68539D478DF8}"/>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413EE7C-9B19-4B5F-A059-DAE37E1982A0}"/>
              </a:ext>
            </a:extLst>
          </p:cNvPr>
          <p:cNvSpPr>
            <a:spLocks noGrp="1"/>
          </p:cNvSpPr>
          <p:nvPr>
            <p:ph idx="1"/>
          </p:nvPr>
        </p:nvSpPr>
        <p:spPr>
          <a:xfrm>
            <a:off x="1097280" y="2108201"/>
            <a:ext cx="10058400" cy="4227285"/>
          </a:xfrm>
        </p:spPr>
        <p:txBody>
          <a:bodyPr/>
          <a:lstStyle/>
          <a:p>
            <a:pPr>
              <a:buFont typeface="Arial" panose="020B0604020202020204" pitchFamily="34" charset="0"/>
              <a:buChar char="•"/>
            </a:pPr>
            <a:r>
              <a:rPr lang="en-US" dirty="0"/>
              <a:t> LOCATION – This column provides the country’s information. For this Analysis I have narrowed it down to US Economic indicators and Japan’s Economic Indicators to compare both countries</a:t>
            </a:r>
          </a:p>
          <a:p>
            <a:pPr>
              <a:buFont typeface="Arial" panose="020B0604020202020204" pitchFamily="34" charset="0"/>
              <a:buChar char="•"/>
            </a:pPr>
            <a:r>
              <a:rPr lang="en-US" dirty="0"/>
              <a:t>YEAR – This variable is time in year. </a:t>
            </a:r>
          </a:p>
          <a:p>
            <a:pPr>
              <a:buFont typeface="Arial" panose="020B0604020202020204" pitchFamily="34" charset="0"/>
              <a:buChar char="•"/>
            </a:pPr>
            <a:r>
              <a:rPr lang="en-US" dirty="0"/>
              <a:t>CORPORATE TAX – Yearly Corporate tax for countries in percent total tax</a:t>
            </a:r>
          </a:p>
          <a:p>
            <a:pPr>
              <a:buFont typeface="Arial" panose="020B0604020202020204" pitchFamily="34" charset="0"/>
              <a:buChar char="•"/>
            </a:pPr>
            <a:r>
              <a:rPr lang="en-US" dirty="0"/>
              <a:t>INTEREST RATES – Yearly Interest rates for countries in percent per annum</a:t>
            </a:r>
          </a:p>
          <a:p>
            <a:pPr>
              <a:buFont typeface="Arial" panose="020B0604020202020204" pitchFamily="34" charset="0"/>
              <a:buChar char="•"/>
            </a:pPr>
            <a:r>
              <a:rPr lang="en-US" dirty="0"/>
              <a:t>UNEMPLOYMENT RATES – Yearly Unemployment rate in percent labor force</a:t>
            </a:r>
          </a:p>
          <a:p>
            <a:pPr>
              <a:buFont typeface="Arial" panose="020B0604020202020204" pitchFamily="34" charset="0"/>
              <a:buChar char="•"/>
            </a:pPr>
            <a:r>
              <a:rPr lang="en-US" dirty="0"/>
              <a:t>INCOME TAX RATES – Yearly Income tax rate percent total tax</a:t>
            </a:r>
          </a:p>
          <a:p>
            <a:pPr>
              <a:buFont typeface="Arial" panose="020B0604020202020204" pitchFamily="34" charset="0"/>
              <a:buChar char="•"/>
            </a:pPr>
            <a:r>
              <a:rPr lang="en-US" dirty="0"/>
              <a:t>GDP GROWTH – Yearly GDP USD per capita</a:t>
            </a:r>
          </a:p>
          <a:p>
            <a:pPr>
              <a:buFont typeface="Arial" panose="020B0604020202020204" pitchFamily="34" charset="0"/>
              <a:buChar char="•"/>
            </a:pPr>
            <a:r>
              <a:rPr lang="en-US" dirty="0"/>
              <a:t>CPI – Yearly Inflation index</a:t>
            </a:r>
          </a:p>
        </p:txBody>
      </p:sp>
    </p:spTree>
    <p:extLst>
      <p:ext uri="{BB962C8B-B14F-4D97-AF65-F5344CB8AC3E}">
        <p14:creationId xmlns:p14="http://schemas.microsoft.com/office/powerpoint/2010/main" val="374039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aking pay cut 'could trigger a tax bill' | Financial Times">
            <a:extLst>
              <a:ext uri="{FF2B5EF4-FFF2-40B4-BE49-F238E27FC236}">
                <a16:creationId xmlns:a16="http://schemas.microsoft.com/office/drawing/2014/main" id="{F500B896-168A-48FC-BC13-6D66DE971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217" y="2299712"/>
            <a:ext cx="4457700" cy="25074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438633-B41A-40DD-BB83-F91211F44439}"/>
              </a:ext>
            </a:extLst>
          </p:cNvPr>
          <p:cNvSpPr>
            <a:spLocks noGrp="1"/>
          </p:cNvSpPr>
          <p:nvPr>
            <p:ph type="title"/>
          </p:nvPr>
        </p:nvSpPr>
        <p:spPr/>
        <p:txBody>
          <a:bodyPr/>
          <a:lstStyle/>
          <a:p>
            <a:r>
              <a:rPr lang="en-US" dirty="0"/>
              <a:t>Variables to Analysis</a:t>
            </a:r>
          </a:p>
        </p:txBody>
      </p:sp>
      <p:sp>
        <p:nvSpPr>
          <p:cNvPr id="3" name="Content Placeholder 2">
            <a:extLst>
              <a:ext uri="{FF2B5EF4-FFF2-40B4-BE49-F238E27FC236}">
                <a16:creationId xmlns:a16="http://schemas.microsoft.com/office/drawing/2014/main" id="{D9B0D405-A396-455F-8B21-DC0A30942C6A}"/>
              </a:ext>
            </a:extLst>
          </p:cNvPr>
          <p:cNvSpPr>
            <a:spLocks noGrp="1"/>
          </p:cNvSpPr>
          <p:nvPr>
            <p:ph idx="1"/>
          </p:nvPr>
        </p:nvSpPr>
        <p:spPr>
          <a:xfrm>
            <a:off x="1253965" y="2299712"/>
            <a:ext cx="4165760" cy="2046766"/>
          </a:xfrm>
        </p:spPr>
        <p:txBody>
          <a:bodyPr>
            <a:normAutofit fontScale="92500" lnSpcReduction="10000"/>
          </a:bodyPr>
          <a:lstStyle/>
          <a:p>
            <a:r>
              <a:rPr lang="en-US" dirty="0"/>
              <a:t>There are three variables that I will be looking at closely, </a:t>
            </a:r>
          </a:p>
          <a:p>
            <a:pPr>
              <a:buFont typeface="Arial" panose="020B0604020202020204" pitchFamily="34" charset="0"/>
              <a:buChar char="•"/>
            </a:pPr>
            <a:r>
              <a:rPr lang="en-US" dirty="0"/>
              <a:t>Unemployment rates </a:t>
            </a:r>
          </a:p>
          <a:p>
            <a:pPr>
              <a:buFont typeface="Arial" panose="020B0604020202020204" pitchFamily="34" charset="0"/>
              <a:buChar char="•"/>
            </a:pPr>
            <a:r>
              <a:rPr lang="en-US" dirty="0"/>
              <a:t>Corporate Tax rates and </a:t>
            </a:r>
          </a:p>
          <a:p>
            <a:pPr>
              <a:buFont typeface="Arial" panose="020B0604020202020204" pitchFamily="34" charset="0"/>
              <a:buChar char="•"/>
            </a:pPr>
            <a:r>
              <a:rPr lang="en-US" dirty="0"/>
              <a:t>CPI Index for inflation</a:t>
            </a:r>
          </a:p>
          <a:p>
            <a:endParaRPr lang="en-US" dirty="0"/>
          </a:p>
        </p:txBody>
      </p:sp>
    </p:spTree>
    <p:extLst>
      <p:ext uri="{BB962C8B-B14F-4D97-AF65-F5344CB8AC3E}">
        <p14:creationId xmlns:p14="http://schemas.microsoft.com/office/powerpoint/2010/main" val="18617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B352-FBD4-4159-B159-80EA3558CF47}"/>
              </a:ext>
            </a:extLst>
          </p:cNvPr>
          <p:cNvSpPr>
            <a:spLocks noGrp="1"/>
          </p:cNvSpPr>
          <p:nvPr>
            <p:ph type="title"/>
          </p:nvPr>
        </p:nvSpPr>
        <p:spPr/>
        <p:txBody>
          <a:bodyPr/>
          <a:lstStyle/>
          <a:p>
            <a:r>
              <a:rPr lang="en-US" dirty="0"/>
              <a:t>Corporate Tax</a:t>
            </a:r>
          </a:p>
        </p:txBody>
      </p:sp>
      <p:pic>
        <p:nvPicPr>
          <p:cNvPr id="11" name="Content Placeholder 10" descr="A picture containing curtain&#10;&#10;Description automatically generated">
            <a:extLst>
              <a:ext uri="{FF2B5EF4-FFF2-40B4-BE49-F238E27FC236}">
                <a16:creationId xmlns:a16="http://schemas.microsoft.com/office/drawing/2014/main" id="{B799654C-0270-40C9-9E91-8724D65E1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708" y="1972891"/>
            <a:ext cx="5427469" cy="3551234"/>
          </a:xfrm>
        </p:spPr>
      </p:pic>
      <p:pic>
        <p:nvPicPr>
          <p:cNvPr id="13" name="Picture 12" descr="Chart, bar chart&#10;&#10;Description automatically generated">
            <a:extLst>
              <a:ext uri="{FF2B5EF4-FFF2-40B4-BE49-F238E27FC236}">
                <a16:creationId xmlns:a16="http://schemas.microsoft.com/office/drawing/2014/main" id="{EBDB35D3-21EB-42E1-BD7F-1779346C9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177" y="2016336"/>
            <a:ext cx="5324394" cy="3464344"/>
          </a:xfrm>
          <a:prstGeom prst="rect">
            <a:avLst/>
          </a:prstGeom>
        </p:spPr>
      </p:pic>
    </p:spTree>
    <p:extLst>
      <p:ext uri="{BB962C8B-B14F-4D97-AF65-F5344CB8AC3E}">
        <p14:creationId xmlns:p14="http://schemas.microsoft.com/office/powerpoint/2010/main" val="122908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31B0-09D4-4C71-8C33-CF97F2B8D414}"/>
              </a:ext>
            </a:extLst>
          </p:cNvPr>
          <p:cNvSpPr>
            <a:spLocks noGrp="1"/>
          </p:cNvSpPr>
          <p:nvPr>
            <p:ph type="title"/>
          </p:nvPr>
        </p:nvSpPr>
        <p:spPr/>
        <p:txBody>
          <a:bodyPr/>
          <a:lstStyle/>
          <a:p>
            <a:r>
              <a:rPr lang="en-US" dirty="0"/>
              <a:t>Interest Rates</a:t>
            </a:r>
          </a:p>
        </p:txBody>
      </p:sp>
      <p:pic>
        <p:nvPicPr>
          <p:cNvPr id="11" name="Content Placeholder 10" descr="Chart, bar chart&#10;&#10;Description automatically generated">
            <a:extLst>
              <a:ext uri="{FF2B5EF4-FFF2-40B4-BE49-F238E27FC236}">
                <a16:creationId xmlns:a16="http://schemas.microsoft.com/office/drawing/2014/main" id="{4092483B-C5B4-4F7D-A98F-2442B81F3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153" y="2016085"/>
            <a:ext cx="5254241" cy="3441035"/>
          </a:xfrm>
        </p:spPr>
      </p:pic>
      <p:pic>
        <p:nvPicPr>
          <p:cNvPr id="13" name="Picture 12" descr="Chart, histogram&#10;&#10;Description automatically generated">
            <a:extLst>
              <a:ext uri="{FF2B5EF4-FFF2-40B4-BE49-F238E27FC236}">
                <a16:creationId xmlns:a16="http://schemas.microsoft.com/office/drawing/2014/main" id="{C215FCE0-287F-4BB1-A645-DC715C521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16086"/>
            <a:ext cx="5195621" cy="3441034"/>
          </a:xfrm>
          <a:prstGeom prst="rect">
            <a:avLst/>
          </a:prstGeom>
        </p:spPr>
      </p:pic>
    </p:spTree>
    <p:extLst>
      <p:ext uri="{BB962C8B-B14F-4D97-AF65-F5344CB8AC3E}">
        <p14:creationId xmlns:p14="http://schemas.microsoft.com/office/powerpoint/2010/main" val="23844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B3A0-3473-442A-8E34-703FA38A39E7}"/>
              </a:ext>
            </a:extLst>
          </p:cNvPr>
          <p:cNvSpPr>
            <a:spLocks noGrp="1"/>
          </p:cNvSpPr>
          <p:nvPr>
            <p:ph type="title"/>
          </p:nvPr>
        </p:nvSpPr>
        <p:spPr/>
        <p:txBody>
          <a:bodyPr/>
          <a:lstStyle/>
          <a:p>
            <a:r>
              <a:rPr lang="en-US" dirty="0"/>
              <a:t>Unemployment Rates</a:t>
            </a:r>
          </a:p>
        </p:txBody>
      </p:sp>
      <p:pic>
        <p:nvPicPr>
          <p:cNvPr id="5" name="Content Placeholder 4" descr="Chart, bar chart, histogram&#10;&#10;Description automatically generated">
            <a:extLst>
              <a:ext uri="{FF2B5EF4-FFF2-40B4-BE49-F238E27FC236}">
                <a16:creationId xmlns:a16="http://schemas.microsoft.com/office/drawing/2014/main" id="{141BB6B2-6901-4B56-A456-B8E01A4B6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548" y="1908539"/>
            <a:ext cx="5050562" cy="3322884"/>
          </a:xfrm>
        </p:spPr>
      </p:pic>
      <p:pic>
        <p:nvPicPr>
          <p:cNvPr id="7" name="Picture 6" descr="Chart, bar chart, histogram&#10;&#10;Description automatically generated">
            <a:extLst>
              <a:ext uri="{FF2B5EF4-FFF2-40B4-BE49-F238E27FC236}">
                <a16:creationId xmlns:a16="http://schemas.microsoft.com/office/drawing/2014/main" id="{ABB4304C-8946-48F6-8136-B585D357D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4682" y="1908539"/>
            <a:ext cx="5200998" cy="3419599"/>
          </a:xfrm>
          <a:prstGeom prst="rect">
            <a:avLst/>
          </a:prstGeom>
        </p:spPr>
      </p:pic>
    </p:spTree>
    <p:extLst>
      <p:ext uri="{BB962C8B-B14F-4D97-AF65-F5344CB8AC3E}">
        <p14:creationId xmlns:p14="http://schemas.microsoft.com/office/powerpoint/2010/main" val="72698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D630-0466-41A6-94BC-A70B98CEAE77}"/>
              </a:ext>
            </a:extLst>
          </p:cNvPr>
          <p:cNvSpPr>
            <a:spLocks noGrp="1"/>
          </p:cNvSpPr>
          <p:nvPr>
            <p:ph type="title"/>
          </p:nvPr>
        </p:nvSpPr>
        <p:spPr/>
        <p:txBody>
          <a:bodyPr/>
          <a:lstStyle/>
          <a:p>
            <a:r>
              <a:rPr lang="en-US" dirty="0"/>
              <a:t>Income Tax</a:t>
            </a:r>
          </a:p>
        </p:txBody>
      </p:sp>
      <p:pic>
        <p:nvPicPr>
          <p:cNvPr id="5" name="Content Placeholder 4" descr="A picture containing computer, curtain&#10;&#10;Description automatically generated">
            <a:extLst>
              <a:ext uri="{FF2B5EF4-FFF2-40B4-BE49-F238E27FC236}">
                <a16:creationId xmlns:a16="http://schemas.microsoft.com/office/drawing/2014/main" id="{73FD2623-D22A-49F4-8CBC-711D949B7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822" y="1935309"/>
            <a:ext cx="5376025" cy="3536704"/>
          </a:xfrm>
        </p:spPr>
      </p:pic>
      <p:pic>
        <p:nvPicPr>
          <p:cNvPr id="7" name="Picture 6" descr="Chart, bar chart&#10;&#10;Description automatically generated">
            <a:extLst>
              <a:ext uri="{FF2B5EF4-FFF2-40B4-BE49-F238E27FC236}">
                <a16:creationId xmlns:a16="http://schemas.microsoft.com/office/drawing/2014/main" id="{F4E90035-5006-4DF3-843F-024FAF58D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373" y="1990566"/>
            <a:ext cx="5176095" cy="3426190"/>
          </a:xfrm>
          <a:prstGeom prst="rect">
            <a:avLst/>
          </a:prstGeom>
        </p:spPr>
      </p:pic>
    </p:spTree>
    <p:extLst>
      <p:ext uri="{BB962C8B-B14F-4D97-AF65-F5344CB8AC3E}">
        <p14:creationId xmlns:p14="http://schemas.microsoft.com/office/powerpoint/2010/main" val="244792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8F53-CE5A-4C0D-B615-38AE49984889}"/>
              </a:ext>
            </a:extLst>
          </p:cNvPr>
          <p:cNvSpPr>
            <a:spLocks noGrp="1"/>
          </p:cNvSpPr>
          <p:nvPr>
            <p:ph type="title"/>
          </p:nvPr>
        </p:nvSpPr>
        <p:spPr/>
        <p:txBody>
          <a:bodyPr/>
          <a:lstStyle/>
          <a:p>
            <a:r>
              <a:rPr lang="en-US" dirty="0"/>
              <a:t>CPI</a:t>
            </a:r>
          </a:p>
        </p:txBody>
      </p:sp>
      <p:pic>
        <p:nvPicPr>
          <p:cNvPr id="5" name="Content Placeholder 4" descr="Chart, bar chart&#10;&#10;Description automatically generated">
            <a:extLst>
              <a:ext uri="{FF2B5EF4-FFF2-40B4-BE49-F238E27FC236}">
                <a16:creationId xmlns:a16="http://schemas.microsoft.com/office/drawing/2014/main" id="{8B0FABF6-E4EB-4910-A045-2331E56ED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615" y="2017582"/>
            <a:ext cx="5430470" cy="3580133"/>
          </a:xfrm>
        </p:spPr>
      </p:pic>
      <p:pic>
        <p:nvPicPr>
          <p:cNvPr id="7" name="Picture 6" descr="Chart, bar chart, histogram&#10;&#10;Description automatically generated">
            <a:extLst>
              <a:ext uri="{FF2B5EF4-FFF2-40B4-BE49-F238E27FC236}">
                <a16:creationId xmlns:a16="http://schemas.microsoft.com/office/drawing/2014/main" id="{6B4FC51C-D099-4DA0-B913-BA8C31EAC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085" y="2017582"/>
            <a:ext cx="5367576" cy="3512780"/>
          </a:xfrm>
          <a:prstGeom prst="rect">
            <a:avLst/>
          </a:prstGeom>
        </p:spPr>
      </p:pic>
    </p:spTree>
    <p:extLst>
      <p:ext uri="{BB962C8B-B14F-4D97-AF65-F5344CB8AC3E}">
        <p14:creationId xmlns:p14="http://schemas.microsoft.com/office/powerpoint/2010/main" val="35896110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{CF60993F-AB92-443C-8DA5-DB79598AD8A5}tf56160789_win32</Template>
  <TotalTime>0</TotalTime>
  <Words>1275</Words>
  <Application>Microsoft Office PowerPoint</Application>
  <PresentationFormat>Widescreen</PresentationFormat>
  <Paragraphs>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Franklin Gothic Book</vt:lpstr>
      <vt:lpstr>1_RetrospectVTI</vt:lpstr>
      <vt:lpstr>Do Tax cuts provide jobs growth?</vt:lpstr>
      <vt:lpstr>"Our new Constitution is now established, everything seems to promise it will be durable; but, in this world, nothing is certain except death and taxes."</vt:lpstr>
      <vt:lpstr>Variables</vt:lpstr>
      <vt:lpstr>Variables to Analysis</vt:lpstr>
      <vt:lpstr>Corporate Tax</vt:lpstr>
      <vt:lpstr>Interest Rates</vt:lpstr>
      <vt:lpstr>Unemployment Rates</vt:lpstr>
      <vt:lpstr>Income Tax</vt:lpstr>
      <vt:lpstr>CPI</vt:lpstr>
      <vt:lpstr>Unemployment Graph for Both Countries</vt:lpstr>
      <vt:lpstr>Summary Analysis</vt:lpstr>
      <vt:lpstr>Summary Analysis - Continued</vt:lpstr>
      <vt:lpstr>Summary Analysis - Continued</vt:lpstr>
      <vt:lpstr>Corporate Tax PMF Plots</vt:lpstr>
      <vt:lpstr>Interest Rate PMF Plots</vt:lpstr>
      <vt:lpstr>Unemployment Rates PMF Plots</vt:lpstr>
      <vt:lpstr>Income Tax PMF Plots</vt:lpstr>
      <vt:lpstr>CPI PMF Plots</vt:lpstr>
      <vt:lpstr>CDF Analysis</vt:lpstr>
      <vt:lpstr>Exponential Distribution</vt:lpstr>
      <vt:lpstr>Relationship Analysis of Corporate Tax vs Unemployment</vt:lpstr>
      <vt:lpstr>Relationship Analysis of Corporate Tax vs Unemployment</vt:lpstr>
      <vt:lpstr>Hypothesis Testing</vt:lpstr>
      <vt:lpstr>Regression Analysis for USA data</vt:lpstr>
      <vt:lpstr>Regression Analysis for JPN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2020-11-25T12:22:21Z</dcterms:created>
  <dcterms:modified xsi:type="dcterms:W3CDTF">2020-11-25T20:35:22Z</dcterms:modified>
</cp:coreProperties>
</file>