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2" r:id="rId5"/>
    <p:sldId id="264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7886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170C38-76B4-4B7E-A284-074CB3C98678}" v="5" dt="2025-10-07T04:11:36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1" autoAdjust="0"/>
    <p:restoredTop sz="94660"/>
  </p:normalViewPr>
  <p:slideViewPr>
    <p:cSldViewPr snapToGrid="0">
      <p:cViewPr>
        <p:scale>
          <a:sx n="75" d="100"/>
          <a:sy n="75" d="100"/>
        </p:scale>
        <p:origin x="749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7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7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7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6.xml"/><Relationship Id="rId7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slide7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7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7.xml"/><Relationship Id="rId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Agentic RAG for Medical Question Answering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6181" y="4525963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err="1"/>
              <a:t>Adhwaith</a:t>
            </a:r>
            <a:r>
              <a:rPr lang="en-US" dirty="0"/>
              <a:t> K P - MAC22AIM003</a:t>
            </a:r>
          </a:p>
          <a:p>
            <a:r>
              <a:rPr lang="en-US" dirty="0"/>
              <a:t>Bishr Faz P M - MAC22AIM020</a:t>
            </a:r>
          </a:p>
          <a:p>
            <a:r>
              <a:rPr lang="en-US" dirty="0"/>
              <a:t>Hanoon Muhammed M - MAC22AIM027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A072FD-A70B-F3E7-1543-7D255739F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5F75-38B3-D563-829C-2FF257FED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0514" y="1293409"/>
            <a:ext cx="5050971" cy="1108277"/>
          </a:xfrm>
        </p:spPr>
        <p:txBody>
          <a:bodyPr>
            <a:normAutofit/>
          </a:bodyPr>
          <a:lstStyle/>
          <a:p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75457E-70B2-45D3-C758-C529800ADEF3}"/>
              </a:ext>
            </a:extLst>
          </p:cNvPr>
          <p:cNvGrpSpPr/>
          <p:nvPr/>
        </p:nvGrpSpPr>
        <p:grpSpPr>
          <a:xfrm>
            <a:off x="-141732" y="-65315"/>
            <a:ext cx="3487075" cy="6988629"/>
            <a:chOff x="-3506531" y="-128388"/>
            <a:chExt cx="3487075" cy="69886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930D59-6AC3-7838-9C5C-DC1AA7AD30B6}"/>
                </a:ext>
              </a:extLst>
            </p:cNvPr>
            <p:cNvSpPr/>
            <p:nvPr/>
          </p:nvSpPr>
          <p:spPr>
            <a:xfrm>
              <a:off x="-3506531" y="-128388"/>
              <a:ext cx="3487075" cy="698862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hlinkClick r:id="rId2" action="ppaction://hlinksldjump"/>
              <a:extLst>
                <a:ext uri="{FF2B5EF4-FFF2-40B4-BE49-F238E27FC236}">
                  <a16:creationId xmlns:a16="http://schemas.microsoft.com/office/drawing/2014/main" id="{657C38C4-36A9-B263-C377-72779A9D996D}"/>
                </a:ext>
              </a:extLst>
            </p:cNvPr>
            <p:cNvSpPr/>
            <p:nvPr/>
          </p:nvSpPr>
          <p:spPr>
            <a:xfrm>
              <a:off x="-3198962" y="1733511"/>
              <a:ext cx="2790813" cy="6051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67886"/>
                  </a:solidFill>
                  <a:latin typeface="Times New Roman"/>
                  <a:cs typeface="Times New Roman"/>
                  <a:hlinkClick r:id="rId3" action="ppaction://hlinksldjump"/>
                </a:rPr>
                <a:t>LITERATURE SURVEY</a:t>
              </a:r>
              <a:endParaRPr lang="en-US" dirty="0">
                <a:solidFill>
                  <a:srgbClr val="467886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BDE321F-9864-9019-B70F-10677A4C6ACC}"/>
                </a:ext>
              </a:extLst>
            </p:cNvPr>
            <p:cNvSpPr/>
            <p:nvPr/>
          </p:nvSpPr>
          <p:spPr>
            <a:xfrm>
              <a:off x="-3198962" y="2629981"/>
              <a:ext cx="2790813" cy="6051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 dirty="0">
                  <a:latin typeface="Times New Roman"/>
                  <a:cs typeface="Times New Roman"/>
                  <a:hlinkClick r:id="rId4" action="ppaction://hlinksldjump"/>
                </a:rPr>
                <a:t>ARCHITECTURE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7" name="Rectangle: Rounded Corners 6">
              <a:hlinkClick r:id="rId5" action="ppaction://hlinksldjump"/>
              <a:extLst>
                <a:ext uri="{FF2B5EF4-FFF2-40B4-BE49-F238E27FC236}">
                  <a16:creationId xmlns:a16="http://schemas.microsoft.com/office/drawing/2014/main" id="{A8E6BB98-7377-8AD5-16F0-547EB260D729}"/>
                </a:ext>
              </a:extLst>
            </p:cNvPr>
            <p:cNvSpPr/>
            <p:nvPr/>
          </p:nvSpPr>
          <p:spPr>
            <a:xfrm>
              <a:off x="-3198962" y="4445333"/>
              <a:ext cx="2790813" cy="6051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 dirty="0">
                  <a:latin typeface="Times New Roman"/>
                  <a:cs typeface="Times New Roman"/>
                  <a:hlinkClick r:id="rId5" action="ppaction://hlinksldjump"/>
                </a:rPr>
                <a:t>OUTPUT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8" name="Rectangle: Rounded Corners 7">
              <a:hlinkClick r:id="rId6" action="ppaction://hlinksldjump" highlightClick="1"/>
              <a:extLst>
                <a:ext uri="{FF2B5EF4-FFF2-40B4-BE49-F238E27FC236}">
                  <a16:creationId xmlns:a16="http://schemas.microsoft.com/office/drawing/2014/main" id="{18AA1626-9B14-A89E-A270-E7F1917B9526}"/>
                </a:ext>
              </a:extLst>
            </p:cNvPr>
            <p:cNvSpPr/>
            <p:nvPr/>
          </p:nvSpPr>
          <p:spPr>
            <a:xfrm>
              <a:off x="-3198962" y="3515245"/>
              <a:ext cx="2790813" cy="6051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 dirty="0">
                  <a:latin typeface="Times New Roman"/>
                  <a:cs typeface="Times New Roman"/>
                  <a:hlinkClick r:id="rId6" action="ppaction://hlinksldjump"/>
                </a:rPr>
                <a:t>RELEVANCE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B369C3D-0124-2A0C-26C5-451BE7A07B0E}"/>
                </a:ext>
              </a:extLst>
            </p:cNvPr>
            <p:cNvSpPr/>
            <p:nvPr/>
          </p:nvSpPr>
          <p:spPr>
            <a:xfrm>
              <a:off x="-3198962" y="910766"/>
              <a:ext cx="2790813" cy="6051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Times New Roman"/>
                  <a:cs typeface="Times New Roman"/>
                  <a:hlinkClick r:id="rId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OBJECTIVE</a:t>
              </a:r>
              <a:endParaRPr lang="en-US" sz="2400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DA97A2AF-22CB-6A7C-E159-B5463FB9F69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015362" y="2743628"/>
            <a:ext cx="6399509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safe reliable medical QA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 vector and knowledge graph retrieval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reasoning with agent-based planning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explainable trustworthy AI interactions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medical professionals and common users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E8AD966-C6CD-6779-F7C4-DEF4CB25E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CD6A0A-0DF7-DC22-600D-755B43009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BCDC-DEB3-321E-350E-E7699499F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912" y="1293409"/>
            <a:ext cx="6431902" cy="1108277"/>
          </a:xfrm>
        </p:spPr>
        <p:txBody>
          <a:bodyPr>
            <a:normAutofit fontScale="90000"/>
          </a:bodyPr>
          <a:lstStyle/>
          <a:p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5F1917-4DF3-32C1-8EED-16CD111CD128}"/>
              </a:ext>
            </a:extLst>
          </p:cNvPr>
          <p:cNvGrpSpPr/>
          <p:nvPr/>
        </p:nvGrpSpPr>
        <p:grpSpPr>
          <a:xfrm>
            <a:off x="-86134" y="-65315"/>
            <a:ext cx="3487075" cy="6988629"/>
            <a:chOff x="-3506531" y="-128388"/>
            <a:chExt cx="3487075" cy="69886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A1D731-65B1-B3F4-4E03-AF336B14AD78}"/>
                </a:ext>
              </a:extLst>
            </p:cNvPr>
            <p:cNvSpPr/>
            <p:nvPr/>
          </p:nvSpPr>
          <p:spPr>
            <a:xfrm>
              <a:off x="-3506531" y="-128388"/>
              <a:ext cx="3487075" cy="698862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E561ED5-A521-0493-A052-93C2FFAE4ACD}"/>
                </a:ext>
              </a:extLst>
            </p:cNvPr>
            <p:cNvSpPr/>
            <p:nvPr/>
          </p:nvSpPr>
          <p:spPr>
            <a:xfrm>
              <a:off x="-3198963" y="980368"/>
              <a:ext cx="2790813" cy="6051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467886"/>
                  </a:solidFill>
                  <a:latin typeface="Times New Roman"/>
                  <a:cs typeface="Times New Roman"/>
                  <a:hlinkClick r:id="rId2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OBJECTIVE</a:t>
              </a:r>
              <a:endParaRPr lang="en-US" sz="2400" dirty="0">
                <a:solidFill>
                  <a:srgbClr val="467886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4323A72-48AC-C15D-A34C-03EDCB5FA7F6}"/>
                </a:ext>
              </a:extLst>
            </p:cNvPr>
            <p:cNvSpPr/>
            <p:nvPr/>
          </p:nvSpPr>
          <p:spPr>
            <a:xfrm>
              <a:off x="-3198962" y="2629981"/>
              <a:ext cx="2790813" cy="6051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 dirty="0">
                  <a:latin typeface="Times New Roman"/>
                  <a:cs typeface="Times New Roman"/>
                  <a:hlinkClick r:id="rId3" action="ppaction://hlinksldjump"/>
                </a:rPr>
                <a:t>ARCHITECTURE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7" name="Rectangle: Rounded Corners 6">
              <a:hlinkClick r:id="rId4" action="ppaction://hlinksldjump"/>
              <a:extLst>
                <a:ext uri="{FF2B5EF4-FFF2-40B4-BE49-F238E27FC236}">
                  <a16:creationId xmlns:a16="http://schemas.microsoft.com/office/drawing/2014/main" id="{3570A833-A29B-38C5-E3E3-51BF6102F8E4}"/>
                </a:ext>
              </a:extLst>
            </p:cNvPr>
            <p:cNvSpPr/>
            <p:nvPr/>
          </p:nvSpPr>
          <p:spPr>
            <a:xfrm>
              <a:off x="-3198962" y="4445333"/>
              <a:ext cx="2790813" cy="6051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 dirty="0">
                  <a:latin typeface="Times New Roman"/>
                  <a:cs typeface="Times New Roman"/>
                  <a:hlinkClick r:id="rId4" action="ppaction://hlinksldjump"/>
                </a:rPr>
                <a:t>OUTPUT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8" name="Rectangle: Rounded Corners 7">
              <a:hlinkClick r:id="rId5" action="ppaction://hlinksldjump" highlightClick="1"/>
              <a:extLst>
                <a:ext uri="{FF2B5EF4-FFF2-40B4-BE49-F238E27FC236}">
                  <a16:creationId xmlns:a16="http://schemas.microsoft.com/office/drawing/2014/main" id="{AEE2563A-61E7-CC00-9B0C-3E65A9B0FEF0}"/>
                </a:ext>
              </a:extLst>
            </p:cNvPr>
            <p:cNvSpPr/>
            <p:nvPr/>
          </p:nvSpPr>
          <p:spPr>
            <a:xfrm>
              <a:off x="-3198962" y="3515245"/>
              <a:ext cx="2790813" cy="6051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 dirty="0">
                  <a:latin typeface="Times New Roman"/>
                  <a:cs typeface="Times New Roman"/>
                  <a:hlinkClick r:id="rId5" action="ppaction://hlinksldjump"/>
                </a:rPr>
                <a:t>RELEVANCE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1467474C-1858-3FF8-8E0D-6221FBA5CA6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824913" y="2307803"/>
            <a:ext cx="743027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b="1" dirty="0"/>
              <a:t>Empowering LLMs by Hybrid Retrieval-Augmented Generation for Domain-Centric Q&amp;A in Smart Manufacturing</a:t>
            </a:r>
            <a:br>
              <a:rPr lang="en-IN" dirty="0"/>
            </a:br>
            <a:r>
              <a:rPr lang="en-IN" b="1" dirty="0"/>
              <a:t>Authors:</a:t>
            </a:r>
            <a:r>
              <a:rPr lang="en-IN" dirty="0"/>
              <a:t> Yuwei Wan, </a:t>
            </a:r>
            <a:r>
              <a:rPr lang="en-IN" dirty="0" err="1"/>
              <a:t>Zheyuan</a:t>
            </a:r>
            <a:r>
              <a:rPr lang="en-IN" dirty="0"/>
              <a:t> Chen, Ying Liu, Chong Chen, Michael </a:t>
            </a:r>
            <a:r>
              <a:rPr lang="en-IN" dirty="0" err="1"/>
              <a:t>Packianather</a:t>
            </a:r>
            <a:r>
              <a:rPr lang="en-IN" dirty="0"/>
              <a:t> (2024)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b="1" dirty="0"/>
              <a:t>Advantages: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Combines vector and knowledge-graph retrieval.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Improves domain accuracy and factual grounding.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Disadvantages: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Complex multi-layer hybrid design.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High computational cost for retrieval.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IN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80F5435-B647-E0F2-0DC7-33D4BD71B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: Rounded Corners 10">
            <a:hlinkClick r:id="rId6" action="ppaction://hlinksldjump"/>
            <a:extLst>
              <a:ext uri="{FF2B5EF4-FFF2-40B4-BE49-F238E27FC236}">
                <a16:creationId xmlns:a16="http://schemas.microsoft.com/office/drawing/2014/main" id="{C37FFFC9-FB95-ACB3-7274-7E18ED00A87E}"/>
              </a:ext>
            </a:extLst>
          </p:cNvPr>
          <p:cNvSpPr/>
          <p:nvPr/>
        </p:nvSpPr>
        <p:spPr>
          <a:xfrm>
            <a:off x="221433" y="1902216"/>
            <a:ext cx="2790813" cy="6051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LITERATURE SURVEY</a:t>
            </a: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373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3351E8-69D5-9425-1571-BBCD74F5B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3B86-FEC9-3BA8-A285-002F09509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912" y="1293409"/>
            <a:ext cx="6431902" cy="1108277"/>
          </a:xfrm>
        </p:spPr>
        <p:txBody>
          <a:bodyPr>
            <a:normAutofit fontScale="90000"/>
          </a:bodyPr>
          <a:lstStyle/>
          <a:p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2E13AB-A6A5-3473-8D64-A0E4785B5235}"/>
              </a:ext>
            </a:extLst>
          </p:cNvPr>
          <p:cNvGrpSpPr/>
          <p:nvPr/>
        </p:nvGrpSpPr>
        <p:grpSpPr>
          <a:xfrm>
            <a:off x="-86134" y="-65315"/>
            <a:ext cx="3487075" cy="6988629"/>
            <a:chOff x="-3506531" y="-128388"/>
            <a:chExt cx="3487075" cy="69886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2C27CD-09FD-84E4-2697-F6FB93305C6F}"/>
                </a:ext>
              </a:extLst>
            </p:cNvPr>
            <p:cNvSpPr/>
            <p:nvPr/>
          </p:nvSpPr>
          <p:spPr>
            <a:xfrm>
              <a:off x="-3506531" y="-128388"/>
              <a:ext cx="3487075" cy="698862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1C8BD98-9BF1-E28A-79DF-D53FF28992B6}"/>
                </a:ext>
              </a:extLst>
            </p:cNvPr>
            <p:cNvSpPr/>
            <p:nvPr/>
          </p:nvSpPr>
          <p:spPr>
            <a:xfrm>
              <a:off x="-3198963" y="980368"/>
              <a:ext cx="2790813" cy="6051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467886"/>
                  </a:solidFill>
                  <a:latin typeface="Times New Roman"/>
                  <a:cs typeface="Times New Roman"/>
                  <a:hlinkClick r:id="rId2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OBJECTIVE</a:t>
              </a:r>
              <a:endParaRPr lang="en-US" sz="2400" dirty="0">
                <a:solidFill>
                  <a:srgbClr val="467886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3E09D9E-37A8-9A92-C855-3DCD8E87C789}"/>
                </a:ext>
              </a:extLst>
            </p:cNvPr>
            <p:cNvSpPr/>
            <p:nvPr/>
          </p:nvSpPr>
          <p:spPr>
            <a:xfrm>
              <a:off x="-3198962" y="2629981"/>
              <a:ext cx="2790813" cy="6051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 dirty="0">
                  <a:latin typeface="Times New Roman"/>
                  <a:cs typeface="Times New Roman"/>
                  <a:hlinkClick r:id="rId3" action="ppaction://hlinksldjump"/>
                </a:rPr>
                <a:t>ARCHITECTURE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7" name="Rectangle: Rounded Corners 6">
              <a:hlinkClick r:id="rId4" action="ppaction://hlinksldjump"/>
              <a:extLst>
                <a:ext uri="{FF2B5EF4-FFF2-40B4-BE49-F238E27FC236}">
                  <a16:creationId xmlns:a16="http://schemas.microsoft.com/office/drawing/2014/main" id="{68EF037F-B225-1339-7AC9-AF97A2FAFD8F}"/>
                </a:ext>
              </a:extLst>
            </p:cNvPr>
            <p:cNvSpPr/>
            <p:nvPr/>
          </p:nvSpPr>
          <p:spPr>
            <a:xfrm>
              <a:off x="-3198962" y="4445333"/>
              <a:ext cx="2790813" cy="6051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 dirty="0">
                  <a:latin typeface="Times New Roman"/>
                  <a:cs typeface="Times New Roman"/>
                  <a:hlinkClick r:id="rId4" action="ppaction://hlinksldjump"/>
                </a:rPr>
                <a:t>OUTPUT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8" name="Rectangle: Rounded Corners 7">
              <a:hlinkClick r:id="rId5" action="ppaction://hlinksldjump" highlightClick="1"/>
              <a:extLst>
                <a:ext uri="{FF2B5EF4-FFF2-40B4-BE49-F238E27FC236}">
                  <a16:creationId xmlns:a16="http://schemas.microsoft.com/office/drawing/2014/main" id="{94680CAF-5107-E118-6995-4FE425FF0ED3}"/>
                </a:ext>
              </a:extLst>
            </p:cNvPr>
            <p:cNvSpPr/>
            <p:nvPr/>
          </p:nvSpPr>
          <p:spPr>
            <a:xfrm>
              <a:off x="-3198962" y="3515245"/>
              <a:ext cx="2790813" cy="6051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 dirty="0">
                  <a:latin typeface="Times New Roman"/>
                  <a:cs typeface="Times New Roman"/>
                  <a:hlinkClick r:id="rId5" action="ppaction://hlinksldjump"/>
                </a:rPr>
                <a:t>RELEVANCE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2C204453-C3AC-3132-56CA-4D7A8F115D9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845233" y="2278576"/>
            <a:ext cx="7430278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Retrieval-Augmented Generation for Knowledge-Intensive NLP Tasks</a:t>
            </a:r>
            <a:br>
              <a:rPr lang="en-US" dirty="0"/>
            </a:br>
            <a:r>
              <a:rPr lang="en-US" b="1" dirty="0"/>
              <a:t>Authors:</a:t>
            </a:r>
            <a:r>
              <a:rPr lang="en-US" dirty="0"/>
              <a:t> Patrick Lewis et al., Facebook AI Research (</a:t>
            </a:r>
            <a:r>
              <a:rPr lang="en-US" dirty="0" err="1"/>
              <a:t>NeurIPS</a:t>
            </a:r>
            <a:r>
              <a:rPr lang="en-US" dirty="0"/>
              <a:t>, 2020)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b="1" dirty="0"/>
              <a:t>Advantages: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Improves factual accuracy and reliability.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Reduces hallucinations in LLM answers.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b="1" dirty="0"/>
              <a:t>Disadvantages: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Dependent on retrieval quality.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High computational cost.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A9F9515-6E73-0A6E-CB40-C84550C88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: Rounded Corners 10">
            <a:hlinkClick r:id="rId6" action="ppaction://hlinksldjump"/>
            <a:extLst>
              <a:ext uri="{FF2B5EF4-FFF2-40B4-BE49-F238E27FC236}">
                <a16:creationId xmlns:a16="http://schemas.microsoft.com/office/drawing/2014/main" id="{5E2FDD0C-9AB4-1309-5CF8-B7C9DE714D9D}"/>
              </a:ext>
            </a:extLst>
          </p:cNvPr>
          <p:cNvSpPr/>
          <p:nvPr/>
        </p:nvSpPr>
        <p:spPr>
          <a:xfrm>
            <a:off x="221433" y="1902216"/>
            <a:ext cx="2790813" cy="6051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LITERATURE SURVEY</a:t>
            </a: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895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CC7A52-8B3C-A49B-A206-0B85FE581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4295-9467-7742-E6AA-AB7EEED2D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912" y="1293409"/>
            <a:ext cx="6431902" cy="1108277"/>
          </a:xfrm>
        </p:spPr>
        <p:txBody>
          <a:bodyPr>
            <a:normAutofit fontScale="90000"/>
          </a:bodyPr>
          <a:lstStyle/>
          <a:p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8920D0-2D47-2AE9-F1C5-A223385805AC}"/>
              </a:ext>
            </a:extLst>
          </p:cNvPr>
          <p:cNvGrpSpPr/>
          <p:nvPr/>
        </p:nvGrpSpPr>
        <p:grpSpPr>
          <a:xfrm>
            <a:off x="-86134" y="-65315"/>
            <a:ext cx="3487075" cy="6988629"/>
            <a:chOff x="-3506531" y="-128388"/>
            <a:chExt cx="3487075" cy="69886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70B6058-84F4-FA16-A739-CD886AB3F69C}"/>
                </a:ext>
              </a:extLst>
            </p:cNvPr>
            <p:cNvSpPr/>
            <p:nvPr/>
          </p:nvSpPr>
          <p:spPr>
            <a:xfrm>
              <a:off x="-3506531" y="-128388"/>
              <a:ext cx="3487075" cy="698862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726A42C-7B57-D2E9-EF66-D912AC3B2893}"/>
                </a:ext>
              </a:extLst>
            </p:cNvPr>
            <p:cNvSpPr/>
            <p:nvPr/>
          </p:nvSpPr>
          <p:spPr>
            <a:xfrm>
              <a:off x="-3198963" y="980368"/>
              <a:ext cx="2790813" cy="6051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467886"/>
                  </a:solidFill>
                  <a:latin typeface="Times New Roman"/>
                  <a:cs typeface="Times New Roman"/>
                  <a:hlinkClick r:id="rId2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OBJECTIVE</a:t>
              </a:r>
              <a:endParaRPr lang="en-US" sz="2400" dirty="0">
                <a:solidFill>
                  <a:srgbClr val="467886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4D87761-D80E-E3AF-6602-D9F0F1F9B2F6}"/>
                </a:ext>
              </a:extLst>
            </p:cNvPr>
            <p:cNvSpPr/>
            <p:nvPr/>
          </p:nvSpPr>
          <p:spPr>
            <a:xfrm>
              <a:off x="-3198962" y="2629981"/>
              <a:ext cx="2790813" cy="6051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 dirty="0">
                  <a:latin typeface="Times New Roman"/>
                  <a:cs typeface="Times New Roman"/>
                  <a:hlinkClick r:id="rId3" action="ppaction://hlinksldjump"/>
                </a:rPr>
                <a:t>ARCHITECTURE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7" name="Rectangle: Rounded Corners 6">
              <a:hlinkClick r:id="rId4" action="ppaction://hlinksldjump"/>
              <a:extLst>
                <a:ext uri="{FF2B5EF4-FFF2-40B4-BE49-F238E27FC236}">
                  <a16:creationId xmlns:a16="http://schemas.microsoft.com/office/drawing/2014/main" id="{A0416EC4-9F89-70D6-0775-E6C5D17F427E}"/>
                </a:ext>
              </a:extLst>
            </p:cNvPr>
            <p:cNvSpPr/>
            <p:nvPr/>
          </p:nvSpPr>
          <p:spPr>
            <a:xfrm>
              <a:off x="-3198962" y="4445333"/>
              <a:ext cx="2790813" cy="6051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 dirty="0">
                  <a:latin typeface="Times New Roman"/>
                  <a:cs typeface="Times New Roman"/>
                  <a:hlinkClick r:id="rId4" action="ppaction://hlinksldjump"/>
                </a:rPr>
                <a:t>OUTPUT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8" name="Rectangle: Rounded Corners 7">
              <a:hlinkClick r:id="rId5" action="ppaction://hlinksldjump" highlightClick="1"/>
              <a:extLst>
                <a:ext uri="{FF2B5EF4-FFF2-40B4-BE49-F238E27FC236}">
                  <a16:creationId xmlns:a16="http://schemas.microsoft.com/office/drawing/2014/main" id="{6AA9F494-A9A8-D7D4-1EDE-D08032EE695E}"/>
                </a:ext>
              </a:extLst>
            </p:cNvPr>
            <p:cNvSpPr/>
            <p:nvPr/>
          </p:nvSpPr>
          <p:spPr>
            <a:xfrm>
              <a:off x="-3198962" y="3515245"/>
              <a:ext cx="2790813" cy="6051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 dirty="0">
                  <a:latin typeface="Times New Roman"/>
                  <a:cs typeface="Times New Roman"/>
                  <a:hlinkClick r:id="rId5" action="ppaction://hlinksldjump"/>
                </a:rPr>
                <a:t>RELEVANCE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BC42DA5F-98AA-26C3-6077-23D7D812768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845233" y="2524797"/>
            <a:ext cx="743027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err="1"/>
              <a:t>MedKG</a:t>
            </a:r>
            <a:r>
              <a:rPr lang="en-US" b="1" dirty="0"/>
              <a:t>: A Comprehensive Biomedical Knowledge Graph</a:t>
            </a:r>
            <a:br>
              <a:rPr lang="en-US" dirty="0"/>
            </a:br>
            <a:r>
              <a:rPr lang="en-US" b="1" dirty="0"/>
              <a:t>Authors:</a:t>
            </a:r>
            <a:r>
              <a:rPr lang="en-US" dirty="0"/>
              <a:t> </a:t>
            </a:r>
            <a:r>
              <a:rPr lang="en-US" i="1" dirty="0"/>
              <a:t>Xu et al., BMC Bioinformatics (2022) </a:t>
            </a:r>
            <a:r>
              <a:rPr lang="en-IN" b="1" dirty="0"/>
              <a:t>Advantages: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Enables structured biomedical reasoning. 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Reduces ambiguity in retrieval.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b="1" dirty="0"/>
              <a:t>Disadvantages: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Needs frequent updates. 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Complex multi-source integration.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BB23A58-F117-3969-DB0E-36D52CEE6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: Rounded Corners 10">
            <a:hlinkClick r:id="rId6" action="ppaction://hlinksldjump"/>
            <a:extLst>
              <a:ext uri="{FF2B5EF4-FFF2-40B4-BE49-F238E27FC236}">
                <a16:creationId xmlns:a16="http://schemas.microsoft.com/office/drawing/2014/main" id="{92BA86C3-A16B-4E46-EC0B-D817A75A28C8}"/>
              </a:ext>
            </a:extLst>
          </p:cNvPr>
          <p:cNvSpPr/>
          <p:nvPr/>
        </p:nvSpPr>
        <p:spPr>
          <a:xfrm>
            <a:off x="221433" y="1902216"/>
            <a:ext cx="2790813" cy="6051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LITERATURE SURVEY</a:t>
            </a: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913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64519C-AEC2-04BA-96ED-5A4957704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CB1E-F9E8-E78D-7D22-481353545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1252" y="938428"/>
            <a:ext cx="9942794" cy="1427910"/>
          </a:xfrm>
        </p:spPr>
        <p:txBody>
          <a:bodyPr>
            <a:normAutofit/>
          </a:bodyPr>
          <a:lstStyle/>
          <a:p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ARCHITECTURE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38122BB-5DC0-DFFB-EF5B-1D4F8DE52D62}"/>
              </a:ext>
            </a:extLst>
          </p:cNvPr>
          <p:cNvGrpSpPr/>
          <p:nvPr/>
        </p:nvGrpSpPr>
        <p:grpSpPr>
          <a:xfrm>
            <a:off x="-87130" y="-100663"/>
            <a:ext cx="3487075" cy="6988629"/>
            <a:chOff x="-3506531" y="-128388"/>
            <a:chExt cx="3487075" cy="69886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4BF7E57-801D-131E-9FEE-D580BF76535F}"/>
                </a:ext>
              </a:extLst>
            </p:cNvPr>
            <p:cNvSpPr/>
            <p:nvPr/>
          </p:nvSpPr>
          <p:spPr>
            <a:xfrm>
              <a:off x="-3506531" y="-128388"/>
              <a:ext cx="3487075" cy="698862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4720481-D2A1-AAD9-7521-5DC100132ED1}"/>
                </a:ext>
              </a:extLst>
            </p:cNvPr>
            <p:cNvSpPr/>
            <p:nvPr/>
          </p:nvSpPr>
          <p:spPr>
            <a:xfrm>
              <a:off x="-3198963" y="788359"/>
              <a:ext cx="2790813" cy="6051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imes New Roman"/>
                  <a:cs typeface="Times New Roman"/>
                  <a:hlinkClick r:id="rId2" action="ppaction://hlinksldjump"/>
                </a:rPr>
                <a:t>OBJECTIVE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5304F8C-5658-768E-0D84-7A6A74BE530E}"/>
                </a:ext>
              </a:extLst>
            </p:cNvPr>
            <p:cNvSpPr/>
            <p:nvPr/>
          </p:nvSpPr>
          <p:spPr>
            <a:xfrm>
              <a:off x="-3198962" y="2629981"/>
              <a:ext cx="2790813" cy="6051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Times New Roman"/>
                  <a:cs typeface="Times New Roman"/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ARCHITECTURE</a:t>
              </a:r>
              <a:endParaRPr lang="en-US" sz="2400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" name="Rectangle: Rounded Corners 6">
              <a:hlinkClick r:id="rId4" action="ppaction://hlinksldjump"/>
              <a:extLst>
                <a:ext uri="{FF2B5EF4-FFF2-40B4-BE49-F238E27FC236}">
                  <a16:creationId xmlns:a16="http://schemas.microsoft.com/office/drawing/2014/main" id="{A697B084-295F-BF2B-86A2-95DBC5B909A0}"/>
                </a:ext>
              </a:extLst>
            </p:cNvPr>
            <p:cNvSpPr/>
            <p:nvPr/>
          </p:nvSpPr>
          <p:spPr>
            <a:xfrm>
              <a:off x="-3198962" y="4445333"/>
              <a:ext cx="2790813" cy="6051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 dirty="0">
                  <a:latin typeface="Times New Roman"/>
                  <a:cs typeface="Times New Roman"/>
                  <a:hlinkClick r:id="rId4" action="ppaction://hlinksldjump"/>
                </a:rPr>
                <a:t>OUTPUT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066AF93-FCC2-92D1-C4CE-CB36A7A40B3E}"/>
                </a:ext>
              </a:extLst>
            </p:cNvPr>
            <p:cNvSpPr/>
            <p:nvPr/>
          </p:nvSpPr>
          <p:spPr>
            <a:xfrm>
              <a:off x="-3198962" y="3515245"/>
              <a:ext cx="2790813" cy="6051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 dirty="0">
                  <a:latin typeface="Times New Roman"/>
                  <a:cs typeface="Times New Roman"/>
                  <a:hlinkClick r:id="rId5" action="ppaction://hlinksldjump"/>
                </a:rPr>
                <a:t>RELEVANCE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E064E235-CFE9-8829-FC4A-5B51E39CEB1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-864637" y="6929954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00E49BD-DB3B-58AE-CB10-FC50E5861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2216886-62BD-5428-0950-CC9B6952A0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731" y="2873424"/>
            <a:ext cx="8553061" cy="1753727"/>
          </a:xfrm>
          <a:prstGeom prst="rect">
            <a:avLst/>
          </a:prstGeom>
        </p:spPr>
      </p:pic>
      <p:sp>
        <p:nvSpPr>
          <p:cNvPr id="18" name="Rectangle: Rounded Corners 17">
            <a:hlinkClick r:id="rId7" action="ppaction://hlinksldjump"/>
            <a:extLst>
              <a:ext uri="{FF2B5EF4-FFF2-40B4-BE49-F238E27FC236}">
                <a16:creationId xmlns:a16="http://schemas.microsoft.com/office/drawing/2014/main" id="{211470B5-CF7C-7136-41DD-59BC911F8873}"/>
              </a:ext>
            </a:extLst>
          </p:cNvPr>
          <p:cNvSpPr/>
          <p:nvPr/>
        </p:nvSpPr>
        <p:spPr>
          <a:xfrm>
            <a:off x="220437" y="1779840"/>
            <a:ext cx="2790813" cy="6051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67886"/>
                </a:solidFill>
                <a:latin typeface="Times New Roman"/>
                <a:cs typeface="Times New Roman"/>
                <a:hlinkClick r:id="rId8" action="ppaction://hlinksldjump"/>
              </a:rPr>
              <a:t>LITERATURE SURVEY</a:t>
            </a:r>
            <a:endParaRPr lang="en-US" dirty="0">
              <a:solidFill>
                <a:srgbClr val="467886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547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A07448-51B2-6BB2-E3E6-135BC70C7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CFD0-3710-EDF0-A456-853E826AC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5951" y="1358724"/>
            <a:ext cx="5050971" cy="1108277"/>
          </a:xfrm>
        </p:spPr>
        <p:txBody>
          <a:bodyPr>
            <a:normAutofit/>
          </a:bodyPr>
          <a:lstStyle/>
          <a:p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FFBCBA-9207-230B-97D3-6FCABCE1A775}"/>
              </a:ext>
            </a:extLst>
          </p:cNvPr>
          <p:cNvGrpSpPr/>
          <p:nvPr/>
        </p:nvGrpSpPr>
        <p:grpSpPr>
          <a:xfrm>
            <a:off x="0" y="0"/>
            <a:ext cx="3487075" cy="6988629"/>
            <a:chOff x="-3506531" y="-128388"/>
            <a:chExt cx="3487075" cy="69886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DDAF02-52E0-2D0F-B120-D3C9C5695B54}"/>
                </a:ext>
              </a:extLst>
            </p:cNvPr>
            <p:cNvSpPr/>
            <p:nvPr/>
          </p:nvSpPr>
          <p:spPr>
            <a:xfrm>
              <a:off x="-3506531" y="-128388"/>
              <a:ext cx="3487075" cy="698862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5913628-6FCA-E455-8B84-1EA229336EE6}"/>
                </a:ext>
              </a:extLst>
            </p:cNvPr>
            <p:cNvSpPr/>
            <p:nvPr/>
          </p:nvSpPr>
          <p:spPr>
            <a:xfrm>
              <a:off x="-3198964" y="1076699"/>
              <a:ext cx="2790813" cy="6051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imes New Roman"/>
                  <a:cs typeface="Times New Roman"/>
                  <a:hlinkClick r:id="rId2" action="ppaction://hlinksldjump"/>
                </a:rPr>
                <a:t>OBJECTIVE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3AA993D-D47C-3F17-8443-CEA4729B9B01}"/>
                </a:ext>
              </a:extLst>
            </p:cNvPr>
            <p:cNvSpPr/>
            <p:nvPr/>
          </p:nvSpPr>
          <p:spPr>
            <a:xfrm>
              <a:off x="-3198962" y="2629981"/>
              <a:ext cx="2790813" cy="6051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 dirty="0">
                  <a:latin typeface="Times New Roman"/>
                  <a:cs typeface="Times New Roman"/>
                  <a:hlinkClick r:id="rId3" action="ppaction://hlinksldjump"/>
                </a:rPr>
                <a:t>ARCHITECTURE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7" name="Rectangle: Rounded Corners 6">
              <a:hlinkClick r:id="rId4" action="ppaction://hlinksldjump"/>
              <a:extLst>
                <a:ext uri="{FF2B5EF4-FFF2-40B4-BE49-F238E27FC236}">
                  <a16:creationId xmlns:a16="http://schemas.microsoft.com/office/drawing/2014/main" id="{262E9F79-0D1B-CAA8-0E48-AD575ED83F00}"/>
                </a:ext>
              </a:extLst>
            </p:cNvPr>
            <p:cNvSpPr/>
            <p:nvPr/>
          </p:nvSpPr>
          <p:spPr>
            <a:xfrm>
              <a:off x="-3198962" y="4445333"/>
              <a:ext cx="2790813" cy="6051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 dirty="0">
                  <a:latin typeface="Times New Roman"/>
                  <a:cs typeface="Times New Roman"/>
                  <a:hlinkClick r:id="rId4" action="ppaction://hlinksldjump"/>
                </a:rPr>
                <a:t>OUTPUT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8" name="Rectangle: Rounded Corners 7">
              <a:hlinkClick r:id="rId5" action="ppaction://hlinksldjump"/>
              <a:extLst>
                <a:ext uri="{FF2B5EF4-FFF2-40B4-BE49-F238E27FC236}">
                  <a16:creationId xmlns:a16="http://schemas.microsoft.com/office/drawing/2014/main" id="{FF7C1E94-AB86-2696-1549-3CD9AF1CEF9C}"/>
                </a:ext>
              </a:extLst>
            </p:cNvPr>
            <p:cNvSpPr/>
            <p:nvPr/>
          </p:nvSpPr>
          <p:spPr>
            <a:xfrm>
              <a:off x="-3198962" y="3515245"/>
              <a:ext cx="2790813" cy="6051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Times New Roman"/>
                  <a:cs typeface="Times New Roman"/>
                  <a:hlinkClick r:id="rId5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RELEVANCE</a:t>
              </a:r>
              <a:endParaRPr lang="en-US" sz="2400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215D4818-29EE-9E24-8505-1CA203A52ED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000500" y="2559790"/>
            <a:ext cx="7747634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 hallucination issues in healthcare AI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accurate evidence backed information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patient and clinician decision making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Bridges knowledge gaps in medical communication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trust in AI medical tools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future intelligent healthcare systems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8B18D2A-3EE8-8BB6-8DA4-70BEE609A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: Rounded Corners 10">
            <a:hlinkClick r:id="rId6" action="ppaction://hlinksldjump"/>
            <a:extLst>
              <a:ext uri="{FF2B5EF4-FFF2-40B4-BE49-F238E27FC236}">
                <a16:creationId xmlns:a16="http://schemas.microsoft.com/office/drawing/2014/main" id="{5CECB453-52D8-D5B2-7044-48D6E9615AA0}"/>
              </a:ext>
            </a:extLst>
          </p:cNvPr>
          <p:cNvSpPr/>
          <p:nvPr/>
        </p:nvSpPr>
        <p:spPr>
          <a:xfrm>
            <a:off x="307567" y="1981728"/>
            <a:ext cx="2790813" cy="6051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rgbClr val="467886"/>
                </a:solidFill>
                <a:latin typeface="Times New Roman"/>
                <a:cs typeface="Times New Roman"/>
              </a:rPr>
              <a:t>LITERATURE </a:t>
            </a:r>
            <a:r>
              <a:rPr lang="en-US" u="sng" dirty="0">
                <a:solidFill>
                  <a:srgbClr val="467886"/>
                </a:solidFill>
                <a:latin typeface="Times New Roman"/>
                <a:cs typeface="Times New Roman"/>
                <a:hlinkClick r:id="rId7" action="ppaction://hlinksldjump"/>
              </a:rPr>
              <a:t>SURVEY</a:t>
            </a:r>
            <a:endParaRPr lang="en-US" u="sng" dirty="0">
              <a:solidFill>
                <a:srgbClr val="467886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119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C0AE96-B9E6-F997-6313-57B1091AA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2FCD-51C5-37B1-A45E-E6DDFD30C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8382" y="1369930"/>
            <a:ext cx="8115300" cy="1108277"/>
          </a:xfrm>
        </p:spPr>
        <p:txBody>
          <a:bodyPr>
            <a:noAutofit/>
          </a:bodyPr>
          <a:lstStyle/>
          <a:p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47990B-32E1-EB78-34B7-3B2EDF9A3776}"/>
              </a:ext>
            </a:extLst>
          </p:cNvPr>
          <p:cNvGrpSpPr/>
          <p:nvPr/>
        </p:nvGrpSpPr>
        <p:grpSpPr>
          <a:xfrm>
            <a:off x="0" y="0"/>
            <a:ext cx="3487075" cy="6988629"/>
            <a:chOff x="-3506531" y="-128388"/>
            <a:chExt cx="3487075" cy="69886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20774ED-C7C2-7B64-C1AE-5406284B3FB1}"/>
                </a:ext>
              </a:extLst>
            </p:cNvPr>
            <p:cNvSpPr/>
            <p:nvPr/>
          </p:nvSpPr>
          <p:spPr>
            <a:xfrm>
              <a:off x="-3506531" y="-128388"/>
              <a:ext cx="3487075" cy="698862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hlinkClick r:id="rId2" action="ppaction://hlinksldjump"/>
              <a:extLst>
                <a:ext uri="{FF2B5EF4-FFF2-40B4-BE49-F238E27FC236}">
                  <a16:creationId xmlns:a16="http://schemas.microsoft.com/office/drawing/2014/main" id="{1ECAD9F5-E822-DDEC-0034-914B0804709E}"/>
                </a:ext>
              </a:extLst>
            </p:cNvPr>
            <p:cNvSpPr/>
            <p:nvPr/>
          </p:nvSpPr>
          <p:spPr>
            <a:xfrm>
              <a:off x="-3198963" y="1098667"/>
              <a:ext cx="2790813" cy="6051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imes New Roman"/>
                  <a:cs typeface="Times New Roman"/>
                  <a:hlinkClick r:id="rId2" action="ppaction://hlinksldjump"/>
                </a:rPr>
                <a:t>OBJECTIVE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44B8941-961E-00CE-8D1D-EE88C0C5B807}"/>
                </a:ext>
              </a:extLst>
            </p:cNvPr>
            <p:cNvSpPr/>
            <p:nvPr/>
          </p:nvSpPr>
          <p:spPr>
            <a:xfrm>
              <a:off x="-3198962" y="2629981"/>
              <a:ext cx="2790813" cy="6051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 dirty="0">
                  <a:latin typeface="Times New Roman"/>
                  <a:cs typeface="Times New Roman"/>
                  <a:hlinkClick r:id="rId3" action="ppaction://hlinksldjump"/>
                </a:rPr>
                <a:t>ARCHITECTURE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7" name="Rectangle: Rounded Corners 6">
              <a:hlinkClick r:id="rId4" action="ppaction://hlinksldjump"/>
              <a:extLst>
                <a:ext uri="{FF2B5EF4-FFF2-40B4-BE49-F238E27FC236}">
                  <a16:creationId xmlns:a16="http://schemas.microsoft.com/office/drawing/2014/main" id="{D86DFF1F-5238-0D70-9480-63A99E76DC6B}"/>
                </a:ext>
              </a:extLst>
            </p:cNvPr>
            <p:cNvSpPr/>
            <p:nvPr/>
          </p:nvSpPr>
          <p:spPr>
            <a:xfrm>
              <a:off x="-3198962" y="4445333"/>
              <a:ext cx="2790813" cy="6051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Times New Roman"/>
                  <a:cs typeface="Times New Roman"/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OUTPUT</a:t>
              </a:r>
              <a:endParaRPr lang="en-US" sz="2400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D306504-04CA-34D4-ECB3-073FBC8FBB26}"/>
                </a:ext>
              </a:extLst>
            </p:cNvPr>
            <p:cNvSpPr/>
            <p:nvPr/>
          </p:nvSpPr>
          <p:spPr>
            <a:xfrm>
              <a:off x="-3198962" y="3515245"/>
              <a:ext cx="2790813" cy="6051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 dirty="0">
                  <a:latin typeface="Times New Roman"/>
                  <a:cs typeface="Times New Roman"/>
                  <a:hlinkClick r:id="rId5" action="ppaction://hlinksldjump"/>
                </a:rPr>
                <a:t>RELEVANCE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</p:grpSp>
      <p:sp>
        <p:nvSpPr>
          <p:cNvPr id="10" name="Rectangle 2">
            <a:extLst>
              <a:ext uri="{FF2B5EF4-FFF2-40B4-BE49-F238E27FC236}">
                <a16:creationId xmlns:a16="http://schemas.microsoft.com/office/drawing/2014/main" id="{12E47B8C-9F1F-5AF2-AFB7-BEECADAAB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5555758E-D2F6-92F6-02C2-D345B710A4A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016572" y="2458040"/>
            <a:ext cx="786785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Safe accurate answers with citations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Dual mode doctor and patient outputs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Grounded context reduces misinformation spread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reasoning with dynamic agent planning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retrieval evaluation and correctness scores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Prototype medical QA assistant demonstration</a:t>
            </a:r>
          </a:p>
        </p:txBody>
      </p:sp>
      <p:sp>
        <p:nvSpPr>
          <p:cNvPr id="3" name="Rectangle: Rounded Corners 2">
            <a:hlinkClick r:id="rId6" action="ppaction://hlinksldjump"/>
            <a:extLst>
              <a:ext uri="{FF2B5EF4-FFF2-40B4-BE49-F238E27FC236}">
                <a16:creationId xmlns:a16="http://schemas.microsoft.com/office/drawing/2014/main" id="{9CC99961-FF94-6528-FC36-73B3E73DF3FF}"/>
              </a:ext>
            </a:extLst>
          </p:cNvPr>
          <p:cNvSpPr/>
          <p:nvPr/>
        </p:nvSpPr>
        <p:spPr>
          <a:xfrm>
            <a:off x="307568" y="1978978"/>
            <a:ext cx="2790813" cy="6051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67886"/>
                </a:solidFill>
                <a:latin typeface="Times New Roman"/>
                <a:cs typeface="Times New Roman"/>
                <a:hlinkClick r:id="rId7" action="ppaction://hlinksldjump"/>
              </a:rPr>
              <a:t>LITERATURE SURVEY</a:t>
            </a:r>
            <a:endParaRPr lang="en-US" dirty="0">
              <a:solidFill>
                <a:srgbClr val="467886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4073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81D45C-DBE7-F4ED-68C1-B81A38C14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A97E-EBA7-CDEB-C6C8-ADB911375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4427"/>
            <a:ext cx="9144000" cy="23876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F71A3-72C0-40F8-6B1F-B2D497F06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8231" y="6945313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10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919</TotalTime>
  <Words>323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office theme</vt:lpstr>
      <vt:lpstr>Agentic RAG for Medical Question Answering</vt:lpstr>
      <vt:lpstr>OBJECTIVES</vt:lpstr>
      <vt:lpstr>LITERATURE SURVEY</vt:lpstr>
      <vt:lpstr>LITERATURE SURVEY</vt:lpstr>
      <vt:lpstr>LITERATURE SURVEY</vt:lpstr>
      <vt:lpstr>PROPOSED ARCHITECTURE</vt:lpstr>
      <vt:lpstr>RELEVANCE</vt:lpstr>
      <vt:lpstr>EXPECTED OUTPUT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ADHWAITH K P</dc:creator>
  <cp:lastModifiedBy>ADHWAITH K P</cp:lastModifiedBy>
  <cp:revision>50</cp:revision>
  <dcterms:created xsi:type="dcterms:W3CDTF">2025-10-05T09:02:31Z</dcterms:created>
  <dcterms:modified xsi:type="dcterms:W3CDTF">2025-10-07T04:12:30Z</dcterms:modified>
</cp:coreProperties>
</file>