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6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E4DC8-1FD1-4301-A22C-59F22D6AF143}" type="datetimeFigureOut">
              <a:rPr lang="en-IN" smtClean="0"/>
              <a:t>23/11/20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2114F-FFCE-4D9F-A769-BE9495400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906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8C22-BC07-486C-847A-FE3DD19DC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780F6-9A32-4C5B-B998-ED2886F24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6761E-E1CE-4C6D-BD18-7CE4BF226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914D-8DE3-4291-B04B-0117D94591E1}" type="datetimeFigureOut">
              <a:rPr lang="en-IN" smtClean="0"/>
              <a:t>23/11/20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CB733-7A85-45B9-8E6D-96611A7C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414EB-938B-4A5D-BF64-33D4AB4A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EB0-C6BA-4814-8C90-463E0D3C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43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ACCF-0538-4351-B258-B90A41D5B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A9857-09C7-4DFB-A159-8318DDFF5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B8C56-EC66-4C63-8B54-A1D27175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914D-8DE3-4291-B04B-0117D94591E1}" type="datetimeFigureOut">
              <a:rPr lang="en-IN" smtClean="0"/>
              <a:t>23/11/20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78E49-C850-4C54-8E4A-1DF770891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91FB5-96BF-4AFB-97F1-FA5FA4C4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EB0-C6BA-4814-8C90-463E0D3C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B5A93A-DB8F-4BE2-9512-A8A7CFA27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69E43-C362-4B27-8C56-A67498F6A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D08A4-9F0D-4464-BF59-BD7BC8CF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914D-8DE3-4291-B04B-0117D94591E1}" type="datetimeFigureOut">
              <a:rPr lang="en-IN" smtClean="0"/>
              <a:t>23/11/20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AF922-F909-4482-B38B-D0E901D5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57BDD-83FF-4320-846E-DDC1C7BF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EB0-C6BA-4814-8C90-463E0D3C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19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4E54-F187-4242-B5C1-44A7D2BF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7221E-7681-4CAD-9EE6-74087A83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532D9-8543-43AD-96F4-E3CE3D147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914D-8DE3-4291-B04B-0117D94591E1}" type="datetimeFigureOut">
              <a:rPr lang="en-IN" smtClean="0"/>
              <a:t>23/11/20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85A85-FE23-4D8D-BB11-1D20EBEC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A9577-2F52-418E-A2B1-EB88C1C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EB0-C6BA-4814-8C90-463E0D3C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8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28BF-AD4F-4F9A-A7E4-42222986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2F5BF-DE59-44E1-AC53-6A5DE6D47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613D8-1C4D-4864-B9EC-2A2631DD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914D-8DE3-4291-B04B-0117D94591E1}" type="datetimeFigureOut">
              <a:rPr lang="en-IN" smtClean="0"/>
              <a:t>23/11/20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D55BF-5AB6-4E9E-8DDA-BF2AC5B6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5C3B2-B34C-48EA-90C6-596C5845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EB0-C6BA-4814-8C90-463E0D3C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3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2693-F171-44B9-8916-124645BC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4AAC3-B0B2-4486-9701-F7FE2B9B9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6D0A8-A882-4201-B1B0-4F2F85A9D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D9280-21E8-4562-BCF2-9C7A9AA7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914D-8DE3-4291-B04B-0117D94591E1}" type="datetimeFigureOut">
              <a:rPr lang="en-IN" smtClean="0"/>
              <a:t>23/11/20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A7E28-0C6A-46B8-8E6B-CBB7522A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C01CD-4644-4EC3-8FFD-BE2EBA32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EB0-C6BA-4814-8C90-463E0D3C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11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FD54-19C9-427B-B75F-B54234868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2AC55-C0A7-4013-A0C4-1DDE235F1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F087F-EDF7-47BD-B5B3-76056BC90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076447-CD49-4BEC-8635-3F10F8ED0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AC34D-6D71-4C23-AD2C-C24F22E3F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E322B-9481-4D06-9B78-9AAC1088D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914D-8DE3-4291-B04B-0117D94591E1}" type="datetimeFigureOut">
              <a:rPr lang="en-IN" smtClean="0"/>
              <a:t>23/11/20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314C63-0BB4-4109-8C4B-99F26852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CD4C77-9C4A-4D86-8A8E-2FE956D9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EB0-C6BA-4814-8C90-463E0D3C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08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8508-CE95-4A50-894E-29E828D9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8ADF3-5D28-4DDA-8F74-064BC114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914D-8DE3-4291-B04B-0117D94591E1}" type="datetimeFigureOut">
              <a:rPr lang="en-IN" smtClean="0"/>
              <a:t>23/11/20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B950C-119F-46C8-9B2F-EC1DB654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EEE9C-2160-490C-9743-FDEDEDA8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EB0-C6BA-4814-8C90-463E0D3C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55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EC30D-710D-4B84-A79D-1DB90381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914D-8DE3-4291-B04B-0117D94591E1}" type="datetimeFigureOut">
              <a:rPr lang="en-IN" smtClean="0"/>
              <a:t>23/11/20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B44F3-991E-4D7E-8BF7-CCD2D620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6C6C1-0DA2-4BA2-94F4-0B119700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EB0-C6BA-4814-8C90-463E0D3C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25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CBF3-67F8-43D7-9F24-2FC62EB5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85EF-AF0D-469C-9353-8E235E8BF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7A773-420D-452B-96B2-73239EDCE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85AA2-AC47-4F9D-9879-EAB094FE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914D-8DE3-4291-B04B-0117D94591E1}" type="datetimeFigureOut">
              <a:rPr lang="en-IN" smtClean="0"/>
              <a:t>23/11/20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D083E-3982-43C0-9C42-FA4E6604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ED32F-1FBB-47EB-B5E4-7C60B245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EB0-C6BA-4814-8C90-463E0D3C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49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4B0E-6A06-45D5-ACC4-58EBFB97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B921C7-C4BF-4B90-B257-93F56E877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E2E4D-F5BD-4505-9924-9C0815940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8C8BE-A391-4674-B0BA-F5C0B3EF5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914D-8DE3-4291-B04B-0117D94591E1}" type="datetimeFigureOut">
              <a:rPr lang="en-IN" smtClean="0"/>
              <a:t>23/11/20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EE58A-6741-4041-A6C2-206D803C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7333B-D4CD-4E86-9565-3B93DFD4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5EB0-C6BA-4814-8C90-463E0D3C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41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93762-2FCC-4EA4-B378-139B7D829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E7100-393F-4EA2-8918-B3642C083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F8A12-4D7E-434A-8755-6D67B6E00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9914D-8DE3-4291-B04B-0117D94591E1}" type="datetimeFigureOut">
              <a:rPr lang="en-IN" smtClean="0"/>
              <a:t>23/11/20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D8AE0-6571-4BF8-BA10-9E14B856A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3774F-9DBF-458E-A3B7-C69823047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95EB0-C6BA-4814-8C90-463E0D3C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36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BEDB5-31C0-4DA4-BBCD-2705CDFA28E8}"/>
              </a:ext>
            </a:extLst>
          </p:cNvPr>
          <p:cNvSpPr txBox="1"/>
          <p:nvPr/>
        </p:nvSpPr>
        <p:spPr>
          <a:xfrm>
            <a:off x="0" y="337351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SIMPLE LINEAR REGRESSION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(Used when we’ve only one independent variable)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130EE5-CDE8-463E-949D-C6A312C6D270}"/>
              </a:ext>
            </a:extLst>
          </p:cNvPr>
          <p:cNvSpPr txBox="1"/>
          <p:nvPr/>
        </p:nvSpPr>
        <p:spPr>
          <a:xfrm>
            <a:off x="2034744" y="2498035"/>
            <a:ext cx="609008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LINEAR EQUATION: </a:t>
            </a:r>
          </a:p>
          <a:p>
            <a:r>
              <a:rPr lang="en-US" sz="2400" b="1" i="1" dirty="0">
                <a:solidFill>
                  <a:schemeClr val="bg1"/>
                </a:solidFill>
              </a:rPr>
              <a:t>         			</a:t>
            </a:r>
            <a:r>
              <a:rPr lang="en-US" sz="2800" b="1" i="1" dirty="0">
                <a:solidFill>
                  <a:schemeClr val="bg1"/>
                </a:solidFill>
              </a:rPr>
              <a:t>y=</a:t>
            </a:r>
            <a:r>
              <a:rPr lang="en-US" sz="2800" b="1" i="1" dirty="0" err="1">
                <a:solidFill>
                  <a:schemeClr val="bg1"/>
                </a:solidFill>
              </a:rPr>
              <a:t>mx+c</a:t>
            </a:r>
            <a:endParaRPr lang="en-US" sz="2800" b="1" i="1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y=  Dependent variable;</a:t>
            </a:r>
          </a:p>
          <a:p>
            <a:r>
              <a:rPr lang="en-US" sz="2800" dirty="0">
                <a:solidFill>
                  <a:schemeClr val="bg1"/>
                </a:solidFill>
              </a:rPr>
              <a:t>x=  Independent variable;</a:t>
            </a:r>
          </a:p>
          <a:p>
            <a:r>
              <a:rPr lang="en-US" sz="2800" dirty="0">
                <a:solidFill>
                  <a:schemeClr val="bg1"/>
                </a:solidFill>
              </a:rPr>
              <a:t>m= slope/ co-efficient;</a:t>
            </a:r>
          </a:p>
          <a:p>
            <a:r>
              <a:rPr lang="en-US" sz="2800" dirty="0">
                <a:solidFill>
                  <a:schemeClr val="bg1"/>
                </a:solidFill>
              </a:rPr>
              <a:t>c=  Intercept.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Exercise Worksheet for &quot;Converting a Linear Equation from General ...">
            <a:extLst>
              <a:ext uri="{FF2B5EF4-FFF2-40B4-BE49-F238E27FC236}">
                <a16:creationId xmlns:a16="http://schemas.microsoft.com/office/drawing/2014/main" id="{D1AD62B8-58D3-4B9C-80BB-E99C75C43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029" y="2498035"/>
            <a:ext cx="3574742" cy="287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1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EBCFDC-CBC1-4277-8743-7E13450481E9}"/>
              </a:ext>
            </a:extLst>
          </p:cNvPr>
          <p:cNvSpPr txBox="1"/>
          <p:nvPr/>
        </p:nvSpPr>
        <p:spPr>
          <a:xfrm>
            <a:off x="4012707" y="1150553"/>
            <a:ext cx="13227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Year(s) of experience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3.7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6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9.2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4.7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16.2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3         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CE99E7-5239-4D3B-B36C-2140CA190DE1}"/>
              </a:ext>
            </a:extLst>
          </p:cNvPr>
          <p:cNvSpPr txBox="1"/>
          <p:nvPr/>
        </p:nvSpPr>
        <p:spPr>
          <a:xfrm>
            <a:off x="5672833" y="1427552"/>
            <a:ext cx="18554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Salary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$4000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$3200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$5800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$8900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$14000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$4700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$6800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$3900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E705DA-1534-4AB4-B3BC-71E225D02CC3}"/>
              </a:ext>
            </a:extLst>
          </p:cNvPr>
          <p:cNvCxnSpPr/>
          <p:nvPr/>
        </p:nvCxnSpPr>
        <p:spPr>
          <a:xfrm>
            <a:off x="5504156" y="1427552"/>
            <a:ext cx="0" cy="4801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ADA7B3-5A8A-4B64-938F-FE7290FDCE77}"/>
              </a:ext>
            </a:extLst>
          </p:cNvPr>
          <p:cNvCxnSpPr/>
          <p:nvPr/>
        </p:nvCxnSpPr>
        <p:spPr>
          <a:xfrm>
            <a:off x="4101485" y="1846555"/>
            <a:ext cx="2499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CAF43D-AA98-4A3B-8D3D-DEA9CA1176ED}"/>
              </a:ext>
            </a:extLst>
          </p:cNvPr>
          <p:cNvCxnSpPr/>
          <p:nvPr/>
        </p:nvCxnSpPr>
        <p:spPr>
          <a:xfrm flipV="1">
            <a:off x="5504156" y="1115938"/>
            <a:ext cx="0" cy="346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4E89C6-78DC-483B-83AA-10BE7E820B6A}"/>
              </a:ext>
            </a:extLst>
          </p:cNvPr>
          <p:cNvCxnSpPr/>
          <p:nvPr/>
        </p:nvCxnSpPr>
        <p:spPr>
          <a:xfrm>
            <a:off x="4101485" y="2379216"/>
            <a:ext cx="2499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7CCE19-3FE9-4561-9303-9CB81593758E}"/>
              </a:ext>
            </a:extLst>
          </p:cNvPr>
          <p:cNvCxnSpPr/>
          <p:nvPr/>
        </p:nvCxnSpPr>
        <p:spPr>
          <a:xfrm>
            <a:off x="4101485" y="2975499"/>
            <a:ext cx="2499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58FE70-9010-41E9-BDE2-D05388D612A7}"/>
              </a:ext>
            </a:extLst>
          </p:cNvPr>
          <p:cNvCxnSpPr/>
          <p:nvPr/>
        </p:nvCxnSpPr>
        <p:spPr>
          <a:xfrm>
            <a:off x="4085948" y="3543670"/>
            <a:ext cx="2499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1762DC-E529-4814-806A-DD8B5276F4CA}"/>
              </a:ext>
            </a:extLst>
          </p:cNvPr>
          <p:cNvCxnSpPr/>
          <p:nvPr/>
        </p:nvCxnSpPr>
        <p:spPr>
          <a:xfrm>
            <a:off x="4101485" y="4120719"/>
            <a:ext cx="2499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4123AF8-BD12-4FD6-9DF7-8D4CF63AE2CE}"/>
              </a:ext>
            </a:extLst>
          </p:cNvPr>
          <p:cNvCxnSpPr/>
          <p:nvPr/>
        </p:nvCxnSpPr>
        <p:spPr>
          <a:xfrm>
            <a:off x="4085948" y="4688889"/>
            <a:ext cx="2499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CE55D7-74BA-4161-9288-3F96CCF331D5}"/>
              </a:ext>
            </a:extLst>
          </p:cNvPr>
          <p:cNvCxnSpPr/>
          <p:nvPr/>
        </p:nvCxnSpPr>
        <p:spPr>
          <a:xfrm>
            <a:off x="4101485" y="5221550"/>
            <a:ext cx="2499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08DD94-5859-4C45-B21E-564CC5E6D914}"/>
              </a:ext>
            </a:extLst>
          </p:cNvPr>
          <p:cNvCxnSpPr/>
          <p:nvPr/>
        </p:nvCxnSpPr>
        <p:spPr>
          <a:xfrm>
            <a:off x="4101485" y="5763087"/>
            <a:ext cx="2499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18CF28-E227-4948-A06D-61031AF2875F}"/>
              </a:ext>
            </a:extLst>
          </p:cNvPr>
          <p:cNvCxnSpPr/>
          <p:nvPr/>
        </p:nvCxnSpPr>
        <p:spPr>
          <a:xfrm>
            <a:off x="4205058" y="1108540"/>
            <a:ext cx="2499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068732A-FBF5-4574-AD45-FB61F48B8D8F}"/>
              </a:ext>
            </a:extLst>
          </p:cNvPr>
          <p:cNvCxnSpPr/>
          <p:nvPr/>
        </p:nvCxnSpPr>
        <p:spPr>
          <a:xfrm>
            <a:off x="4012707" y="1108540"/>
            <a:ext cx="0" cy="512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DB66A4-65E7-4CDC-817E-4D71D9E30E78}"/>
              </a:ext>
            </a:extLst>
          </p:cNvPr>
          <p:cNvCxnSpPr/>
          <p:nvPr/>
        </p:nvCxnSpPr>
        <p:spPr>
          <a:xfrm>
            <a:off x="6704122" y="1150553"/>
            <a:ext cx="0" cy="507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982803-8A67-40D0-ACCB-9BBE9500EA06}"/>
              </a:ext>
            </a:extLst>
          </p:cNvPr>
          <p:cNvCxnSpPr>
            <a:endCxn id="6" idx="2"/>
          </p:cNvCxnSpPr>
          <p:nvPr/>
        </p:nvCxnSpPr>
        <p:spPr>
          <a:xfrm>
            <a:off x="4085948" y="6228866"/>
            <a:ext cx="25146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9FCA78D-97AF-4E9B-951D-1BB0A53BE8B2}"/>
              </a:ext>
            </a:extLst>
          </p:cNvPr>
          <p:cNvSpPr txBox="1"/>
          <p:nvPr/>
        </p:nvSpPr>
        <p:spPr>
          <a:xfrm>
            <a:off x="861134" y="754602"/>
            <a:ext cx="214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Example: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5D700F-C3F7-4269-91F3-1F50CF4B365B}"/>
              </a:ext>
            </a:extLst>
          </p:cNvPr>
          <p:cNvCxnSpPr/>
          <p:nvPr/>
        </p:nvCxnSpPr>
        <p:spPr>
          <a:xfrm flipH="1">
            <a:off x="6391922" y="1251751"/>
            <a:ext cx="1012055" cy="35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B6D984B-012F-4CE0-9AB6-B0A1FBF5797B}"/>
              </a:ext>
            </a:extLst>
          </p:cNvPr>
          <p:cNvCxnSpPr/>
          <p:nvPr/>
        </p:nvCxnSpPr>
        <p:spPr>
          <a:xfrm flipH="1">
            <a:off x="5092084" y="891193"/>
            <a:ext cx="1012055" cy="35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8D5F5AD-5581-46A1-A86A-485B484556AE}"/>
              </a:ext>
            </a:extLst>
          </p:cNvPr>
          <p:cNvSpPr txBox="1"/>
          <p:nvPr/>
        </p:nvSpPr>
        <p:spPr>
          <a:xfrm>
            <a:off x="7296708" y="1062082"/>
            <a:ext cx="203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Dependent variable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A074A17-5378-48D9-952E-EEE51BBE22E1}"/>
              </a:ext>
            </a:extLst>
          </p:cNvPr>
          <p:cNvSpPr/>
          <p:nvPr/>
        </p:nvSpPr>
        <p:spPr>
          <a:xfrm>
            <a:off x="5236249" y="482345"/>
            <a:ext cx="2192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Independent variable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241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BEDB5-31C0-4DA4-BBCD-2705CDFA28E8}"/>
              </a:ext>
            </a:extLst>
          </p:cNvPr>
          <p:cNvSpPr txBox="1"/>
          <p:nvPr/>
        </p:nvSpPr>
        <p:spPr>
          <a:xfrm>
            <a:off x="0" y="337351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MULTIPLE LINEAR REGRESSION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(Used when we’ve ‘n’ number of independent variables; n&gt;1)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130EE5-CDE8-463E-949D-C6A312C6D270}"/>
              </a:ext>
            </a:extLst>
          </p:cNvPr>
          <p:cNvSpPr txBox="1"/>
          <p:nvPr/>
        </p:nvSpPr>
        <p:spPr>
          <a:xfrm>
            <a:off x="2971060" y="2090172"/>
            <a:ext cx="60900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EQUATION: </a:t>
            </a:r>
          </a:p>
          <a:p>
            <a:r>
              <a:rPr lang="en-US" sz="2400" b="1" i="1" dirty="0">
                <a:solidFill>
                  <a:schemeClr val="bg1"/>
                </a:solidFill>
              </a:rPr>
              <a:t>             </a:t>
            </a:r>
            <a:r>
              <a:rPr lang="en-US" sz="2800" b="1" i="1" dirty="0">
                <a:solidFill>
                  <a:schemeClr val="bg1"/>
                </a:solidFill>
              </a:rPr>
              <a:t>y=m</a:t>
            </a:r>
            <a:r>
              <a:rPr lang="en-US" sz="2800" b="1" i="1" baseline="-25000" dirty="0">
                <a:solidFill>
                  <a:schemeClr val="bg1"/>
                </a:solidFill>
              </a:rPr>
              <a:t>1</a:t>
            </a:r>
            <a:r>
              <a:rPr lang="en-US" sz="2800" b="1" i="1" dirty="0">
                <a:solidFill>
                  <a:schemeClr val="bg1"/>
                </a:solidFill>
              </a:rPr>
              <a:t>x</a:t>
            </a:r>
            <a:r>
              <a:rPr lang="en-US" sz="2800" b="1" i="1" baseline="-25000" dirty="0">
                <a:solidFill>
                  <a:schemeClr val="bg1"/>
                </a:solidFill>
              </a:rPr>
              <a:t>1</a:t>
            </a:r>
            <a:r>
              <a:rPr lang="en-US" sz="2800" b="1" i="1" dirty="0">
                <a:solidFill>
                  <a:schemeClr val="bg1"/>
                </a:solidFill>
              </a:rPr>
              <a:t>+ m</a:t>
            </a:r>
            <a:r>
              <a:rPr lang="en-US" sz="2800" b="1" i="1" baseline="-25000" dirty="0">
                <a:solidFill>
                  <a:schemeClr val="bg1"/>
                </a:solidFill>
              </a:rPr>
              <a:t>2</a:t>
            </a:r>
            <a:r>
              <a:rPr lang="en-US" sz="2800" b="1" i="1" dirty="0">
                <a:solidFill>
                  <a:schemeClr val="bg1"/>
                </a:solidFill>
              </a:rPr>
              <a:t>x</a:t>
            </a:r>
            <a:r>
              <a:rPr lang="en-US" sz="2800" b="1" i="1" baseline="-25000" dirty="0">
                <a:solidFill>
                  <a:schemeClr val="bg1"/>
                </a:solidFill>
              </a:rPr>
              <a:t>2</a:t>
            </a:r>
            <a:r>
              <a:rPr lang="en-US" sz="2800" b="1" i="1" dirty="0">
                <a:solidFill>
                  <a:schemeClr val="bg1"/>
                </a:solidFill>
              </a:rPr>
              <a:t> + m</a:t>
            </a:r>
            <a:r>
              <a:rPr lang="en-US" sz="2800" b="1" i="1" baseline="-25000" dirty="0">
                <a:solidFill>
                  <a:schemeClr val="bg1"/>
                </a:solidFill>
              </a:rPr>
              <a:t>3</a:t>
            </a:r>
            <a:r>
              <a:rPr lang="en-US" sz="2800" b="1" i="1" dirty="0">
                <a:solidFill>
                  <a:schemeClr val="bg1"/>
                </a:solidFill>
              </a:rPr>
              <a:t>x</a:t>
            </a:r>
            <a:r>
              <a:rPr lang="en-US" sz="2800" b="1" i="1" baseline="-25000" dirty="0">
                <a:solidFill>
                  <a:schemeClr val="bg1"/>
                </a:solidFill>
              </a:rPr>
              <a:t>3</a:t>
            </a:r>
            <a:r>
              <a:rPr lang="en-US" sz="2800" b="1" i="1" dirty="0">
                <a:solidFill>
                  <a:schemeClr val="bg1"/>
                </a:solidFill>
              </a:rPr>
              <a:t> +…</a:t>
            </a:r>
            <a:r>
              <a:rPr lang="en-US" sz="2800" b="1" i="1" dirty="0" err="1">
                <a:solidFill>
                  <a:schemeClr val="bg1"/>
                </a:solidFill>
              </a:rPr>
              <a:t>m</a:t>
            </a:r>
            <a:r>
              <a:rPr lang="en-US" sz="2800" b="1" i="1" baseline="-25000" dirty="0" err="1">
                <a:solidFill>
                  <a:schemeClr val="bg1"/>
                </a:solidFill>
              </a:rPr>
              <a:t>n</a:t>
            </a:r>
            <a:r>
              <a:rPr lang="en-US" sz="2800" b="1" i="1" dirty="0" err="1">
                <a:solidFill>
                  <a:schemeClr val="bg1"/>
                </a:solidFill>
              </a:rPr>
              <a:t>x</a:t>
            </a:r>
            <a:r>
              <a:rPr lang="en-US" sz="2800" b="1" i="1" baseline="-25000" dirty="0" err="1">
                <a:solidFill>
                  <a:schemeClr val="bg1"/>
                </a:solidFill>
              </a:rPr>
              <a:t>n</a:t>
            </a:r>
            <a:r>
              <a:rPr lang="en-US" sz="2800" b="1" i="1" dirty="0" err="1">
                <a:solidFill>
                  <a:schemeClr val="bg1"/>
                </a:solidFill>
              </a:rPr>
              <a:t>+c</a:t>
            </a:r>
            <a:endParaRPr lang="en-US" sz="2800" b="1" i="1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y=  Dependent variable;</a:t>
            </a:r>
          </a:p>
          <a:p>
            <a:r>
              <a:rPr lang="en-US" sz="2800" dirty="0">
                <a:solidFill>
                  <a:schemeClr val="bg1"/>
                </a:solidFill>
              </a:rPr>
              <a:t>x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x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,…</a:t>
            </a:r>
            <a:r>
              <a:rPr lang="en-US" sz="2800" dirty="0" err="1">
                <a:solidFill>
                  <a:schemeClr val="bg1"/>
                </a:solidFill>
              </a:rPr>
              <a:t>x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=  Independent variables;</a:t>
            </a:r>
          </a:p>
          <a:p>
            <a:r>
              <a:rPr lang="en-US" sz="2800" dirty="0">
                <a:solidFill>
                  <a:schemeClr val="bg1"/>
                </a:solidFill>
              </a:rPr>
              <a:t>m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m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,…</a:t>
            </a:r>
            <a:r>
              <a:rPr lang="en-US" sz="2800" dirty="0" err="1">
                <a:solidFill>
                  <a:schemeClr val="bg1"/>
                </a:solidFill>
              </a:rPr>
              <a:t>m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baseline="-250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= slope/ co-</a:t>
            </a:r>
            <a:r>
              <a:rPr lang="en-US" sz="2800" dirty="0" err="1">
                <a:solidFill>
                  <a:schemeClr val="bg1"/>
                </a:solidFill>
              </a:rPr>
              <a:t>efficients</a:t>
            </a:r>
            <a:r>
              <a:rPr lang="en-US" sz="2800" dirty="0">
                <a:solidFill>
                  <a:schemeClr val="bg1"/>
                </a:solidFill>
              </a:rPr>
              <a:t>;</a:t>
            </a:r>
          </a:p>
          <a:p>
            <a:r>
              <a:rPr lang="en-US" sz="2800" dirty="0">
                <a:solidFill>
                  <a:schemeClr val="bg1"/>
                </a:solidFill>
              </a:rPr>
              <a:t>c=  Intercept.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8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8D9F03-0035-46AF-9368-60727D867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10537"/>
              </p:ext>
            </p:extLst>
          </p:nvPr>
        </p:nvGraphicFramePr>
        <p:xfrm>
          <a:off x="1960880" y="1965960"/>
          <a:ext cx="8128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714791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566876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000966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78513306"/>
                    </a:ext>
                  </a:extLst>
                </a:gridCol>
              </a:tblGrid>
              <a:tr h="358364">
                <a:tc>
                  <a:txBody>
                    <a:bodyPr/>
                    <a:lstStyle/>
                    <a:p>
                      <a:r>
                        <a:rPr lang="en-US" dirty="0"/>
                        <a:t>Years of experience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Qualification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Favorite color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835970"/>
                  </a:ext>
                </a:extLst>
              </a:tr>
              <a:tr h="358364">
                <a:tc>
                  <a:txBody>
                    <a:bodyPr/>
                    <a:lstStyle/>
                    <a:p>
                      <a:r>
                        <a:rPr lang="en-US" dirty="0"/>
                        <a:t>3.7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B.Com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79706"/>
                  </a:ext>
                </a:extLst>
              </a:tr>
              <a:tr h="35836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Janitor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Pass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758526"/>
                  </a:ext>
                </a:extLst>
              </a:tr>
              <a:tr h="35836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Asst. Vice president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B.tech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M.Tech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72123"/>
                  </a:ext>
                </a:extLst>
              </a:tr>
              <a:tr h="358364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Regional manager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B.Sc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M.Sc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0018"/>
                  </a:ext>
                </a:extLst>
              </a:tr>
              <a:tr h="358364">
                <a:tc>
                  <a:txBody>
                    <a:bodyPr/>
                    <a:lstStyle/>
                    <a:p>
                      <a:r>
                        <a:rPr lang="en-US" dirty="0"/>
                        <a:t>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Vice President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B.Com</a:t>
                      </a:r>
                      <a:r>
                        <a:rPr lang="en-US" dirty="0"/>
                        <a:t>,  </a:t>
                      </a:r>
                      <a:r>
                        <a:rPr lang="en-US" dirty="0" err="1"/>
                        <a:t>M.Com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945705"/>
                  </a:ext>
                </a:extLst>
              </a:tr>
              <a:tr h="358364">
                <a:tc>
                  <a:txBody>
                    <a:bodyPr/>
                    <a:lstStyle/>
                    <a:p>
                      <a:r>
                        <a:rPr lang="en-US" dirty="0"/>
                        <a:t>4.7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Receptionist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Diploma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Yellow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66332"/>
                  </a:ext>
                </a:extLst>
              </a:tr>
              <a:tr h="358364">
                <a:tc>
                  <a:txBody>
                    <a:bodyPr/>
                    <a:lstStyle/>
                    <a:p>
                      <a:r>
                        <a:rPr lang="en-US" dirty="0"/>
                        <a:t>16.2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Pass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05447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933ADB2-1968-4D73-84E9-FA057AA0A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398646"/>
              </p:ext>
            </p:extLst>
          </p:nvPr>
        </p:nvGraphicFramePr>
        <p:xfrm>
          <a:off x="10088880" y="1949022"/>
          <a:ext cx="97536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0">
                  <a:extLst>
                    <a:ext uri="{9D8B030D-6E8A-4147-A177-3AD203B41FA5}">
                      <a16:colId xmlns:a16="http://schemas.microsoft.com/office/drawing/2014/main" val="23664794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7102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$4000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3590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$700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58216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$7200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519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$5600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97595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$9200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770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$2100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76925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$1400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4339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ECBA860-8FB0-4A17-8372-351B28F9A1F8}"/>
              </a:ext>
            </a:extLst>
          </p:cNvPr>
          <p:cNvSpPr txBox="1"/>
          <p:nvPr/>
        </p:nvSpPr>
        <p:spPr>
          <a:xfrm>
            <a:off x="2062480" y="863600"/>
            <a:ext cx="1415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Example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00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ACD6C0-6B2F-41D4-AF0E-F6FE5CCDE13C}"/>
              </a:ext>
            </a:extLst>
          </p:cNvPr>
          <p:cNvSpPr txBox="1"/>
          <p:nvPr/>
        </p:nvSpPr>
        <p:spPr>
          <a:xfrm>
            <a:off x="4545365" y="179588"/>
            <a:ext cx="2289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</a:rPr>
              <a:t>CORRELATION</a:t>
            </a:r>
            <a:endParaRPr lang="en-IN" sz="2800" b="1" u="sng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3B352A-6026-46D4-878F-CDDC25739966}"/>
              </a:ext>
            </a:extLst>
          </p:cNvPr>
          <p:cNvSpPr txBox="1"/>
          <p:nvPr/>
        </p:nvSpPr>
        <p:spPr>
          <a:xfrm>
            <a:off x="1117940" y="949464"/>
            <a:ext cx="91440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Correlation refers to the degree to which a pair of variables are linearly 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Correlation of 2 variables (say: </a:t>
            </a:r>
            <a:r>
              <a:rPr lang="en-US" dirty="0" err="1">
                <a:solidFill>
                  <a:schemeClr val="bg1"/>
                </a:solidFill>
              </a:rPr>
              <a:t>x,y</a:t>
            </a:r>
            <a:r>
              <a:rPr lang="en-US" dirty="0">
                <a:solidFill>
                  <a:schemeClr val="bg1"/>
                </a:solidFill>
              </a:rPr>
              <a:t>) =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Var(</a:t>
            </a:r>
            <a:r>
              <a:rPr lang="en-US" b="1" dirty="0" err="1">
                <a:solidFill>
                  <a:schemeClr val="bg1"/>
                </a:solidFill>
              </a:rPr>
              <a:t>xy</a:t>
            </a:r>
            <a:r>
              <a:rPr lang="en-US" b="1" dirty="0">
                <a:solidFill>
                  <a:schemeClr val="bg1"/>
                </a:solidFill>
              </a:rPr>
              <a:t>)/(Var(x)*Var(y))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Var(</a:t>
            </a:r>
            <a:r>
              <a:rPr lang="en-US" i="1" dirty="0" err="1">
                <a:solidFill>
                  <a:schemeClr val="bg1"/>
                </a:solidFill>
              </a:rPr>
              <a:t>xy</a:t>
            </a:r>
            <a:r>
              <a:rPr lang="en-US" i="1" dirty="0">
                <a:solidFill>
                  <a:schemeClr val="bg1"/>
                </a:solidFill>
              </a:rPr>
              <a:t>)= Variance of product of x and 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Var(x)= Variance of 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Var(y)= Variance of 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Range: -1 to +1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The negative sign implies negative correlation, </a:t>
            </a:r>
            <a:r>
              <a:rPr lang="en-IN" dirty="0" err="1">
                <a:solidFill>
                  <a:schemeClr val="bg1"/>
                </a:solidFill>
              </a:rPr>
              <a:t>i.e</a:t>
            </a:r>
            <a:r>
              <a:rPr lang="en-IN" dirty="0">
                <a:solidFill>
                  <a:schemeClr val="bg1"/>
                </a:solidFill>
              </a:rPr>
              <a:t>  they’re inversely 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If the correlation value’s between (-1 and -0.7) or (+0.7 to +1) implies there’s a strong correlation. </a:t>
            </a:r>
            <a:r>
              <a:rPr lang="en-IN" dirty="0" err="1">
                <a:solidFill>
                  <a:schemeClr val="bg1"/>
                </a:solidFill>
              </a:rPr>
              <a:t>E.g</a:t>
            </a:r>
            <a:r>
              <a:rPr lang="en-IN" dirty="0">
                <a:solidFill>
                  <a:schemeClr val="bg1"/>
                </a:solidFill>
              </a:rPr>
              <a:t>: Qualification and Income.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If the correlation value’s between (-0.7 and -0.3) or (+0.3 to +0.7) implies there’s a weak correlation. </a:t>
            </a:r>
            <a:r>
              <a:rPr lang="en-IN" dirty="0" err="1">
                <a:solidFill>
                  <a:schemeClr val="bg1"/>
                </a:solidFill>
              </a:rPr>
              <a:t>E.g</a:t>
            </a:r>
            <a:r>
              <a:rPr lang="en-IN" dirty="0">
                <a:solidFill>
                  <a:schemeClr val="bg1"/>
                </a:solidFill>
              </a:rPr>
              <a:t>: Years of experience and Income are weakly correlated.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If the correlation value’s between (-0.3 and +0.3) implies there’s no correlation between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bg1"/>
                </a:solidFill>
              </a:rPr>
              <a:t>E.g</a:t>
            </a:r>
            <a:r>
              <a:rPr lang="en-IN" dirty="0">
                <a:solidFill>
                  <a:schemeClr val="bg1"/>
                </a:solidFill>
              </a:rPr>
              <a:t>: Favourite colour and Income.</a:t>
            </a:r>
          </a:p>
        </p:txBody>
      </p:sp>
    </p:spTree>
    <p:extLst>
      <p:ext uri="{BB962C8B-B14F-4D97-AF65-F5344CB8AC3E}">
        <p14:creationId xmlns:p14="http://schemas.microsoft.com/office/powerpoint/2010/main" val="399860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48FC6-7180-4F22-997F-E582CA95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FEATURE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800" b="1" u="sng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SCALING</a:t>
            </a:r>
            <a:endParaRPr lang="en-IN" sz="2800" b="1" u="sng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DFE1F-848F-49C4-A8DE-8818E0A92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1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Feature Scaling is a technique to standardize the independent features present in the data in a fixed range.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If you want to compare and visualize 2 variables say – Salary and years of experience. Since both the features have different scales, there is a chance that higher weightage is given to features with higher magnitude(Salary). This will impact the performance of the machine learning algorithm. 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There’re 2 types of feature scaling: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Normalization (When there’s no outlier)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        = (Value – min)/(max-min)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2.     Standardization (when there’s an outlier).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        = (Value – mean)/standard deviation.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0494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</TotalTime>
  <Words>521</Words>
  <Application>Microsoft Office PowerPoint</Application>
  <PresentationFormat>Widescreen</PresentationFormat>
  <Paragraphs>121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SCALING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Adhvaidh</dc:creator>
  <cp:lastModifiedBy>Adhvaidh A</cp:lastModifiedBy>
  <cp:revision>20</cp:revision>
  <dcterms:created xsi:type="dcterms:W3CDTF">2020-06-17T13:22:45Z</dcterms:created>
  <dcterms:modified xsi:type="dcterms:W3CDTF">2020-11-23T06:32:19Z</dcterms:modified>
</cp:coreProperties>
</file>